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5" r:id="rId2"/>
    <p:sldId id="267" r:id="rId3"/>
    <p:sldId id="257" r:id="rId4"/>
    <p:sldId id="258" r:id="rId5"/>
    <p:sldId id="299" r:id="rId6"/>
    <p:sldId id="300" r:id="rId7"/>
    <p:sldId id="264" r:id="rId8"/>
    <p:sldId id="263" r:id="rId9"/>
    <p:sldId id="297" r:id="rId10"/>
    <p:sldId id="298" r:id="rId11"/>
    <p:sldId id="262" r:id="rId12"/>
    <p:sldId id="260" r:id="rId13"/>
    <p:sldId id="261" r:id="rId14"/>
    <p:sldId id="265" r:id="rId15"/>
    <p:sldId id="296" r:id="rId16"/>
    <p:sldId id="295" r:id="rId17"/>
    <p:sldId id="335" r:id="rId18"/>
    <p:sldId id="354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9900"/>
    <a:srgbClr val="EE9F00"/>
    <a:srgbClr val="00CC00"/>
    <a:srgbClr val="0099FF"/>
    <a:srgbClr val="FF00FF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C3BF-1406-49E3-BC7B-7E66AFC4A29C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198B1-8457-41E9-9AC1-3D63891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D3776-E830-4546-BAA9-3ACD31A24ECC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0E47F-6A3B-4A18-99AB-1B6F1562A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49E14E-3EAF-48DA-9D58-E2FFAA0BB23C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D7B02D8-94F5-4B9E-AFFF-592D1F934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06CCD-ECE6-46C9-A0F0-B444E3797929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FE34-2A03-44B9-B011-909209427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C5B31-47D1-4AD6-B9AA-92B7FBA144D1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693C-B232-4536-8405-DE41C90FA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046C-E727-4032-B5DA-54E806D97A05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660E2-7C91-4E3F-B788-9744DC8E4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0E664-D140-463B-ACFA-6801724BCAE1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4CDA-3EC7-4EFF-8228-99A445079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53722-25CF-4D41-BB4D-FA70E0DB2C36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9F6DF-38FF-46C3-A00C-798E3BDDC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1919C-394A-4A8E-AD90-95021A1F08C3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CB5D-802A-4A12-B91E-31429BDAD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5763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9848A-2037-4CC2-883C-9B55A8DA3462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4CB3-CCD8-4743-BF05-189D95C55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5763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23A6-B44E-4916-AEE9-385DD7C8E130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7F1E3-AB2B-4712-B2BE-6022C3BD8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47F6AC-D610-44E7-BEC5-A10C434C756F}" type="datetimeFigureOut">
              <a:rPr lang="ru-RU"/>
              <a:pPr>
                <a:defRPr/>
              </a:pPr>
              <a:t>27.12.2011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9F87E0-FA2D-4E1A-8230-84C1621C9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EBAD5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5CD2D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32C16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77C84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istrator\&#1052;&#1086;&#1080;%20&#1076;&#1086;&#1082;&#1091;&#1084;&#1077;&#1085;&#1090;&#1099;\&#1059;&#1056;&#1054;&#1050;&#1048;\&#1048;&#1047;&#1054;\2%20&#1082;&#1083;\&#1102;&#1085;&#1099;&#1081;%20&#1093;&#1091;&#1076;&#1086;&#1078;&#1085;&#1080;&#1082;.wm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region.ru/" TargetMode="External"/><Relationship Id="rId2" Type="http://schemas.openxmlformats.org/officeDocument/2006/relationships/hyperlink" Target="http://www.solnet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alya.ru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26.xml"/><Relationship Id="rId18" Type="http://schemas.openxmlformats.org/officeDocument/2006/relationships/image" Target="../media/image13.jpeg"/><Relationship Id="rId26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slide" Target="slide24.xml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17" Type="http://schemas.openxmlformats.org/officeDocument/2006/relationships/slide" Target="slide21.xml"/><Relationship Id="rId25" Type="http://schemas.openxmlformats.org/officeDocument/2006/relationships/slide" Target="slide20.xml"/><Relationship Id="rId2" Type="http://schemas.openxmlformats.org/officeDocument/2006/relationships/slide" Target="slide28.xml"/><Relationship Id="rId16" Type="http://schemas.openxmlformats.org/officeDocument/2006/relationships/image" Target="../media/image12.jpe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5" Type="http://schemas.openxmlformats.org/officeDocument/2006/relationships/image" Target="../media/image4.jpeg"/><Relationship Id="rId15" Type="http://schemas.openxmlformats.org/officeDocument/2006/relationships/slide" Target="slide23.xml"/><Relationship Id="rId23" Type="http://schemas.openxmlformats.org/officeDocument/2006/relationships/slide" Target="slide22.xml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slide" Target="slide19.xml"/><Relationship Id="rId4" Type="http://schemas.openxmlformats.org/officeDocument/2006/relationships/image" Target="../media/image3.png"/><Relationship Id="rId9" Type="http://schemas.openxmlformats.org/officeDocument/2006/relationships/slide" Target="slide25.xml"/><Relationship Id="rId14" Type="http://schemas.openxmlformats.org/officeDocument/2006/relationships/image" Target="../media/image11.jpeg"/><Relationship Id="rId22" Type="http://schemas.openxmlformats.org/officeDocument/2006/relationships/image" Target="../media/image15.png"/><Relationship Id="rId27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1475232"/>
          </a:xfrm>
        </p:spPr>
        <p:txBody>
          <a:bodyPr/>
          <a:lstStyle/>
          <a:p>
            <a:pPr>
              <a:buNone/>
            </a:pP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«В гостях у Радуги»</a:t>
            </a:r>
          </a:p>
          <a:p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Звездный час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5181600"/>
            <a:ext cx="372242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Тимашкова Екатерина Павловна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МОУ СОШ №19 города Белово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Кемеровской области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юный художник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6096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632" y="813816"/>
            <a:ext cx="8229600" cy="5205984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5 этап</a:t>
            </a:r>
            <a:r>
              <a:rPr lang="ru-RU" sz="28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28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8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28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9600" b="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«Логические цепочки»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 descr="C:\Documents and Settings\ADMIN\Мои документы\УРОКИ\кемерово\Русская\САВРАСОВ Алексей Кондратьевич\1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2667000"/>
            <a:ext cx="2209800" cy="2590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79" name="Рисунок 3" descr="1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667000"/>
            <a:ext cx="2952750" cy="2362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Рисунок 4" descr="C:\Documents and Settings\ADMIN\Мои документы\УРОКИ\кемерово\Русская\ВАСНЕЦОВ Виктор Михайлович\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667000"/>
            <a:ext cx="3124200" cy="2209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1" name="TextBox 8"/>
          <p:cNvSpPr txBox="1">
            <a:spLocks noChangeArrowheads="1"/>
          </p:cNvSpPr>
          <p:nvPr/>
        </p:nvSpPr>
        <p:spPr bwMode="auto">
          <a:xfrm>
            <a:off x="1676400" y="1600200"/>
            <a:ext cx="617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ahoma" pitchFamily="34" charset="0"/>
              </a:rPr>
              <a:t>1               2             3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1676400" y="1600200"/>
            <a:ext cx="61722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ahoma" pitchFamily="34" charset="0"/>
              </a:rPr>
              <a:t>1               2             3</a:t>
            </a:r>
          </a:p>
        </p:txBody>
      </p:sp>
      <p:pic>
        <p:nvPicPr>
          <p:cNvPr id="25603" name="Рисунок 5" descr="C:\Documents and Settings\ADMIN\Мои документы\УРОКИ\кемерово\Русская\КИПРЕНСКИЙ Орест Адамович\5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590800"/>
            <a:ext cx="2438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5908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 descr="C:\Documents and Settings\ADMIN\Мои документы\УРОКИ\кемерово\Русская\РЕПИН Илья Ефимович\12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590800"/>
            <a:ext cx="2654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Финальный этап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0850"/>
            <a:r>
              <a:rPr lang="ru-RU" sz="1200">
                <a:cs typeface="Times New Roman" pitchFamily="18" charset="0"/>
              </a:rPr>
              <a:t>	               </a:t>
            </a:r>
            <a:endParaRPr lang="ru-RU" sz="2400" b="1">
              <a:cs typeface="Times New Roman" pitchFamily="18" charset="0"/>
            </a:endParaRPr>
          </a:p>
          <a:p>
            <a:pPr indent="450850" eaLnBrk="0" hangingPunct="0"/>
            <a:endParaRPr lang="ru-RU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67000"/>
            <a:ext cx="94488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rbel" pitchFamily="34" charset="0"/>
                <a:cs typeface="+mn-cs"/>
              </a:rPr>
              <a:t>АПЛОДИСМЕНТЫ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713788" cy="568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5804AC"/>
                </a:solidFill>
              </a:rPr>
              <a:t>Пейзаж</a:t>
            </a:r>
            <a:r>
              <a:rPr sz="1600" smtClean="0"/>
              <a:t> - </a:t>
            </a:r>
            <a:r>
              <a:rPr lang="ru-RU" sz="1600" smtClean="0"/>
              <a:t>род живописи, занимающейся изображением видов природы с передачей настроения, навеваемого их созерцанием. Главнейшие направления пейзажной живописи: 1) романтическое; на первый план выступает субъективное переживание художника: религиозное чувство, восторг пред красотою природы и пр., отсюда некоторая приукрашенность действительности; 2) реалистическое и натуралистическое; спокойная и правдивая передача природных тонов и красок, причем на первый план выдвигаются отдельные мотивы: характерность дневного, вечернего или лунного освещения, сочность зелени, прозрачность воздуха, переливы воды и пр.; 3) импрессионизм; 4) стилизованный пейзаж. Отдельн. вид П. составляет марина.</a:t>
            </a:r>
            <a:endParaRPr sz="16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5804AC"/>
                </a:solidFill>
              </a:rPr>
              <a:t>Натюрморт</a:t>
            </a:r>
            <a:r>
              <a:rPr lang="ru-RU" sz="1600" smtClean="0"/>
              <a:t>— один из жанров изобразительного искусства, главным образом — живописи. В натюрморте изображаются только обиходные, т. е. повседневные, обыденные вещи, неодушевленные предметы. Это может быть различная снедь, т. е. пища, посуда, книги, статуэтки и т.п. Все живое, естественное, природное становится в натюрморте неодушевленным, мертвым (франц. "натуре морте" — букв. "мертвая натура") и приравнивается к вещам. Так, чтобы стать предметом натюрморта плоды и фрукты должны быть сорваны, звери и птицы — убиты, рыбы, морские животные — выловлены, цветы — срезаны. Вещи в натюрморте целенаправленно сгруппированы в единой среде, образуя мир искусственной реальности, в той или иной степени преображенной человеком. Художник не изображает вещи "с натуры", как они расположены в интерьере, а предварительно компанует их в соответствии со смысловой и художественной задачей.</a:t>
            </a:r>
            <a:endParaRPr sz="16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5804AC"/>
                </a:solidFill>
              </a:rPr>
              <a:t>Портрет</a:t>
            </a:r>
            <a:r>
              <a:rPr lang="ru-RU" sz="1600" smtClean="0"/>
              <a:t>, изображение человека в живописи или скульптуре (а также фотографический снимок), воспроизводящее оригинал в точности, со всеми чертами внешности и индивид. характера.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276600" y="260350"/>
            <a:ext cx="1762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5804AC"/>
                </a:solidFill>
                <a:latin typeface="Tahoma" pitchFamily="34" charset="0"/>
              </a:rPr>
              <a:t>C</a:t>
            </a:r>
            <a:r>
              <a:rPr lang="ru-RU" sz="3200">
                <a:solidFill>
                  <a:srgbClr val="5804AC"/>
                </a:solidFill>
                <a:latin typeface="Tahoma" pitchFamily="34" charset="0"/>
              </a:rPr>
              <a:t>ловарь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000125"/>
            <a:ext cx="8229600" cy="5268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загадок: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Наталья Иванова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Используемые ресурсы: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www.solnet.ee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www.photosight.ru </a:t>
            </a:r>
            <a:endParaRPr lang="ru-RU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www.photoregion.ru</a:t>
            </a:r>
            <a:endParaRPr lang="ru-RU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www.galya.ru</a:t>
            </a:r>
            <a:endParaRPr lang="ru-RU" sz="2400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www.thg.ru</a:t>
            </a:r>
            <a:endParaRPr lang="ru-RU" sz="24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667000"/>
            <a:ext cx="7543800" cy="35814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9018771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новых встреч!</a:t>
            </a:r>
          </a:p>
          <a:p>
            <a:pPr algn="ctr"/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Рисунок 1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057400"/>
            <a:ext cx="53419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TextBox 5"/>
          <p:cNvSpPr txBox="1">
            <a:spLocks noChangeArrowheads="1"/>
          </p:cNvSpPr>
          <p:nvPr/>
        </p:nvSpPr>
        <p:spPr bwMode="auto">
          <a:xfrm>
            <a:off x="1524000" y="1143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3</a:t>
            </a:r>
          </a:p>
        </p:txBody>
      </p:sp>
      <p:sp>
        <p:nvSpPr>
          <p:cNvPr id="100356" name="TextBox 6"/>
          <p:cNvSpPr txBox="1">
            <a:spLocks noChangeArrowheads="1"/>
          </p:cNvSpPr>
          <p:nvPr/>
        </p:nvSpPr>
        <p:spPr bwMode="auto">
          <a:xfrm>
            <a:off x="3276600" y="54102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мел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5332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257800" y="2362200"/>
            <a:ext cx="3886200" cy="4191000"/>
          </a:xfrm>
        </p:spPr>
        <p:txBody>
          <a:bodyPr rtlCol="0">
            <a:normAutofit fontScale="47500" lnSpcReduction="20000"/>
          </a:bodyPr>
          <a:lstStyle/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11605"/>
                </a:solidFill>
              </a:rPr>
              <a:t>Скажи, скажи, художник,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F6600"/>
                </a:solidFill>
              </a:rPr>
              <a:t>Какого цвета дождик,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E8D80E"/>
                </a:solidFill>
              </a:rPr>
              <a:t>Какого цвета ветер,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9900"/>
                </a:solidFill>
              </a:rPr>
              <a:t>Какого цвета вечер?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99FF"/>
                </a:solidFill>
              </a:rPr>
              <a:t>Скажи, какого цвета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00FF"/>
                </a:solidFill>
              </a:rPr>
              <a:t>Зима, весна и лето?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772BDD"/>
                </a:solidFill>
              </a:rPr>
              <a:t>Не зная этих истин,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11605"/>
                </a:solidFill>
              </a:rPr>
              <a:t>Ты не сиди в квартире.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07B06"/>
                </a:solidFill>
              </a:rPr>
              <a:t>Возьми в дорогу кисти,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E8D80E"/>
                </a:solidFill>
              </a:rPr>
              <a:t>Глаза открой пошире.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9900"/>
                </a:solidFill>
              </a:rPr>
              <a:t>Смотри, смотри, художник.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B0F0"/>
                </a:solidFill>
              </a:rPr>
              <a:t>Какого цвета дождик</a:t>
            </a:r>
            <a:r>
              <a:rPr lang="ru-RU" b="1" dirty="0">
                <a:solidFill>
                  <a:srgbClr val="0099FF"/>
                </a:solidFill>
              </a:rPr>
              <a:t>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0000FF"/>
                </a:solidFill>
              </a:rPr>
              <a:t>Какого цвета ветер,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772BDD"/>
                </a:solidFill>
              </a:rPr>
              <a:t>Какого цвета вечер?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11605"/>
                </a:solidFill>
              </a:rPr>
              <a:t>Смотри, какого цвета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r>
              <a:rPr lang="ru-RU" b="1" dirty="0">
                <a:solidFill>
                  <a:srgbClr val="F07B06"/>
                </a:solidFill>
              </a:rPr>
              <a:t>Огромная планета!</a:t>
            </a:r>
          </a:p>
          <a:p>
            <a:pPr indent="450850"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ru-RU" b="1" dirty="0">
              <a:solidFill>
                <a:srgbClr val="F07B06"/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5"/>
              </a:buClr>
              <a:defRPr/>
            </a:pPr>
            <a:endParaRPr lang="ru-RU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500"/>
                            </p:stCondLst>
                            <p:childTnLst>
                              <p:par>
                                <p:cTn id="9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7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77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70" decel="100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770" decel="100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5" dur="77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7" dur="77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70" decel="100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770" decel="100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5" dur="77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7" dur="77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770" decel="100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770" decel="100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5" dur="77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77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5"/>
          <p:cNvSpPr txBox="1">
            <a:spLocks noChangeArrowheads="1"/>
          </p:cNvSpPr>
          <p:nvPr/>
        </p:nvSpPr>
        <p:spPr bwMode="auto">
          <a:xfrm>
            <a:off x="1524000" y="1143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9</a:t>
            </a:r>
          </a:p>
        </p:txBody>
      </p:sp>
      <p:sp>
        <p:nvSpPr>
          <p:cNvPr id="101379" name="TextBox 6"/>
          <p:cNvSpPr txBox="1">
            <a:spLocks noChangeArrowheads="1"/>
          </p:cNvSpPr>
          <p:nvPr/>
        </p:nvSpPr>
        <p:spPr bwMode="auto">
          <a:xfrm>
            <a:off x="3276600" y="5410200"/>
            <a:ext cx="2743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клякса</a:t>
            </a:r>
          </a:p>
        </p:txBody>
      </p:sp>
      <p:pic>
        <p:nvPicPr>
          <p:cNvPr id="101380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3657600" cy="388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5"/>
          <p:cNvSpPr txBox="1">
            <a:spLocks noChangeArrowheads="1"/>
          </p:cNvSpPr>
          <p:nvPr/>
        </p:nvSpPr>
        <p:spPr bwMode="auto">
          <a:xfrm>
            <a:off x="1524000" y="1143000"/>
            <a:ext cx="914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4953000"/>
            <a:ext cx="73152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ru-RU" sz="5400" b="1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Кисточка и краски</a:t>
            </a:r>
          </a:p>
        </p:txBody>
      </p:sp>
      <p:pic>
        <p:nvPicPr>
          <p:cNvPr id="102404" name="Picture 4" descr="Рисунок4"/>
          <p:cNvPicPr>
            <a:picLocks noChangeAspect="1" noChangeArrowheads="1"/>
          </p:cNvPicPr>
          <p:nvPr/>
        </p:nvPicPr>
        <p:blipFill>
          <a:blip r:embed="rId2" cstate="print"/>
          <a:srcRect l="7373" r="23517" b="38223"/>
          <a:stretch>
            <a:fillRect/>
          </a:stretch>
        </p:blipFill>
        <p:spPr bwMode="auto">
          <a:xfrm>
            <a:off x="3886200" y="598488"/>
            <a:ext cx="3124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2438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5"/>
          <p:cNvSpPr txBox="1">
            <a:spLocks noChangeArrowheads="1"/>
          </p:cNvSpPr>
          <p:nvPr/>
        </p:nvSpPr>
        <p:spPr bwMode="auto">
          <a:xfrm>
            <a:off x="685800" y="1295400"/>
            <a:ext cx="76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/>
              <a:t>7</a:t>
            </a:r>
          </a:p>
        </p:txBody>
      </p:sp>
      <p:sp>
        <p:nvSpPr>
          <p:cNvPr id="103427" name="TextBox 6"/>
          <p:cNvSpPr txBox="1">
            <a:spLocks noChangeArrowheads="1"/>
          </p:cNvSpPr>
          <p:nvPr/>
        </p:nvSpPr>
        <p:spPr bwMode="auto">
          <a:xfrm>
            <a:off x="2286000" y="5410200"/>
            <a:ext cx="419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/>
              <a:t>альбом</a:t>
            </a:r>
          </a:p>
        </p:txBody>
      </p:sp>
      <p:pic>
        <p:nvPicPr>
          <p:cNvPr id="103428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762000"/>
            <a:ext cx="69342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990600" cy="11430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4451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410200"/>
            <a:ext cx="4038600" cy="99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smtClean="0"/>
              <a:t>картина</a:t>
            </a:r>
          </a:p>
        </p:txBody>
      </p:sp>
      <p:pic>
        <p:nvPicPr>
          <p:cNvPr id="104452" name="Содержимое 4" descr="DSC04010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-1056" t="17732" r="33452" b="16795"/>
          <a:stretch>
            <a:fillRect/>
          </a:stretch>
        </p:blipFill>
        <p:spPr>
          <a:xfrm>
            <a:off x="2057400" y="533400"/>
            <a:ext cx="4114800" cy="4937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b="1" i="0" dirty="0">
                <a:solidFill>
                  <a:schemeClr val="tx1"/>
                </a:solidFill>
              </a:rPr>
              <a:t>Простой карандаш</a:t>
            </a:r>
          </a:p>
        </p:txBody>
      </p:sp>
      <p:sp>
        <p:nvSpPr>
          <p:cNvPr id="105475" name="TextBox 3"/>
          <p:cNvSpPr txBox="1">
            <a:spLocks noChangeArrowheads="1"/>
          </p:cNvSpPr>
          <p:nvPr/>
        </p:nvSpPr>
        <p:spPr bwMode="auto">
          <a:xfrm>
            <a:off x="838200" y="533400"/>
            <a:ext cx="83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4</a:t>
            </a:r>
          </a:p>
        </p:txBody>
      </p:sp>
      <p:pic>
        <p:nvPicPr>
          <p:cNvPr id="105476" name="Рисунок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52578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7543800" cy="6667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800" b="1" i="0" dirty="0">
                <a:solidFill>
                  <a:schemeClr val="tx1"/>
                </a:solidFill>
                <a:hlinkClick r:id="rId2" action="ppaction://hlinksldjump"/>
              </a:rPr>
              <a:t>Цветные карандаши</a:t>
            </a:r>
            <a:endParaRPr lang="ru-RU" sz="4800" b="1" i="0" dirty="0">
              <a:solidFill>
                <a:schemeClr val="tx1"/>
              </a:solidFill>
            </a:endParaRPr>
          </a:p>
        </p:txBody>
      </p:sp>
      <p:sp>
        <p:nvSpPr>
          <p:cNvPr id="106499" name="TextBox 3"/>
          <p:cNvSpPr txBox="1">
            <a:spLocks noChangeArrowheads="1"/>
          </p:cNvSpPr>
          <p:nvPr/>
        </p:nvSpPr>
        <p:spPr bwMode="auto">
          <a:xfrm>
            <a:off x="762000" y="838200"/>
            <a:ext cx="91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7</a:t>
            </a:r>
          </a:p>
        </p:txBody>
      </p:sp>
      <p:grpSp>
        <p:nvGrpSpPr>
          <p:cNvPr id="106500" name="Группа 13"/>
          <p:cNvGrpSpPr>
            <a:grpSpLocks noGrp="1"/>
          </p:cNvGrpSpPr>
          <p:nvPr>
            <p:ph type="ctrTitle"/>
          </p:nvPr>
        </p:nvGrpSpPr>
        <p:grpSpPr bwMode="auto">
          <a:xfrm>
            <a:off x="1857375" y="914400"/>
            <a:ext cx="6311900" cy="4416425"/>
            <a:chOff x="-155253" y="1071546"/>
            <a:chExt cx="7902253" cy="4876800"/>
          </a:xfrm>
        </p:grpSpPr>
        <p:pic>
          <p:nvPicPr>
            <p:cNvPr id="10650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775" y="1071546"/>
              <a:ext cx="12001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2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0" y="1071546"/>
              <a:ext cx="1038225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3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9338" y="1071546"/>
              <a:ext cx="1133475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4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425" y="1071546"/>
              <a:ext cx="10477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5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025" y="1071546"/>
              <a:ext cx="94297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6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8175" y="1088992"/>
              <a:ext cx="952500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7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0" y="1106438"/>
              <a:ext cx="9239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8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00113" y="1106438"/>
              <a:ext cx="100965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0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41544" y="1071546"/>
              <a:ext cx="9239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858569" y="1071546"/>
              <a:ext cx="100965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1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71105" y="1071546"/>
              <a:ext cx="12001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2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214" y="1071546"/>
              <a:ext cx="9239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3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7899" y="1071546"/>
              <a:ext cx="1009651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4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11261" y="1071546"/>
              <a:ext cx="1038224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5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46299" y="1071546"/>
              <a:ext cx="1133475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6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27386" y="1071546"/>
              <a:ext cx="10477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7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90986" y="1071546"/>
              <a:ext cx="942976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8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95136" y="1088992"/>
              <a:ext cx="952500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1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55253" y="1071546"/>
              <a:ext cx="9239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52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44860" y="1071546"/>
              <a:ext cx="1009651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90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7523" name="Содержимое 3"/>
          <p:cNvSpPr>
            <a:spLocks noGrp="1"/>
          </p:cNvSpPr>
          <p:nvPr>
            <p:ph sz="half" idx="2"/>
          </p:nvPr>
        </p:nvSpPr>
        <p:spPr>
          <a:xfrm>
            <a:off x="2590800" y="5715000"/>
            <a:ext cx="4038600" cy="83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кисточка</a:t>
            </a:r>
          </a:p>
        </p:txBody>
      </p:sp>
      <p:pic>
        <p:nvPicPr>
          <p:cNvPr id="107524" name="Picture 4" descr="сканирование0034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6149975" cy="528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90600" cy="1143000"/>
          </a:xfrm>
        </p:spPr>
        <p:txBody>
          <a:bodyPr/>
          <a:lstStyle/>
          <a:p>
            <a:pPr eaLnBrk="1" hangingPunct="1"/>
            <a:r>
              <a:rPr lang="ru-RU" sz="440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08547" name="Содержимое 3"/>
          <p:cNvSpPr>
            <a:spLocks noGrp="1"/>
          </p:cNvSpPr>
          <p:nvPr>
            <p:ph sz="half" idx="2"/>
          </p:nvPr>
        </p:nvSpPr>
        <p:spPr>
          <a:xfrm>
            <a:off x="2362200" y="5638800"/>
            <a:ext cx="4038600" cy="9144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4800" b="1" smtClean="0"/>
              <a:t>дневник</a:t>
            </a:r>
          </a:p>
        </p:txBody>
      </p:sp>
      <p:pic>
        <p:nvPicPr>
          <p:cNvPr id="108548" name="Рисунок 23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5803900" cy="3062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1066800" cy="1143000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109571" name="Содержимое 3"/>
          <p:cNvSpPr>
            <a:spLocks noGrp="1"/>
          </p:cNvSpPr>
          <p:nvPr>
            <p:ph sz="half" idx="2"/>
          </p:nvPr>
        </p:nvSpPr>
        <p:spPr>
          <a:xfrm>
            <a:off x="1981200" y="5562600"/>
            <a:ext cx="4038600" cy="1020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smtClean="0"/>
              <a:t>кисточка</a:t>
            </a:r>
          </a:p>
        </p:txBody>
      </p:sp>
      <p:pic>
        <p:nvPicPr>
          <p:cNvPr id="109572" name="Picture 4" descr="сканирование0034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609600"/>
            <a:ext cx="5867400" cy="5040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00200"/>
            <a:ext cx="9144000" cy="32316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1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«Палитра»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304799"/>
          <a:ext cx="7543800" cy="6553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213418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509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glow rad="1397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«Палитра»</a:t>
                      </a:r>
                    </a:p>
                    <a:p>
                      <a:endParaRPr lang="ru-RU" sz="28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9509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Овал 9"/>
          <p:cNvSpPr/>
          <p:nvPr/>
        </p:nvSpPr>
        <p:spPr>
          <a:xfrm rot="5400000">
            <a:off x="1181100" y="2628900"/>
            <a:ext cx="1752600" cy="1828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19800" y="2743200"/>
            <a:ext cx="1752600" cy="1676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43600" y="533400"/>
            <a:ext cx="1752600" cy="1676400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657600" y="4800600"/>
            <a:ext cx="1905000" cy="1676400"/>
          </a:xfrm>
          <a:prstGeom prst="ellipse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05200" y="533400"/>
            <a:ext cx="1828800" cy="1676400"/>
          </a:xfrm>
          <a:prstGeom prst="ellipse">
            <a:avLst/>
          </a:prstGeom>
          <a:solidFill>
            <a:srgbClr val="BDBA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143000" y="609600"/>
            <a:ext cx="1828800" cy="1676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867400" y="4876800"/>
            <a:ext cx="1752600" cy="1752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143000" y="4800600"/>
            <a:ext cx="1828800" cy="1828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229600" cy="1472184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3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 этап</a:t>
            </a:r>
            <a:r>
              <a:rPr lang="ru-RU" sz="9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9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9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«Загадки»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85800" y="457200"/>
          <a:ext cx="8001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590800"/>
                <a:gridCol w="2743200"/>
              </a:tblGrid>
              <a:tr h="185420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85420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185420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7</a:t>
                      </a:r>
                      <a:endParaRPr lang="ru-RU" b="1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hlinkClick r:id="rId2" action="ppaction://hlinksldjump"/>
                        </a:rPr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8454" name="Группа 13"/>
          <p:cNvGrpSpPr>
            <a:grpSpLocks/>
          </p:cNvGrpSpPr>
          <p:nvPr/>
        </p:nvGrpSpPr>
        <p:grpSpPr bwMode="auto">
          <a:xfrm>
            <a:off x="6629400" y="2438400"/>
            <a:ext cx="1752600" cy="1676400"/>
            <a:chOff x="0" y="1071546"/>
            <a:chExt cx="7747000" cy="4876800"/>
          </a:xfrm>
        </p:grpSpPr>
        <p:pic>
          <p:nvPicPr>
            <p:cNvPr id="18466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71775" y="1071546"/>
              <a:ext cx="12001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4300" y="1071546"/>
              <a:ext cx="1038225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59338" y="1071546"/>
              <a:ext cx="1133475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9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940425" y="1071546"/>
              <a:ext cx="1047750" cy="486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0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04025" y="1071546"/>
              <a:ext cx="942975" cy="487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8175" y="1088992"/>
              <a:ext cx="952500" cy="4857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2" name="Picture 7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0" y="1106438"/>
              <a:ext cx="923925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3" name="Picture 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00113" y="1106438"/>
              <a:ext cx="1009650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455" name="Picture 4" descr="Рисунок4"/>
          <p:cNvPicPr>
            <a:picLocks noChangeAspect="1" noChangeArrowheads="1"/>
          </p:cNvPicPr>
          <p:nvPr/>
        </p:nvPicPr>
        <p:blipFill>
          <a:blip r:embed="rId12" cstate="print"/>
          <a:srcRect l="7373" r="23517" b="38223"/>
          <a:stretch>
            <a:fillRect/>
          </a:stretch>
        </p:blipFill>
        <p:spPr bwMode="auto">
          <a:xfrm>
            <a:off x="1981200" y="654050"/>
            <a:ext cx="12684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6" name="Picture 4" descr="сканирование0034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33800" y="4267200"/>
            <a:ext cx="19113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Содержимое 4" descr="DSC04010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rcRect l="-1056" t="17732" r="33452" b="16795"/>
          <a:stretch>
            <a:fillRect/>
          </a:stretch>
        </p:blipFill>
        <p:spPr bwMode="gray">
          <a:xfrm>
            <a:off x="4343400" y="609600"/>
            <a:ext cx="1270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14400" y="12192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Рисунок 18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172200" y="762000"/>
            <a:ext cx="23622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Рисунок 19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19200" y="2438400"/>
            <a:ext cx="1962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5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66800" y="4419600"/>
            <a:ext cx="21383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7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05600" y="4343400"/>
            <a:ext cx="14859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Рисунок 23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352800" y="2667000"/>
            <a:ext cx="274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трелка вправо 20">
            <a:hlinkClick r:id="rId23" action="ppaction://hlinksldjump"/>
          </p:cNvPr>
          <p:cNvSpPr/>
          <p:nvPr/>
        </p:nvSpPr>
        <p:spPr>
          <a:xfrm>
            <a:off x="1295400" y="6477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0800000" flipV="1">
            <a:off x="838200" y="64770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524000"/>
            <a:ext cx="914400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«Страна ИЗО»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09600" y="0"/>
          <a:ext cx="7772400" cy="6629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215900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1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A603AB"/>
                        </a:gs>
                        <a:gs pos="21001">
                          <a:srgbClr val="0819FB"/>
                        </a:gs>
                        <a:gs pos="35001">
                          <a:srgbClr val="1A8D48"/>
                        </a:gs>
                        <a:gs pos="52000">
                          <a:srgbClr val="FFFF00"/>
                        </a:gs>
                        <a:gs pos="73000">
                          <a:srgbClr val="EE3F17"/>
                        </a:gs>
                        <a:gs pos="88000">
                          <a:srgbClr val="E81766"/>
                        </a:gs>
                        <a:gs pos="100000">
                          <a:srgbClr val="A603AB"/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5201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200400" y="2438400"/>
            <a:ext cx="25908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«Страна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ИЗО»</a:t>
            </a:r>
          </a:p>
        </p:txBody>
      </p:sp>
      <p:pic>
        <p:nvPicPr>
          <p:cNvPr id="205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"/>
            <a:ext cx="1852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2" name="Picture 4" descr="C:\Documents and Settings\ADMIN\Мои документы\УРОКИ\кемерово\Русская\Айвазовский Иван Константинович\image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495800"/>
            <a:ext cx="1828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Picture 5" descr="C:\Documents and Settings\ADMIN\Мои документы\УРОКИ\кемерово\Русская\КИПРЕНСКИЙ Орест Адамович\5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17526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Picture 6" descr="C:\Documents and Settings\ADMIN\Мои документы\УРОКИ\курсы\Деревья В.Шанской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"/>
            <a:ext cx="1843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5" name="Picture 5" descr="Север-Юг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5975" y="2514600"/>
            <a:ext cx="2292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6" name="Picture 25" descr="10M2m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4267200"/>
            <a:ext cx="1433513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7" name="Picture 6" descr="C:\Documents and Settings\Яна\Мои документы\МАМА\деловые бумаги\статьи\статьи 2008г\Богатырская тема\460Vasnetsov_v%20bogatyri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81000"/>
            <a:ext cx="2493963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8" name="TextBox 16"/>
          <p:cNvSpPr txBox="1">
            <a:spLocks noChangeArrowheads="1"/>
          </p:cNvSpPr>
          <p:nvPr/>
        </p:nvSpPr>
        <p:spPr bwMode="auto">
          <a:xfrm>
            <a:off x="3581400" y="1752600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b="1">
                <a:latin typeface="Times New Roman" pitchFamily="18" charset="0"/>
                <a:cs typeface="Times New Roman" pitchFamily="18" charset="0"/>
              </a:rPr>
              <a:t>В.М.Васнецов «Богатыри» 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9" name="Picture 7" descr="Сирень в Стекле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0" y="4419600"/>
            <a:ext cx="15509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828800"/>
            <a:ext cx="8229600" cy="249299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4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«Кубики»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товый вариант В гостях у радуги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Готовый вариант В гостях у радуги</Template>
  <TotalTime>39</TotalTime>
  <Words>507</Words>
  <Application>Microsoft Office PowerPoint</Application>
  <PresentationFormat>Экран (4:3)</PresentationFormat>
  <Paragraphs>98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Готовый вариант В гостях у радуги</vt:lpstr>
      <vt:lpstr>Звездный час </vt:lpstr>
      <vt:lpstr>Слайд 2</vt:lpstr>
      <vt:lpstr>Слайд 3</vt:lpstr>
      <vt:lpstr>Слайд 4</vt:lpstr>
      <vt:lpstr>2 этап  «Загадки»</vt:lpstr>
      <vt:lpstr>Слайд 6</vt:lpstr>
      <vt:lpstr>Слайд 7</vt:lpstr>
      <vt:lpstr>Слайд 8</vt:lpstr>
      <vt:lpstr>Слайд 9</vt:lpstr>
      <vt:lpstr>Слайд 10</vt:lpstr>
      <vt:lpstr>5 этап  «Логические цепочки»</vt:lpstr>
      <vt:lpstr>Слайд 12</vt:lpstr>
      <vt:lpstr>Слайд 13</vt:lpstr>
      <vt:lpstr>Финальный этап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2</vt:lpstr>
      <vt:lpstr>Слайд 24</vt:lpstr>
      <vt:lpstr>Слайд 25</vt:lpstr>
      <vt:lpstr>8</vt:lpstr>
      <vt:lpstr>9</vt:lpstr>
      <vt:lpstr>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2010-03-09T00:23:36Z</dcterms:created>
  <dcterms:modified xsi:type="dcterms:W3CDTF">2011-12-27T16:59:30Z</dcterms:modified>
</cp:coreProperties>
</file>