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8" r:id="rId2"/>
    <p:sldMasterId id="2147483662" r:id="rId3"/>
    <p:sldMasterId id="2147483668" r:id="rId4"/>
    <p:sldMasterId id="2147483680" r:id="rId5"/>
    <p:sldMasterId id="2147483684" r:id="rId6"/>
    <p:sldMasterId id="2147483686" r:id="rId7"/>
    <p:sldMasterId id="2147483690" r:id="rId8"/>
    <p:sldMasterId id="2147483696" r:id="rId9"/>
    <p:sldMasterId id="2147483698" r:id="rId10"/>
    <p:sldMasterId id="2147483700" r:id="rId11"/>
  </p:sldMasterIdLst>
  <p:sldIdLst>
    <p:sldId id="256" r:id="rId12"/>
    <p:sldId id="258" r:id="rId13"/>
    <p:sldId id="257" r:id="rId14"/>
    <p:sldId id="259" r:id="rId15"/>
    <p:sldId id="260" r:id="rId16"/>
    <p:sldId id="261" r:id="rId17"/>
    <p:sldId id="264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3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0000"/>
    <a:srgbClr val="3399FF"/>
    <a:srgbClr val="FF0000"/>
    <a:srgbClr val="FF33CC"/>
    <a:srgbClr val="FFCC00"/>
    <a:srgbClr val="CC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43" autoAdjust="0"/>
  </p:normalViewPr>
  <p:slideViewPr>
    <p:cSldViewPr>
      <p:cViewPr varScale="1">
        <p:scale>
          <a:sx n="63" d="100"/>
          <a:sy n="63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F56C-E5CB-4754-91E7-F8061E283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2608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C2DA-01A8-460F-BA8B-5BF2A3C75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380228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F7D2-20A4-4502-B9EB-7D4B3BA00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58151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F488-EC57-4E8B-8166-400A50F2C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97166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AF65-32C6-46CB-8561-611A7B7D25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651776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17BB-23C6-414C-96CE-3D91FEFF99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67139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F736-3613-4421-8BAC-103BE012C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118292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132B-7127-4162-813D-7336AAD59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333780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E06A-D6B3-44EC-8640-6B2B0A7D5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932969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5F5-C5D2-4180-8950-9FB6A47CE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22280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6690-8B4D-4C4E-B872-40B1A61EE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601454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989F-2D75-47F3-B195-D8284CE9C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0410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1220-41B8-4707-92AD-C07F9F980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386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CCA5-8E79-4737-A41E-7665DEC73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42230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207F-F2AF-4651-8AE7-2604E11CF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368888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57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57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D2E4-DEA4-49B5-AA2E-6D55CCA3F7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5052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6FE7-55B8-49FF-9AD2-59B3CA13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487523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5F80-168F-48C2-B4F4-2E49291932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447071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E0CB-821F-43C0-A1F3-AD12224D4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93934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F658-E09A-4A0E-A8CC-369104D4B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68908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B4AA-1A67-4092-B8CA-F2C098F527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779482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EA85-96EB-41CC-AF41-0CF951D67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78577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51BC-CD85-403B-AF80-42DB1538F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7019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2AD4-C7C9-4E84-92B0-E42A06A13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582519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7963B-79B1-4162-8E4C-217A3D49F9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420985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D281-4820-4899-ACC7-422903456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61338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895D-5435-4238-BC63-A7DDE9E6F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7093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7D7D-6AB0-4F2F-ABDA-017EE2C7E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79057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D8A0-4309-4BDE-85D2-D1406B95F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62245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EF7C-3863-401B-9884-174571C80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2878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D4DE-0CDB-404F-B90A-801CF0E07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70191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9EC8-3E2A-42CA-BCDE-6DDBCBED5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0335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4EB5-2FF2-4B16-A9DE-EB3482C61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6130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FAEA-AAC9-45F3-9C13-03ED77B63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8868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52B7-FFB2-4AE7-BE55-592041BF2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2411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84FF-BDE4-43C9-BB88-DDCC6D1E0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3731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B3B4-C0EC-481F-B78F-E50D4B42D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56635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9664-9925-464A-9EEE-6053E59A3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61754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9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805F-F83C-40FA-A703-4048976CB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20421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58B8-E54F-41A1-A476-F6B08DDF4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9146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6170-34DC-465B-AE76-462607630A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95664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AD8B-6A70-4354-AABB-923353793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5079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7F19-9983-4CE1-AFC0-6F4BCD9B6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06458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59535-88C9-434F-91DF-DF54E6558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76784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B518-9C20-4198-BF3E-DDDB145D71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1276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9E68-7821-4915-BDDF-838B2B478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90531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0406-5AEF-4CAC-9897-59BE4CE38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712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6E48-76BA-41A7-A195-F7154147BC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78098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3971-6800-4E81-A8B0-113210A03B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10007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67AD-6F09-4FB0-BAF5-ADB7FAEDF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03738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8711-DB94-4AEB-A1EA-4D0ED67EB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7971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A294-69E7-4432-8405-694953446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83708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973-2CB9-4B1B-95C5-DAB2AC904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22463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DBCC-E5D6-44D9-85DE-6FEC9D8F5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45063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86B8-A699-487C-B5FF-0C3973718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24232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53F57-5916-4BF3-8E42-3CB633B1A0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5947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C7B1-B4C9-4905-8D88-B73A27386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58489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CA72-BECA-4E9B-AF08-5E2E1C83E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71060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968E-8089-42FE-9536-96CC25828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82388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0C3B-EE5D-4477-B424-17FAC3EFC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07158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3934-3C78-4AB2-AA5E-7AF7F9029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09259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376B-12AC-4045-AECB-E50A20651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79009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93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46CF-27B0-47D9-B36C-E518205CA3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6394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8963-7313-4186-A4D9-754D0EE8F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11458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C5D3-669D-4104-9AC5-C6E9DDBD77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70434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7AE6-748F-4B98-B250-EE5FBE8BE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69862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6ED4-7D5A-48ED-9A8C-956B55C0F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3897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48FF-657C-4E5D-BEEE-1A1D1E2BC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02435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82FD-609D-4766-9920-C962E534B9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91694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EBB4-24F0-4B46-9CAA-CF28B72A86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43621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812F-EB02-4DB6-AF07-CD805A3F1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35114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7F97-95A8-4181-86BA-E497E4425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5628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199F-562F-4F42-8DCB-F776E4E64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67941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6013-18B4-4020-A4EE-498E1AD66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05552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054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54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67CD-7E33-48A1-B133-485607F0FF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64542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141D-99C8-4116-A7A2-2959FAF80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67298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8A79-E711-442D-A546-68BFFBA23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54483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C1490-DFFD-4176-B1E8-6291ED757D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2846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069F-F288-4258-B23A-F0203EF49B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405166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633A-D358-4854-B556-E8938771E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303779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1457-6C66-450B-98FF-7CC12C40F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69551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F756-2EB0-46B6-A2DD-63125B684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06620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D7BC-ED02-4D1B-B872-3B5297C2C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00306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2399-13F8-4283-8C77-C2DF130DC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68664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D40F-7B54-4081-9DC1-EF8367CA0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46095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A12C-024A-4679-9987-B79F18B6C5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95575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D37E-967A-4EEC-9FD8-A106E6271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73762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8B5B-C150-4691-882D-560C3BCD3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72413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B1E9-1CE5-4022-B80A-0D89DB433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532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07FF-7BBF-4522-82FD-2CFCB0432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90482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3196-E679-4C73-AC46-7F0635744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97231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7F07-0569-436E-AE59-085B57D50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859302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EE75-1DF8-46EA-926B-AACCFD879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00919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7750-CFEE-4F72-963C-47AC1078F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74803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EB45-76BB-430F-9FC9-14AC988E4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01295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0146-2FA1-45C7-AC98-38EDB0A88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42299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CAD9-2A62-4E11-B5D6-ACED153D8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46636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CD07-89FF-4CA4-9957-9D555C73D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425159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B694-C684-4D71-92D2-FE116F7E2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78629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5E8A-256C-4021-8451-B2DD5F694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04055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C78C-C341-4B6B-BB69-8B3B3FD69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239649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DAF6-6050-4EA4-8A29-51BED88FD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03023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9F1C-4A4F-415C-8D01-589FB96AF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29143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E1AA-D45E-4BB4-A9DA-0D62E4811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23684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A38B-5835-4342-9B82-4B21E4C5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61013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5CBD-A8A6-4425-B5B2-4F00EA816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299627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8F29-2F9E-4A76-A671-E08BDA03B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95544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0BD0-D2EA-459C-B98D-A75856755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49905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7816-EE0B-480F-B8D3-224FB63E7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10745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AFE6-B5F5-4F60-B945-8D48D025B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469851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31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1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068-E39E-4CEC-A160-38110CBE22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7710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6CDE-2AF2-4B81-8957-DBAF6584B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38949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ECFC-BBCA-43F9-AF18-C5CA93A5B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8974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8E27-C0B8-4E35-81F1-E1FCD6AD66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664703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A015-CC50-4B6A-94B7-3A880BE76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7708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47BE-5A93-4B3C-AB11-D1F47FE4D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55673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F8D9-68C4-40C2-9968-985931C23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87596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7D61-3FA7-4D2D-813B-391AA29DF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639498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84E2-0C08-49B2-BD98-A9F896690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07981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48A3-EC52-4F63-AC58-FA9A25E21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487013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73B5-6FE2-4988-8DF1-A5784B5DA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251719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96B3-2B3B-42FC-B8AF-9EC2D5D2E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8337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DCFC4BC-C337-4266-A6C0-8F9ADC219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27FC910-23F5-4377-9C4F-0BDEFD0F3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546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127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546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6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grpSp>
            <p:nvGrpSpPr>
              <p:cNvPr id="1129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546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grpSp>
            <p:nvGrpSpPr>
              <p:cNvPr id="1130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0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546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546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1546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130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130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4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46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AFBDF1A-DACA-4482-A2F4-F2408D602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46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FA041-152C-48EB-88AB-21060ABD0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80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3081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7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5DE44ED-F511-4824-A741-113D2DA8F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418858-74E3-40F9-A683-42C567EF4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49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850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83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83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83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CCFEF8A-4FE0-43BD-A25B-F7C62336A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83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5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16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044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75C41F9-2744-4220-9546-DBEFBF5F2B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33780CD-79B6-4C8F-A2DD-8A7F38F24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2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0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21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9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8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8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18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878F8DD-A4A0-4C86-95DC-2004482E5A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7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12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13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214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208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22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22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23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30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0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0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0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0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7E20202-B81A-40C3-B1F5-A0D6F1F27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audio" Target="file:///\\sabina.home\mama_home\&#1055;&#1088;&#1077;&#1079;&#1077;&#1085;&#1090;&#1072;&#1094;&#1080;&#1103;\3738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07.xml"/><Relationship Id="rId1" Type="http://schemas.openxmlformats.org/officeDocument/2006/relationships/audio" Target="file:///\\sabina.home\mama_home\&#1055;&#1088;&#1077;&#1079;&#1077;&#1085;&#1090;&#1072;&#1094;&#1080;&#1103;\3725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G_0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0"/>
            <a:ext cx="6842125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latin typeface="Times New Roman" panose="02020603050405020304" pitchFamily="18" charset="0"/>
              </a:rPr>
              <a:t>Общеобразовательная средняя школа № 468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765675"/>
            <a:ext cx="7092950" cy="2092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Пусть года проходят за годами,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Наша Школа остаётся с нами.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В детство – юность будем возвращаться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На Сикейроса, в дом 19.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altLang="ru-RU" sz="20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(Из гимна школы)</a:t>
            </a:r>
            <a:r>
              <a:rPr lang="ru-RU" altLang="ru-RU" sz="2400" b="1" i="1" smtClean="0">
                <a:solidFill>
                  <a:srgbClr val="FF0066"/>
                </a:solidFill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2052" name="Picture 4" descr="IMG_0106"/>
          <p:cNvPicPr>
            <a:picLocks noChangeAspect="1" noChangeArrowheads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42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373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ing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ing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6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1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9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9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12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812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812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62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162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712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612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numSld="30" showWhenStopped="0">
                <p:cTn id="6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Участие в районных мероприятиях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64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Конкурс «Письмо водителю»</a:t>
            </a:r>
          </a:p>
        </p:txBody>
      </p:sp>
      <p:pic>
        <p:nvPicPr>
          <p:cNvPr id="39942" name="Picture 6" descr="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5529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644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 районных мероприятиях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64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388" y="785813"/>
            <a:ext cx="8713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Конкурс «Дети пишут водителю»</a:t>
            </a:r>
          </a:p>
        </p:txBody>
      </p:sp>
      <p:pic>
        <p:nvPicPr>
          <p:cNvPr id="40966" name="Picture 6" descr="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8"/>
            <a:ext cx="4129088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356100" y="6237288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Музей ГАИ</a:t>
            </a:r>
          </a:p>
        </p:txBody>
      </p:sp>
      <p:pic>
        <p:nvPicPr>
          <p:cNvPr id="40969" name="Picture 9" descr="фото га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1268413"/>
            <a:ext cx="5316537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  <p:bldP spid="40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mtClean="0"/>
              <a:t>Тематические классные часы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56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000000"/>
                </a:solidFill>
                <a:latin typeface="Verdana" panose="020B0604030504040204" pitchFamily="34" charset="0"/>
              </a:rPr>
              <a:t>Год</a:t>
            </a: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Ар</a:t>
            </a:r>
            <a:r>
              <a:rPr lang="ru-RU" altLang="ru-RU" sz="2400" b="1" i="1">
                <a:solidFill>
                  <a:srgbClr val="0000FF"/>
                </a:solidFill>
                <a:latin typeface="Verdana" panose="020B0604030504040204" pitchFamily="34" charset="0"/>
              </a:rPr>
              <a:t>мен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ии</a:t>
            </a: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>
                <a:solidFill>
                  <a:srgbClr val="000000"/>
                </a:solidFill>
                <a:latin typeface="Verdana" panose="020B0604030504040204" pitchFamily="34" charset="0"/>
              </a:rPr>
              <a:t>в</a:t>
            </a: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Ро</a:t>
            </a:r>
            <a:r>
              <a:rPr lang="ru-RU" altLang="ru-RU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сс</a:t>
            </a:r>
            <a:r>
              <a:rPr lang="ru-RU" alt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ии</a:t>
            </a:r>
          </a:p>
        </p:txBody>
      </p:sp>
      <p:pic>
        <p:nvPicPr>
          <p:cNvPr id="41990" name="Picture 6" descr="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0100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936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smtClean="0">
                <a:solidFill>
                  <a:srgbClr val="FF33CC"/>
                </a:solidFill>
              </a:rPr>
              <a:t>	Прошла встреча с Женик Геворговной Назарян, преподавателем </a:t>
            </a:r>
            <a:r>
              <a:rPr lang="ru-RU" altLang="ru-RU" sz="2400" b="1" i="1" smtClean="0">
                <a:solidFill>
                  <a:srgbClr val="0000FF"/>
                </a:solidFill>
              </a:rPr>
              <a:t>инженерной школы одежды</a:t>
            </a:r>
            <a:endParaRPr lang="ru-RU" altLang="ru-RU" sz="2400" smtClean="0">
              <a:solidFill>
                <a:srgbClr val="0000FF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3850" y="0"/>
            <a:ext cx="8567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Год</a:t>
            </a:r>
            <a:r>
              <a:rPr lang="ru-RU" alt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Ар</a:t>
            </a:r>
            <a:r>
              <a:rPr lang="ru-RU" alt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мен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ии</a:t>
            </a:r>
            <a:r>
              <a:rPr lang="ru-RU" alt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в</a:t>
            </a:r>
            <a:r>
              <a:rPr lang="ru-RU" alt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Ро</a:t>
            </a:r>
            <a:r>
              <a:rPr lang="ru-RU" alt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сс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ии</a:t>
            </a:r>
          </a:p>
        </p:txBody>
      </p:sp>
      <p:pic>
        <p:nvPicPr>
          <p:cNvPr id="43014" name="Picture 6" descr="Жени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85603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Жени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66900"/>
            <a:ext cx="54356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D3F0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509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Тематические классные часы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874838"/>
            <a:ext cx="9144000" cy="641350"/>
          </a:xfrm>
          <a:prstGeom prst="rect">
            <a:avLst/>
          </a:prstGeom>
          <a:solidFill>
            <a:srgbClr val="00FF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Экология в стихах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532063"/>
            <a:ext cx="9144000" cy="641350"/>
          </a:xfrm>
          <a:prstGeom prst="rect">
            <a:avLst/>
          </a:prstGeom>
          <a:solidFill>
            <a:srgbClr val="3366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Твоё хобби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3181350"/>
            <a:ext cx="9144000" cy="1190625"/>
          </a:xfrm>
          <a:prstGeom prst="rect">
            <a:avLst/>
          </a:prstGeom>
          <a:solidFill>
            <a:srgbClr val="FF66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От чистого сердца, простыми словами…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4387850"/>
            <a:ext cx="9144000" cy="641350"/>
          </a:xfrm>
          <a:prstGeom prst="rect">
            <a:avLst/>
          </a:prstGeom>
          <a:solidFill>
            <a:srgbClr val="00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Родина в сердце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5046663"/>
            <a:ext cx="9144000" cy="1465262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Урок правовых знаний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latin typeface="Verdana" panose="020B0604030504040204" pitchFamily="34" charset="0"/>
              </a:rPr>
              <a:t>«Ты - будущий избиратель»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animBg="1"/>
      <p:bldP spid="46085" grpId="0" animBg="1"/>
      <p:bldP spid="46086" grpId="0" animBg="1"/>
      <p:bldP spid="46087" grpId="0" animBg="1"/>
      <p:bldP spid="460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99FF"/>
            </a:gs>
            <a:gs pos="100000">
              <a:srgbClr val="BAD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8405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родителями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70000"/>
            <a:ext cx="8208962" cy="719138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Хорошая посещаемость классных родительских собраний: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8313" y="2565400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Налажена двусторонняя телефонная связь с родителями трудных учеников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6725" y="3357563"/>
            <a:ext cx="403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Родители ездят на экскурсии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68313" y="3860800"/>
            <a:ext cx="648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Родители провели классный Новогодний огонёк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73437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Я познакомилась с методикой проведения активных родительских собраний.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В </a:t>
            </a:r>
            <a:r>
              <a:rPr lang="en-US" altLang="ru-RU" sz="2000" b="1">
                <a:latin typeface="Verdana" panose="020B0604030504040204" pitchFamily="34" charset="0"/>
              </a:rPr>
              <a:t>IV </a:t>
            </a:r>
            <a:r>
              <a:rPr lang="ru-RU" altLang="ru-RU" sz="2000" b="1">
                <a:latin typeface="Verdana" panose="020B0604030504040204" pitchFamily="34" charset="0"/>
              </a:rPr>
              <a:t>четверти попробую провести такое родительское собрание.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348038" y="1628775"/>
            <a:ext cx="4895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(21 человек – сентябрь,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 22 человека – декабрь,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 15 человек - февраль).</a:t>
            </a:r>
            <a:endParaRPr lang="ru-RU" altLang="ru-RU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47108" grpId="0"/>
      <p:bldP spid="47109" grpId="0"/>
      <p:bldP spid="47110" grpId="0"/>
      <p:bldP spid="47111" grpId="0"/>
      <p:bldP spid="47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80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Вклад в развитие воспитательной системы района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smtClean="0"/>
              <a:t>Посещаю семинары для классных руководителей Выборгского района (1 раз – каждые каникулы)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smtClean="0"/>
              <a:t>Посещаю семинары по профилактике наркозависимости в НМЦ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Экологическая работа</a:t>
            </a:r>
            <a:r>
              <a:rPr lang="ru-RU" altLang="ru-RU" sz="2800" smtClean="0"/>
              <a:t>: школа участвует во всех конкурсах, проводимых ДДТЮ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smtClean="0"/>
              <a:t>Принимали участие в конкурсе школьных экологических газет 2005, 2007 г. (организатор – Водоканал).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Благодарности за различные конкурсы</a:t>
            </a:r>
          </a:p>
        </p:txBody>
      </p:sp>
      <p:pic>
        <p:nvPicPr>
          <p:cNvPr id="139271" name="Picture 7" descr="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65175"/>
            <a:ext cx="4454525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8" descr="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3957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372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9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273"/>
                </p:tgtEl>
              </p:cMediaNode>
            </p:audio>
          </p:childTnLst>
        </p:cTn>
      </p:par>
    </p:tnLst>
    <p:bldLst>
      <p:bldP spid="1392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3830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Благодарности за различные конкурсы</a:t>
            </a:r>
          </a:p>
        </p:txBody>
      </p:sp>
      <p:pic>
        <p:nvPicPr>
          <p:cNvPr id="140293" name="Picture 5" descr="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5175"/>
            <a:ext cx="42179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Благодарности за различные конкурсы</a:t>
            </a:r>
          </a:p>
        </p:txBody>
      </p:sp>
      <p:pic>
        <p:nvPicPr>
          <p:cNvPr id="141317" name="Picture 5" descr="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836613"/>
            <a:ext cx="42433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 descr="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29101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Лопатина Галина Павловна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58888" y="1196975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i="1">
                <a:solidFill>
                  <a:srgbClr val="FFFF00"/>
                </a:solidFill>
                <a:latin typeface="Verdana" panose="020B0604030504040204" pitchFamily="34" charset="0"/>
              </a:rPr>
              <a:t>классный руководитель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39975" y="1989138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i="1">
                <a:solidFill>
                  <a:srgbClr val="FFFF00"/>
                </a:solidFill>
                <a:latin typeface="Verdana" panose="020B0604030504040204" pitchFamily="34" charset="0"/>
              </a:rPr>
              <a:t>5 «б» класса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50825" y="0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Экологические газеты</a:t>
            </a:r>
          </a:p>
        </p:txBody>
      </p:sp>
      <p:pic>
        <p:nvPicPr>
          <p:cNvPr id="142341" name="Picture 5" descr="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250"/>
            <a:ext cx="45005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 descr="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44900"/>
            <a:ext cx="45005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7" descr="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42116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 descr="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42116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Благодарности за различные конкурсы</a:t>
            </a:r>
          </a:p>
        </p:txBody>
      </p:sp>
      <p:pic>
        <p:nvPicPr>
          <p:cNvPr id="143365" name="Picture 5" descr="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36613"/>
            <a:ext cx="409416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IMG_00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IMG_00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732587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FF0000"/>
                </a:solidFill>
              </a:rPr>
              <a:t>Характеристика класса</a:t>
            </a:r>
            <a:endParaRPr lang="ru-RU" altLang="ru-RU" sz="4000" smtClean="0">
              <a:solidFill>
                <a:srgbClr val="FF0000"/>
              </a:solidFill>
            </a:endParaRPr>
          </a:p>
        </p:txBody>
      </p:sp>
      <p:pic>
        <p:nvPicPr>
          <p:cNvPr id="3077" name="Picture 5" descr="j03967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16430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j03967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48748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71775" y="4437063"/>
            <a:ext cx="367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latin typeface="Verdana" panose="020B0604030504040204" pitchFamily="34" charset="0"/>
              </a:rPr>
              <a:t>Мальчиков - 17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484438" y="5516563"/>
            <a:ext cx="3167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latin typeface="Verdana" panose="020B0604030504040204" pitchFamily="34" charset="0"/>
              </a:rPr>
              <a:t>Девочек - 10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116013" y="1052513"/>
            <a:ext cx="63722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 сентября 2006/2007г.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класс сформирован из учащихся: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altLang="ru-RU" sz="24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468 школы,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altLang="ru-RU" sz="24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101 лицея,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altLang="ru-RU" sz="24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73 гимназии.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9388" y="3644900"/>
            <a:ext cx="640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Всего в классе – 27 человек.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/>
      <p:bldP spid="3081" grpId="0"/>
      <p:bldP spid="3083" grpId="0"/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3399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Rectangle 25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870700" cy="7556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Характеристика класса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619250" y="981075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По итогам </a:t>
            </a:r>
            <a:r>
              <a:rPr lang="en-US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II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 четверти в классе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03575" y="2492375"/>
            <a:ext cx="1728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0000"/>
                </a:solidFill>
                <a:latin typeface="Georgia" panose="02040502050405020303" pitchFamily="18" charset="0"/>
              </a:rPr>
              <a:t>«5»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908175" y="278130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на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5795963" y="27813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- 6 человек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1906588" y="3789363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на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555875" y="3429000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0000"/>
                </a:solidFill>
                <a:latin typeface="Georgia" panose="02040502050405020303" pitchFamily="18" charset="0"/>
              </a:rPr>
              <a:t>«4 </a:t>
            </a:r>
            <a:r>
              <a:rPr lang="ru-RU" altLang="ru-RU" sz="4000" b="1" i="1">
                <a:solidFill>
                  <a:srgbClr val="FF0000"/>
                </a:solidFill>
                <a:latin typeface="Georgia" panose="02040502050405020303" pitchFamily="18" charset="0"/>
              </a:rPr>
              <a:t>и</a:t>
            </a:r>
            <a:r>
              <a:rPr lang="ru-RU" altLang="ru-RU" sz="6000" b="1">
                <a:solidFill>
                  <a:srgbClr val="FF0000"/>
                </a:solidFill>
                <a:latin typeface="Georgia" panose="02040502050405020303" pitchFamily="18" charset="0"/>
              </a:rPr>
              <a:t> 5»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795963" y="3933825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- 6 человек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906588" y="4700588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на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3132138" y="4437063"/>
            <a:ext cx="1728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0000"/>
                </a:solidFill>
                <a:latin typeface="Georgia" panose="02040502050405020303" pitchFamily="18" charset="0"/>
              </a:rPr>
              <a:t>«2»</a:t>
            </a: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3348038" y="4797425"/>
            <a:ext cx="11525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3492500" y="4797425"/>
            <a:ext cx="1081088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795963" y="47244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Verdana" panose="020B0604030504040204" pitchFamily="34" charset="0"/>
              </a:rPr>
              <a:t>- нет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  <p:bldP spid="15387" grpId="0"/>
      <p:bldP spid="15392" grpId="0"/>
      <p:bldP spid="15393" grpId="0"/>
      <p:bldP spid="15394" grpId="0"/>
      <p:bldP spid="15395" grpId="0"/>
      <p:bldP spid="15396" grpId="0"/>
      <p:bldP spid="15397" grpId="0"/>
      <p:bldP spid="15398" grpId="0"/>
      <p:bldP spid="15399" grpId="0"/>
      <p:bldP spid="15400" grpId="0" animBg="1"/>
      <p:bldP spid="15401" grpId="0" animBg="1"/>
      <p:bldP spid="15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hlink"/>
            </a:gs>
            <a:gs pos="50000">
              <a:srgbClr val="FFFFEE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9850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FF6699"/>
                </a:solidFill>
              </a:rPr>
              <a:t>Характеристика класса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642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Verdana" panose="020B0604030504040204" pitchFamily="34" charset="0"/>
              </a:rPr>
              <a:t>В классе работают органы ученического самоуправления: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2349500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Староста касса – Чугунова Дарина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0" y="3068638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Казначей – Артёмова Елена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0" y="3860800"/>
            <a:ext cx="64436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Редколлегия – Артёменко Анна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		    Бершадская Анастасия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		    Яхонтова Татьяна	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0" y="5734050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latin typeface="Verdana" panose="020B0604030504040204" pitchFamily="34" charset="0"/>
              </a:rPr>
              <a:t>Физорг – Косинцев Яков</a:t>
            </a:r>
          </a:p>
        </p:txBody>
      </p:sp>
      <p:pic>
        <p:nvPicPr>
          <p:cNvPr id="28685" name="Picture 13" descr="MCj0396714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73688"/>
            <a:ext cx="15128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MCj0334270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36838"/>
            <a:ext cx="1349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j03983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11049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j03983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10144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j03974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3825"/>
            <a:ext cx="1296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j039748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0477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1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65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  <p:bldP spid="28677" grpId="0"/>
      <p:bldP spid="28681" grpId="0"/>
      <p:bldP spid="28682" grpId="0"/>
      <p:bldP spid="286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C6E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i="1">
                <a:latin typeface="Verdana" panose="020B0604030504040204" pitchFamily="34" charset="0"/>
              </a:rPr>
              <a:t>  Наша школа № 468 работает над созданием воспитательной системы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68838" y="454025"/>
            <a:ext cx="4464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социальной ориентации</a:t>
            </a:r>
            <a:endParaRPr lang="ru-RU" altLang="ru-RU" sz="26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6423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Основной целью является развитие социально-активной личности учащихся.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Достижение цели предполагается через развитие личности и воспитание социализации учащихся.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Выбор данного типа воспитательной системы не случаен: в нашей школе учится «особый» контингент учащихся: это воспитанники детского дома № 8, много опекаемых детей, детей из неблагополучных семей.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79388" y="4149725"/>
            <a:ext cx="8642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Verdana" panose="020B0604030504040204" pitchFamily="34" charset="0"/>
              </a:rPr>
              <a:t>Воспитательная работа в нашей школе проходит по </a:t>
            </a:r>
            <a:r>
              <a:rPr lang="ru-RU" altLang="ru-RU" sz="2000" b="1" i="1">
                <a:solidFill>
                  <a:srgbClr val="FF0000"/>
                </a:solidFill>
                <a:latin typeface="Verdana" panose="020B0604030504040204" pitchFamily="34" charset="0"/>
              </a:rPr>
              <a:t>трём целевым программам</a:t>
            </a:r>
            <a:r>
              <a:rPr lang="ru-RU" altLang="ru-RU" sz="2000">
                <a:latin typeface="Verdana" panose="020B0604030504040204" pitchFamily="34" charset="0"/>
              </a:rPr>
              <a:t>, учитывая возраст, интересы и особенности учащихся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987675" y="5257800"/>
            <a:ext cx="52562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- Моё отечество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- Семья и здоровье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- Труд и закон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9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4" grpId="0"/>
      <p:bldP spid="348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DD6FF"/>
            </a:gs>
            <a:gs pos="50000">
              <a:srgbClr val="3399FF"/>
            </a:gs>
            <a:gs pos="100000">
              <a:srgbClr val="ADD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Целевые программы</a:t>
            </a:r>
          </a:p>
        </p:txBody>
      </p:sp>
      <p:pic>
        <p:nvPicPr>
          <p:cNvPr id="38916" name="Picture 4" descr="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540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708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0"/>
            </a:gs>
            <a:gs pos="50000">
              <a:schemeClr val="hlink"/>
            </a:gs>
            <a:gs pos="100000">
              <a:srgbClr val="FFFF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Rectangle 3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FF33CC"/>
                </a:solidFill>
                <a:latin typeface="Times New Roman" panose="02020603050405020304" pitchFamily="18" charset="0"/>
              </a:rPr>
              <a:t>Участие в общешкольных мероприятиях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82438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Verdana" panose="020B0604030504040204" pitchFamily="34" charset="0"/>
              </a:rPr>
              <a:t>Воспитательная работа в моём классе по целевым программам реализуется через проведение тематических классных часов и участие в общешкольных и районных мероприятиях.</a:t>
            </a: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>
            <p:ph idx="1"/>
          </p:nvPr>
        </p:nvGraphicFramePr>
        <p:xfrm>
          <a:off x="395288" y="1916113"/>
          <a:ext cx="8424862" cy="4852987"/>
        </p:xfrm>
        <a:graphic>
          <a:graphicData uri="http://schemas.openxmlformats.org/drawingml/2006/table">
            <a:tbl>
              <a:tblPr/>
              <a:tblGrid>
                <a:gridCol w="5040312"/>
                <a:gridCol w="3384550"/>
              </a:tblGrid>
              <a:tr h="3962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Название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1. Неделя экологии.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Эколого-воспитательная игра.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2. Неделя русского языка.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Игра по станциям.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3. День рождения школы.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Неделя пятёрок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- Песня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(64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«5» за неделю)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 (Ногин Антон)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4. Неделя общественных наук.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Игра по 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5. Конкурс чтецов 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«Быть человеком»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Чугунова Дарина)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III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место (Ногин Антон)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6. «Зарница»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anose="02040502050405020303" pitchFamily="18" charset="0"/>
                        </a:rPr>
                        <a:t>Перенесена на 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/>
      <p:bldP spid="35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mtClean="0"/>
              <a:t>Участие в районных мероприятиях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64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9388" y="908050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Verdana" panose="020B0604030504040204" pitchFamily="34" charset="0"/>
              </a:rPr>
              <a:t>Районная олимпиада по английскому языку</a:t>
            </a:r>
          </a:p>
        </p:txBody>
      </p:sp>
      <p:pic>
        <p:nvPicPr>
          <p:cNvPr id="37895" name="Picture 7" descr="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3412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Сумерки">
  <a:themeElements>
    <a:clrScheme name="1_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551</Words>
  <Application>Microsoft Office PowerPoint</Application>
  <PresentationFormat>Экран (4:3)</PresentationFormat>
  <Paragraphs>112</Paragraphs>
  <Slides>21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Bookman Old Style</vt:lpstr>
      <vt:lpstr>Arial</vt:lpstr>
      <vt:lpstr>Calibri</vt:lpstr>
      <vt:lpstr>Tahoma</vt:lpstr>
      <vt:lpstr>Wingdings</vt:lpstr>
      <vt:lpstr>Garamond</vt:lpstr>
      <vt:lpstr>Verdana</vt:lpstr>
      <vt:lpstr>Comic Sans MS</vt:lpstr>
      <vt:lpstr>Times New Roman</vt:lpstr>
      <vt:lpstr>Arial Black</vt:lpstr>
      <vt:lpstr>Georgia</vt:lpstr>
      <vt:lpstr>Monotype Corsiva</vt:lpstr>
      <vt:lpstr>Оформление по умолчанию</vt:lpstr>
      <vt:lpstr>Океан</vt:lpstr>
      <vt:lpstr>Скругленный</vt:lpstr>
      <vt:lpstr>Течение</vt:lpstr>
      <vt:lpstr>Глобус</vt:lpstr>
      <vt:lpstr>Сумерки</vt:lpstr>
      <vt:lpstr>Пастель</vt:lpstr>
      <vt:lpstr>Каскад</vt:lpstr>
      <vt:lpstr>1_Сумерки</vt:lpstr>
      <vt:lpstr>Облака</vt:lpstr>
      <vt:lpstr>Сетка с тенью</vt:lpstr>
      <vt:lpstr>Общеобразовательная средняя школа № 468</vt:lpstr>
      <vt:lpstr>Лопатина Галина Павловна</vt:lpstr>
      <vt:lpstr>Характеристика класса</vt:lpstr>
      <vt:lpstr>Характеристика класса</vt:lpstr>
      <vt:lpstr>Характеристика класса</vt:lpstr>
      <vt:lpstr>Презентация PowerPoint</vt:lpstr>
      <vt:lpstr>Целевые программы</vt:lpstr>
      <vt:lpstr>Участие в общешкольных мероприятиях</vt:lpstr>
      <vt:lpstr>Участие в районных мероприятиях</vt:lpstr>
      <vt:lpstr>Участие в районных мероприятиях</vt:lpstr>
      <vt:lpstr>Участие в районных мероприятиях</vt:lpstr>
      <vt:lpstr>Тематические классные часы</vt:lpstr>
      <vt:lpstr>Презентация PowerPoint</vt:lpstr>
      <vt:lpstr>Тематические классные часы</vt:lpstr>
      <vt:lpstr>Работа с родителями</vt:lpstr>
      <vt:lpstr>Вклад в развитие воспитательной системы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Общеобразовательная средняя школа № 468</dc:title>
  <dc:creator>User</dc:creator>
  <cp:lastModifiedBy>Борис Лопатин</cp:lastModifiedBy>
  <cp:revision>19</cp:revision>
  <dcterms:created xsi:type="dcterms:W3CDTF">2007-02-25T07:48:00Z</dcterms:created>
  <dcterms:modified xsi:type="dcterms:W3CDTF">2015-12-13T10:31:59Z</dcterms:modified>
</cp:coreProperties>
</file>