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6" r:id="rId4"/>
    <p:sldId id="282" r:id="rId5"/>
    <p:sldId id="293" r:id="rId6"/>
    <p:sldId id="295" r:id="rId7"/>
    <p:sldId id="275" r:id="rId8"/>
    <p:sldId id="276" r:id="rId9"/>
    <p:sldId id="277" r:id="rId10"/>
    <p:sldId id="278" r:id="rId11"/>
    <p:sldId id="279" r:id="rId12"/>
    <p:sldId id="280" r:id="rId13"/>
    <p:sldId id="296" r:id="rId14"/>
    <p:sldId id="281" r:id="rId15"/>
    <p:sldId id="259" r:id="rId16"/>
    <p:sldId id="283" r:id="rId17"/>
    <p:sldId id="284" r:id="rId18"/>
    <p:sldId id="285" r:id="rId19"/>
    <p:sldId id="286" r:id="rId20"/>
    <p:sldId id="287" r:id="rId21"/>
    <p:sldId id="288" r:id="rId22"/>
    <p:sldId id="289" r:id="rId23"/>
    <p:sldId id="290" r:id="rId24"/>
    <p:sldId id="297" r:id="rId25"/>
    <p:sldId id="298" r:id="rId26"/>
    <p:sldId id="292" r:id="rId27"/>
    <p:sldId id="260" r:id="rId28"/>
    <p:sldId id="299" r:id="rId29"/>
    <p:sldId id="300" r:id="rId30"/>
    <p:sldId id="301" r:id="rId31"/>
    <p:sldId id="332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53F42-4955-4D8E-9506-55B0EACEB67D}" type="datetimeFigureOut">
              <a:rPr lang="ru-RU" smtClean="0"/>
              <a:t>19.10.2015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3115D-B571-4C84-A4A2-CE11035D1C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3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3115D-B571-4C84-A4A2-CE11035D1CBC}" type="slidenum">
              <a:rPr lang="ru-RU" smtClean="0"/>
              <a:t>31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  <a:gs pos="100000">
              <a:srgbClr val="FEE7F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3EA12-54FE-4B12-908C-FCC081F8D925}" type="datetimeFigureOut">
              <a:rPr lang="ru-RU" smtClean="0"/>
              <a:pPr/>
              <a:t>19.10.2015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85F22-4E7F-4750-AE98-86ABE6C589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3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ixiki.ru/upload/iblock/f6a/exact_628x390_f6aec82dc47774c59e5b5f59e628e1f7.jpg" TargetMode="External"/><Relationship Id="rId13" Type="http://schemas.openxmlformats.org/officeDocument/2006/relationships/hyperlink" Target="http://www.fixiki.ru/upload/iblock/a06/exact_628x390_a061e8c0510977e85b24972286058d96.png" TargetMode="External"/><Relationship Id="rId3" Type="http://schemas.openxmlformats.org/officeDocument/2006/relationships/hyperlink" Target="http://www.fixiki.ru/watch/9/?PAGEN_1=3" TargetMode="External"/><Relationship Id="rId7" Type="http://schemas.openxmlformats.org/officeDocument/2006/relationships/hyperlink" Target="http://www.fixiki.ru/upload/iblock/a3e/exact_628x390_a3ef56b9089abdacf9f5bede00f4756c.png" TargetMode="External"/><Relationship Id="rId12" Type="http://schemas.openxmlformats.org/officeDocument/2006/relationships/hyperlink" Target="http://www.fixiki.ru/upload/iblock/136/exact_628x390_136f86b46dc0c986d915271167e6dea7.p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ixiki.ru/upload/iblock/26f/exact_628x390_26fc2ebf8d8a013f9a2ab2459d715e7c.png" TargetMode="External"/><Relationship Id="rId11" Type="http://schemas.openxmlformats.org/officeDocument/2006/relationships/hyperlink" Target="http://www.fixiki.ru/upload/iblock/c0d/exact_628x390_c0d94e3754a2295c088f021ed1433dca.png" TargetMode="External"/><Relationship Id="rId5" Type="http://schemas.openxmlformats.org/officeDocument/2006/relationships/hyperlink" Target="http://www.fixiki.ru/upload/iblock/818/exact_628x390_818cc4def55409eb934418a76e201048.png" TargetMode="External"/><Relationship Id="rId10" Type="http://schemas.openxmlformats.org/officeDocument/2006/relationships/hyperlink" Target="http://www.fixiki.ru/upload/iblock/858/exact_628x390_8580b5192a485227c8da4668e1658dcc.png" TargetMode="External"/><Relationship Id="rId4" Type="http://schemas.openxmlformats.org/officeDocument/2006/relationships/hyperlink" Target="http://www.fixiki.ru/upload/iblock/0e7/exact_628x390_0e7c5fe988be4cd0fd9c90079fb88cf5.png" TargetMode="External"/><Relationship Id="rId9" Type="http://schemas.openxmlformats.org/officeDocument/2006/relationships/hyperlink" Target="http://www.fixiki.ru/upload/iblock/9be/exact_628x390_9beaabf074764f5a48b56da8edfc3761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/>
              <a:t>Носители информации</a:t>
            </a:r>
            <a:endParaRPr lang="ru-RU" b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5286388"/>
            <a:ext cx="6400800" cy="121444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FF00"/>
                </a:solidFill>
                <a:latin typeface="Arial Black" pitchFamily="34" charset="0"/>
              </a:rPr>
              <a:t>Выполнила: учитель информатики Погодаева А.Н.</a:t>
            </a:r>
            <a:endParaRPr lang="ru-RU" dirty="0">
              <a:solidFill>
                <a:srgbClr val="FFFF00"/>
              </a:solidFill>
              <a:latin typeface="Arial Black" pitchFamily="34" charset="0"/>
            </a:endParaRPr>
          </a:p>
        </p:txBody>
      </p:sp>
      <p:pic>
        <p:nvPicPr>
          <p:cNvPr id="4" name="Рисунок 3" descr="fiksiki-kartinki-1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14677" y="1785926"/>
            <a:ext cx="3113391" cy="3500462"/>
          </a:xfrm>
          <a:prstGeom prst="rect">
            <a:avLst/>
          </a:prstGeom>
        </p:spPr>
      </p:pic>
      <p:pic>
        <p:nvPicPr>
          <p:cNvPr id="5" name="Рисунок 4" descr="fiksiki-kartinki-2.jp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600956" y="5347613"/>
            <a:ext cx="1543044" cy="151038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0686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Восковые таблички - это деревянные таблички, внутренняя сторона которых покрывалась цветным воском для нанесения надписей острым предметом (</a:t>
            </a:r>
            <a:r>
              <a:rPr lang="ru-RU" dirty="0" err="1"/>
              <a:t>стилосом</a:t>
            </a:r>
            <a:r>
              <a:rPr lang="ru-RU" dirty="0"/>
              <a:t>). Использовались в древнем Риме</a:t>
            </a:r>
            <a:r>
              <a:rPr lang="ru-RU" sz="4000" dirty="0"/>
              <a:t>.</a:t>
            </a:r>
            <a:br>
              <a:rPr lang="ru-RU" sz="4000" dirty="0"/>
            </a:br>
            <a:endParaRPr lang="ru-RU" dirty="0"/>
          </a:p>
        </p:txBody>
      </p:sp>
      <p:pic>
        <p:nvPicPr>
          <p:cNvPr id="7" name="Picture 2" descr="Восковые таблич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23728" y="4149080"/>
            <a:ext cx="2857552" cy="2571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Но камень слишком тверд и неподъемен, глина - хрупка, дерево быстро сохнет и трескается. Требовались новые материалы – носители: легкие, долговечные, компактные и удобные для нанесения записей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7776864" cy="86409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Примерно за 3000 лет до нашей эры в Египте разработали технологию изготовления тонкого листа из тростника – папируса.</a:t>
            </a:r>
          </a:p>
        </p:txBody>
      </p:sp>
      <p:pic>
        <p:nvPicPr>
          <p:cNvPr id="9" name="Picture 4" descr="http://im2-tub-ru.yandex.net/i?id=134012153-62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4048" y="3598281"/>
            <a:ext cx="3500462" cy="2665326"/>
          </a:xfrm>
          <a:prstGeom prst="rect">
            <a:avLst/>
          </a:prstGeom>
          <a:noFill/>
        </p:spPr>
      </p:pic>
      <p:pic>
        <p:nvPicPr>
          <p:cNvPr id="10" name="Picture 6" descr="http://im3-tub-ru.yandex.net/i?id=457440757-5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3548963"/>
            <a:ext cx="3510940" cy="2714644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844824"/>
            <a:ext cx="7632848" cy="360040"/>
          </a:xfrm>
        </p:spPr>
        <p:txBody>
          <a:bodyPr>
            <a:noAutofit/>
          </a:bodyPr>
          <a:lstStyle/>
          <a:p>
            <a:r>
              <a:rPr lang="ru-RU" sz="3600" dirty="0"/>
              <a:t>Многие века письменные документы составлялись на пергаментных свитках. Пергамент делался из кожи животных. Ее специальным образом выделывали и растягивали, чтобы получились тонкие листы.</a:t>
            </a:r>
          </a:p>
        </p:txBody>
      </p:sp>
      <p:pic>
        <p:nvPicPr>
          <p:cNvPr id="8" name="Picture 5" descr="http://im0-tub-ru.yandex.net/i?id=313129221-59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568" y="3920191"/>
            <a:ext cx="2286016" cy="2881533"/>
          </a:xfrm>
          <a:prstGeom prst="rect">
            <a:avLst/>
          </a:prstGeom>
          <a:noFill/>
        </p:spPr>
      </p:pic>
      <p:pic>
        <p:nvPicPr>
          <p:cNvPr id="9" name="Picture 7" descr="http://im0-tub-ru.yandex.net/i?id=400531615-6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128" y="4023982"/>
            <a:ext cx="2346054" cy="26739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Когда на востоке научились ткать шелк, его стали использовать и для письма. </a:t>
            </a:r>
          </a:p>
        </p:txBody>
      </p:sp>
      <p:pic>
        <p:nvPicPr>
          <p:cNvPr id="9" name="Picture 4" descr="http://im7-tub-ru.yandex.net/i?id=32133781-35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5114" y="2636912"/>
            <a:ext cx="3929090" cy="2619393"/>
          </a:xfrm>
          <a:prstGeom prst="rect">
            <a:avLst/>
          </a:prstGeom>
          <a:noFill/>
        </p:spPr>
      </p:pic>
      <p:pic>
        <p:nvPicPr>
          <p:cNvPr id="10" name="Picture 6" descr="http://im7-tub-ru.yandex.net/i?id=62849418-27-72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112" y="2060848"/>
            <a:ext cx="3413784" cy="228601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xact_628x390_9beaabf074764f5a48b56da8edfc376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97784" y="188640"/>
            <a:ext cx="1428760" cy="1591189"/>
          </a:xfrm>
          <a:prstGeom prst="rect">
            <a:avLst/>
          </a:prstGeom>
        </p:spPr>
      </p:pic>
      <p:pic>
        <p:nvPicPr>
          <p:cNvPr id="5" name="Рисунок 4" descr="fiksiki-kartinki-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81942" y="5675872"/>
            <a:ext cx="1262058" cy="11821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Перечисленные носители информации были либо дороги в изготовлении (папирус, пергамент) , либо неудобны в использовании (шелк, бамбук, береста).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Во </a:t>
            </a:r>
            <a:r>
              <a:rPr lang="en-US" dirty="0"/>
              <a:t>II </a:t>
            </a:r>
            <a:r>
              <a:rPr lang="ru-RU" dirty="0"/>
              <a:t>веке до нашей эры в Китае изобрели технологию изготовления бумаги.</a:t>
            </a:r>
            <a:br>
              <a:rPr lang="ru-RU" dirty="0"/>
            </a:br>
            <a:endParaRPr lang="ru-RU" dirty="0"/>
          </a:p>
        </p:txBody>
      </p:sp>
      <p:pic>
        <p:nvPicPr>
          <p:cNvPr id="9" name="Picture 2" descr="http://im8-tub-ru.yandex.net/i?id=110490780-04-72&amp;n=21"/>
          <p:cNvPicPr>
            <a:picLocks noChangeAspect="1" noChangeArrowheads="1"/>
          </p:cNvPicPr>
          <p:nvPr/>
        </p:nvPicPr>
        <p:blipFill>
          <a:blip r:embed="rId4"/>
          <a:srcRect b="10185"/>
          <a:stretch>
            <a:fillRect/>
          </a:stretch>
        </p:blipFill>
        <p:spPr bwMode="auto">
          <a:xfrm>
            <a:off x="611560" y="2946513"/>
            <a:ext cx="2571768" cy="3571900"/>
          </a:xfrm>
          <a:prstGeom prst="rect">
            <a:avLst/>
          </a:prstGeom>
          <a:noFill/>
        </p:spPr>
      </p:pic>
      <p:pic>
        <p:nvPicPr>
          <p:cNvPr id="10" name="Picture 4" descr="http://im6-tub-ru.yandex.net/i?id=272933996-53-72&amp;n=21"/>
          <p:cNvPicPr>
            <a:picLocks noChangeAspect="1" noChangeArrowheads="1"/>
          </p:cNvPicPr>
          <p:nvPr/>
        </p:nvPicPr>
        <p:blipFill>
          <a:blip r:embed="rId5"/>
          <a:srcRect r="47059"/>
          <a:stretch>
            <a:fillRect/>
          </a:stretch>
        </p:blipFill>
        <p:spPr bwMode="auto">
          <a:xfrm>
            <a:off x="4254898" y="3017951"/>
            <a:ext cx="2357455" cy="333972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11560" y="21328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Старый мастер </a:t>
            </a:r>
            <a:r>
              <a:rPr lang="ru-RU" sz="3200" dirty="0" err="1"/>
              <a:t>Цай</a:t>
            </a:r>
            <a:r>
              <a:rPr lang="ru-RU" sz="3200" dirty="0"/>
              <a:t>-Лунь сделал деревянную рамку и оплел ее тоненькой сеткой из шелковых ниток. Потом долго варил какие-то растения, добавил белой глины и клея – и все это варево осторожно вылил на сетку. Сверху положил лоскут сукна, перевернул сетку – и на сукне оказалась белая масса. Мастер подсушил ее на солнце – </a:t>
            </a:r>
            <a:br>
              <a:rPr lang="ru-RU" sz="3200" dirty="0"/>
            </a:br>
            <a:r>
              <a:rPr lang="ru-RU" sz="3200" dirty="0"/>
              <a:t>это и был первый в мире лист бумаги.</a:t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9" name="Picture 2" descr="http://im0-tub-ru.yandex.net/i?id=239457139-41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7864" y="4790275"/>
            <a:ext cx="1857388" cy="185738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dirty="0"/>
              <a:t>Свойства бумаги как носителя информации уникальны:</a:t>
            </a:r>
            <a:br>
              <a:rPr lang="ru-RU" sz="4000" dirty="0"/>
            </a:br>
            <a:r>
              <a:rPr lang="ru-RU" sz="4000" dirty="0"/>
              <a:t>во –первых она дешевле пергамента или папируса;</a:t>
            </a:r>
            <a:br>
              <a:rPr lang="ru-RU" sz="4000" dirty="0"/>
            </a:br>
            <a:r>
              <a:rPr lang="ru-RU" sz="4000" dirty="0"/>
              <a:t>во-вторых, даже тонкая бумага достаточна прочна и долговечна;</a:t>
            </a:r>
            <a:br>
              <a:rPr lang="ru-RU" sz="4000" dirty="0"/>
            </a:br>
            <a:r>
              <a:rPr lang="ru-RU" sz="4000" dirty="0"/>
              <a:t>в-третьих, бумага очень удобна для нанесения на нее знаков и рисунков.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И сегодня бумага является одним из самых распространенных носителей информации.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exact_628x390_0e7c5fe988be4cd0fd9c90079fb88cf5.pn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2911" y="500042"/>
            <a:ext cx="3137002" cy="1948138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90" y="4221088"/>
            <a:ext cx="7772400" cy="1500187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Носитель информации </a:t>
            </a:r>
            <a:r>
              <a:rPr lang="ru-RU" sz="4000" b="1" dirty="0">
                <a:solidFill>
                  <a:schemeClr val="tx1"/>
                </a:solidFill>
              </a:rPr>
              <a:t>- это любой материальный объект, используемый для закрепления и хранения на нем информации.</a:t>
            </a:r>
            <a:endParaRPr lang="ru-RU" sz="4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72400" cy="1362075"/>
          </a:xfrm>
        </p:spPr>
        <p:txBody>
          <a:bodyPr/>
          <a:lstStyle/>
          <a:p>
            <a:r>
              <a:rPr lang="ru-RU" dirty="0"/>
              <a:t>Современные носители информации</a:t>
            </a: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899592" y="1988840"/>
            <a:ext cx="7772400" cy="3240360"/>
          </a:xfrm>
        </p:spPr>
        <p:txBody>
          <a:bodyPr>
            <a:normAutofit/>
          </a:bodyPr>
          <a:lstStyle/>
          <a:p>
            <a:pPr lvl="0"/>
            <a:r>
              <a:rPr lang="ru-RU" sz="2800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современном обществе можно выделить три основных вида носителей информации:</a:t>
            </a:r>
            <a:br>
              <a:rPr lang="ru-RU" sz="2800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1) бумажный;</a:t>
            </a:r>
            <a:br>
              <a:rPr lang="ru-RU" sz="2800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2) магнитный;</a:t>
            </a:r>
            <a:br>
              <a:rPr lang="ru-RU" sz="2800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3) оптический.</a:t>
            </a:r>
            <a:endParaRPr lang="ru-RU" sz="2800" dirty="0">
              <a:solidFill>
                <a:schemeClr val="tx1"/>
              </a:solidFill>
              <a:latin typeface="Comic Sans MS" pitchFamily="66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Учебники, книги, энциклопедии, словари также являются бумажными носителями </a:t>
            </a:r>
            <a:r>
              <a:rPr lang="ru-RU" sz="3600" b="1" dirty="0"/>
              <a:t>информации.</a:t>
            </a:r>
            <a:r>
              <a:rPr lang="ru-RU" sz="3600" dirty="0"/>
              <a:t> </a:t>
            </a:r>
            <a:br>
              <a:rPr lang="ru-RU" sz="3600" dirty="0"/>
            </a:br>
            <a:r>
              <a:rPr lang="ru-RU" sz="3600" dirty="0"/>
              <a:t>Первые вычислительные машины работали на </a:t>
            </a:r>
            <a:r>
              <a:rPr lang="ru-RU" sz="3600" b="1" dirty="0"/>
              <a:t>перфокартах.</a:t>
            </a:r>
            <a:r>
              <a:rPr lang="ru-RU" sz="3600" dirty="0"/>
              <a:t> Перфокарты делали из плотной бумаги- картона</a:t>
            </a:r>
            <a:r>
              <a:rPr lang="ru-RU" sz="3600" b="1" dirty="0"/>
              <a:t> </a:t>
            </a:r>
            <a:r>
              <a:rPr lang="ru-RU" sz="3600" dirty="0"/>
              <a:t>на которые по определенному  правилу наносились отверстия.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Picture 2" descr="http://im5-tub-ru.yandex.net/i?id=22954293-39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4311098"/>
            <a:ext cx="3213000" cy="2409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20608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В 1928 году была изготовлена первая </a:t>
            </a:r>
            <a:r>
              <a:rPr lang="ru-RU" sz="3100" b="1" dirty="0"/>
              <a:t>магнитная лента</a:t>
            </a:r>
            <a:r>
              <a:rPr lang="ru-RU" sz="3100" dirty="0"/>
              <a:t>. Наши бабушки и дедушки слушали музыку на магнитофонах с магнитной лентой , которую называли «Бабина». </a:t>
            </a:r>
            <a:br>
              <a:rPr lang="ru-RU" sz="3100" dirty="0"/>
            </a:br>
            <a:r>
              <a:rPr lang="ru-RU" sz="3100" dirty="0"/>
              <a:t>Магнитная лента оказалась достаточно надежным, долговечным и доступным каждому носителем информации.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Picture 2" descr="http://im8-tub-ru.yandex.net/i?id=387767810-62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5616" y="3861048"/>
            <a:ext cx="3357586" cy="231026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2290266"/>
          </a:xfrm>
        </p:spPr>
        <p:txBody>
          <a:bodyPr>
            <a:noAutofit/>
          </a:bodyPr>
          <a:lstStyle/>
          <a:p>
            <a:pPr lvl="0"/>
            <a:r>
              <a:rPr lang="ru-RU" sz="3200" dirty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В первых ЭВМ (электронно- вычислительных машинах) информация хранилась на магнитных лентах и магнитных дисках.</a:t>
            </a:r>
            <a:r>
              <a:rPr lang="ru-RU" sz="3200" dirty="0">
                <a:latin typeface="Comic Sans MS" pitchFamily="66" charset="0"/>
              </a:rPr>
              <a:t/>
            </a:r>
            <a:br>
              <a:rPr lang="ru-RU" sz="3200" dirty="0">
                <a:latin typeface="Comic Sans MS" pitchFamily="66" charset="0"/>
              </a:rPr>
            </a:br>
            <a:endParaRPr lang="ru-RU" sz="3200" dirty="0"/>
          </a:p>
        </p:txBody>
      </p:sp>
      <p:pic>
        <p:nvPicPr>
          <p:cNvPr id="9" name="Picture 7" descr="http://im4-tub-ru.yandex.net/i?id=158156027-35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214686"/>
            <a:ext cx="4220557" cy="2917436"/>
          </a:xfrm>
          <a:prstGeom prst="rect">
            <a:avLst/>
          </a:prstGeom>
          <a:noFill/>
        </p:spPr>
      </p:pic>
      <p:pic>
        <p:nvPicPr>
          <p:cNvPr id="10" name="Picture 2" descr="Магнитная лента - 50-е годы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429000"/>
            <a:ext cx="2786082" cy="2690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46538" y="4579938"/>
            <a:ext cx="1643074" cy="1731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h="139700" prst="divot"/>
          </a:sp3d>
        </p:spPr>
      </p:pic>
      <p:pic>
        <p:nvPicPr>
          <p:cNvPr id="4" name="Рисунок 3" descr="fiksiki-kartinki-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55679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/>
              <a:t>ДИСКЕТА</a:t>
            </a:r>
            <a:br>
              <a:rPr lang="ru-RU" sz="3600" b="1" dirty="0"/>
            </a:br>
            <a:r>
              <a:rPr lang="ru-RU" sz="3600" dirty="0"/>
              <a:t> Внутри пластмассового корпуса расположен гибким магнитный диск, поверхность которого покрыта специальным магнитным веществом. Информация записывается на обе его поверхности.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5" descr="http://im6-tub-ru.yandex.net/i?id=385765687-40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5856" y="3440209"/>
            <a:ext cx="2286016" cy="2005277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Жесткий </a:t>
            </a:r>
            <a:r>
              <a:rPr lang="ru-RU" sz="4000" b="1" dirty="0"/>
              <a:t>магнитный диск (винчестер)</a:t>
            </a:r>
            <a:r>
              <a:rPr lang="ru-RU" sz="4000" dirty="0"/>
              <a:t/>
            </a:r>
            <a:br>
              <a:rPr lang="ru-RU" sz="4000" dirty="0"/>
            </a:br>
            <a:r>
              <a:rPr lang="ru-RU" sz="3100" dirty="0"/>
              <a:t>Внутри жесткого металлического корпуса находятся несколько десятков дисков магнитных дисков, размещенных на одной оси. Запись или считывание информации обеспечивается несколькими магнитными головками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2" descr="http://im5-tub-ru.yandex.net/i?id=30603779-23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643314"/>
            <a:ext cx="3071834" cy="2303876"/>
          </a:xfrm>
          <a:prstGeom prst="rect">
            <a:avLst/>
          </a:prstGeom>
          <a:noFill/>
        </p:spPr>
      </p:pic>
      <p:pic>
        <p:nvPicPr>
          <p:cNvPr id="8" name="Picture 4" descr="http://im6-tub-ru.yandex.net/i?id=527798568-35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786190"/>
            <a:ext cx="2643206" cy="255794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628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Стримеры</a:t>
            </a:r>
            <a:r>
              <a:rPr lang="ru-RU" dirty="0"/>
              <a:t>  устройства, обеспечивающие запись или считывание звуковой информации. Внутри данного носителя находится магнитная лента.</a:t>
            </a:r>
            <a:br>
              <a:rPr lang="ru-RU" dirty="0"/>
            </a:br>
            <a:endParaRPr lang="ru-RU" dirty="0"/>
          </a:p>
        </p:txBody>
      </p:sp>
      <p:pic>
        <p:nvPicPr>
          <p:cNvPr id="7" name="Picture 2" descr="http://im6-tub-ru.yandex.net/i?id=10540669-13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857627"/>
            <a:ext cx="3786214" cy="2617199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exact_628x390_26fc2ebf8d8a013f9a2ab2459d715e7c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3664" y="4426772"/>
            <a:ext cx="1785950" cy="1820962"/>
          </a:xfrm>
          <a:prstGeom prst="rect">
            <a:avLst/>
          </a:prstGeom>
        </p:spPr>
      </p:pic>
      <p:pic>
        <p:nvPicPr>
          <p:cNvPr id="5" name="Рисунок 4" descr="fiksiki-kartinki-3.jpg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881942" y="5675872"/>
            <a:ext cx="1262058" cy="11821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892" y="1772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Самым распространенными носителями информации являются </a:t>
            </a:r>
            <a:r>
              <a:rPr lang="ru-RU" b="1" dirty="0"/>
              <a:t>оптические</a:t>
            </a:r>
            <a:r>
              <a:rPr lang="ru-RU" dirty="0"/>
              <a:t> или </a:t>
            </a:r>
            <a:r>
              <a:rPr lang="ru-RU" b="1" dirty="0"/>
              <a:t>лазерные диски</a:t>
            </a:r>
            <a:r>
              <a:rPr lang="ru-RU" dirty="0"/>
              <a:t> </a:t>
            </a:r>
            <a:br>
              <a:rPr lang="ru-RU" dirty="0"/>
            </a:br>
            <a:endParaRPr lang="ru-RU" dirty="0"/>
          </a:p>
        </p:txBody>
      </p:sp>
      <p:pic>
        <p:nvPicPr>
          <p:cNvPr id="18" name="Picture 2" descr="http://im5-tub-ru.yandex.net/i?id=315384057-71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26" y="3717032"/>
            <a:ext cx="3714776" cy="30283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67544" y="1916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Лазерные диски изготавливают из пластмассы, сверху покрывают тонким слоем из металла и прозрачным лаком, защищающим от незначительных царапин или загрязнений. Запись или считывание информации в CD-дисководе осуществляется с помощью света лазера.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9" name="Picture 4" descr="http://im6-tub-ru.yandex.net/i?id=649323680-2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4613722"/>
            <a:ext cx="2143125" cy="14287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95536" y="19888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Различают CD и DVD диски. </a:t>
            </a:r>
            <a:br>
              <a:rPr lang="ru-RU" dirty="0"/>
            </a:br>
            <a:r>
              <a:rPr lang="ru-RU" dirty="0"/>
              <a:t>DVD называют цифровым видеодиском на него можно записать видео- и звуковую информацию, на CD-диск можно записать текстовую, графическую, звуковую информацию).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fiksiki-kartinki-6.jp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324544" y="4509120"/>
            <a:ext cx="2143120" cy="214312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95536" y="188640"/>
            <a:ext cx="7772400" cy="3402607"/>
          </a:xfrm>
        </p:spPr>
        <p:txBody>
          <a:bodyPr>
            <a:normAutofit fontScale="62500" lnSpcReduction="20000"/>
          </a:bodyPr>
          <a:lstStyle/>
          <a:p>
            <a:r>
              <a:rPr lang="ru-RU" sz="4600" dirty="0">
                <a:solidFill>
                  <a:schemeClr val="tx1"/>
                </a:solidFill>
              </a:rPr>
              <a:t>Для того, чтобы сохранить важную информацию для себя, своих потомков древний человек стал думать о том, как же это сделать? Первоначально он стал записывать сведения на </a:t>
            </a:r>
            <a:r>
              <a:rPr lang="ru-RU" sz="4600" b="1" u="sng" dirty="0">
                <a:solidFill>
                  <a:schemeClr val="tx1"/>
                </a:solidFill>
              </a:rPr>
              <a:t>песке,</a:t>
            </a:r>
            <a:r>
              <a:rPr lang="ru-RU" sz="4600" dirty="0">
                <a:solidFill>
                  <a:schemeClr val="tx1"/>
                </a:solidFill>
              </a:rPr>
              <a:t> но дождь или волны уничтожали данные сведения. Человек стал записывать данные на </a:t>
            </a:r>
            <a:r>
              <a:rPr lang="ru-RU" sz="4600" b="1" u="sng" dirty="0">
                <a:solidFill>
                  <a:schemeClr val="tx1"/>
                </a:solidFill>
              </a:rPr>
              <a:t>земле,</a:t>
            </a:r>
            <a:r>
              <a:rPr lang="ru-RU" sz="4600" dirty="0">
                <a:solidFill>
                  <a:schemeClr val="tx1"/>
                </a:solidFill>
              </a:rPr>
              <a:t> но и этот источник оказался не долговечным. </a:t>
            </a:r>
          </a:p>
          <a:p>
            <a:endParaRPr lang="ru-RU" dirty="0"/>
          </a:p>
        </p:txBody>
      </p:sp>
      <p:pic>
        <p:nvPicPr>
          <p:cNvPr id="21" name="Picture 4" descr="http://im2-tub-ru.yandex.net/i?id=293636599-04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1680" y="4048661"/>
            <a:ext cx="3778241" cy="2500330"/>
          </a:xfrm>
          <a:prstGeom prst="rect">
            <a:avLst/>
          </a:prstGeom>
          <a:noFill/>
        </p:spPr>
      </p:pic>
      <p:pic>
        <p:nvPicPr>
          <p:cNvPr id="22" name="Picture 2" descr="http://im3-tub-ru.yandex.net/i?id=4434393-42-72&amp;n=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54163" y="4048661"/>
            <a:ext cx="3158989" cy="250033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/>
          <a:lstStyle/>
          <a:p>
            <a:r>
              <a:rPr lang="ru-RU" b="1" dirty="0"/>
              <a:t>Носители на базе флэш-памяти</a:t>
            </a:r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3600400"/>
          </a:xfrm>
        </p:spPr>
        <p:txBody>
          <a:bodyPr>
            <a:normAutofit fontScale="77500" lnSpcReduction="20000"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Один из самых современных и перспективных носителей документированной информации - </a:t>
            </a:r>
            <a:r>
              <a:rPr lang="ru-RU" sz="4000" dirty="0" err="1">
                <a:solidFill>
                  <a:schemeClr val="tx1"/>
                </a:solidFill>
              </a:rPr>
              <a:t>твёрдотельная</a:t>
            </a:r>
            <a:r>
              <a:rPr lang="ru-RU" sz="4000" dirty="0">
                <a:solidFill>
                  <a:schemeClr val="tx1"/>
                </a:solidFill>
              </a:rPr>
              <a:t> флэш-память, представляющая собой микросхему на кремниевом кристалле. Этот особый вид энергонезависимой перезаписываемой полупроводниковой памяти.</a:t>
            </a:r>
          </a:p>
          <a:p>
            <a:endParaRPr lang="ru-RU" dirty="0"/>
          </a:p>
        </p:txBody>
      </p:sp>
      <p:pic>
        <p:nvPicPr>
          <p:cNvPr id="10" name="Picture 2" descr="http://im2-tub-ru.yandex.net/i?id=252016512-1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5224766"/>
            <a:ext cx="1872208" cy="1404156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Источники </a:t>
            </a:r>
            <a:r>
              <a:rPr lang="ru-RU" sz="2000" dirty="0" smtClean="0"/>
              <a:t>информации</a:t>
            </a:r>
            <a:endParaRPr lang="ru-RU" sz="2000" dirty="0"/>
          </a:p>
        </p:txBody>
      </p:sp>
      <p:sp>
        <p:nvSpPr>
          <p:cNvPr id="3" name="Содержимое 2"/>
          <p:cNvSpPr txBox="1">
            <a:spLocks/>
          </p:cNvSpPr>
          <p:nvPr/>
        </p:nvSpPr>
        <p:spPr>
          <a:xfrm>
            <a:off x="428596" y="785794"/>
            <a:ext cx="8229600" cy="5626121"/>
          </a:xfrm>
          <a:prstGeom prst="rect">
            <a:avLst/>
          </a:prstGeom>
        </p:spPr>
        <p:txBody>
          <a:bodyPr numCol="2"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http</a:t>
            </a:r>
            <a:r>
              <a:rPr kumimoji="0" lang="ru-RU" sz="1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://www.fixiki.ru/watch/9/?PAGEN_1=3</a:t>
            </a:r>
            <a:endParaRPr kumimoji="0" lang="ru-RU" sz="14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hlinkClick r:id="rId4"/>
              </a:rPr>
              <a:t>http://www.fixiki.ru/upload/iblock/0e7/exact_628x390_0e7c5fe988be4cd0fd9c90079fb88cf5.png</a:t>
            </a:r>
            <a:endParaRPr lang="ru-RU" sz="1400" dirty="0" smtClean="0"/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hlinkClick r:id="rId5"/>
              </a:rPr>
              <a:t>http://www.fixiki.ru/upload/iblock/818/exact_628x390_818cc4def55409eb934418a76e201048.png</a:t>
            </a:r>
            <a:endParaRPr lang="ru-RU" sz="1400" dirty="0" smtClean="0"/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hlinkClick r:id="rId6"/>
              </a:rPr>
              <a:t>http://www.fixiki.ru/upload/iblock/26f/exact_628x390_26fc2ebf8d8a013f9a2ab2459d715e7c.png</a:t>
            </a:r>
            <a:endParaRPr lang="ru-RU" sz="1400" dirty="0" smtClean="0"/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hlinkClick r:id="rId7"/>
              </a:rPr>
              <a:t>http://www.fixiki.ru/upload/iblock/a3e/exact_628x390_a3ef56b9089abdacf9f5bede00f4756c.png</a:t>
            </a:r>
            <a:endParaRPr lang="ru-RU" sz="1400" dirty="0" smtClean="0"/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hlinkClick r:id="rId8"/>
              </a:rPr>
              <a:t>http://www.fixiki.ru/upload/iblock/f6a/exact_628x390_f6aec82dc47774c59e5b5f59e628e1f7.jpg</a:t>
            </a:r>
            <a:endParaRPr lang="ru-RU" sz="1400" dirty="0" smtClean="0"/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hlinkClick r:id="rId9"/>
              </a:rPr>
              <a:t>http://www.fixiki.ru/upload/iblock/9be/exact_628x390_9beaabf074764f5a48b56da8edfc3761.png</a:t>
            </a:r>
            <a:endParaRPr lang="ru-RU" sz="1400" dirty="0" smtClean="0"/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hlinkClick r:id="rId10"/>
              </a:rPr>
              <a:t>http://www.fixiki.ru/upload/iblock/858/exact_628x390_8580b5192a485227c8da4668e1658dcc.png</a:t>
            </a:r>
            <a:endParaRPr lang="ru-RU" sz="1400" dirty="0" smtClean="0"/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hlinkClick r:id="rId11"/>
              </a:rPr>
              <a:t>http://www.fixiki.ru/upload/iblock/c0d/exact_628x390_c0d94e3754a2295c088f021ed1433dca.png</a:t>
            </a:r>
            <a:endParaRPr lang="ru-RU" sz="1400" dirty="0" smtClean="0"/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hlinkClick r:id="rId12"/>
              </a:rPr>
              <a:t>http://www.fixiki.ru/upload/iblock/136/exact_628x390_136f86b46dc0c986d915271167e6dea7.png</a:t>
            </a:r>
            <a:endParaRPr lang="ru-RU" sz="1400" dirty="0" smtClean="0"/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en-US" sz="1400" dirty="0" smtClean="0">
                <a:hlinkClick r:id="rId13"/>
              </a:rPr>
              <a:t>http://</a:t>
            </a:r>
            <a:r>
              <a:rPr lang="en-US" sz="1400" dirty="0" smtClean="0">
                <a:hlinkClick r:id="rId13"/>
              </a:rPr>
              <a:t>www.fixiki.ru/upload/iblock/a06/exact_628x390_a061e8c0510977e85b24972286058d96.png</a:t>
            </a:r>
            <a:endParaRPr lang="ru-RU" sz="14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12" name="Прямоугольник 11"/>
          <p:cNvSpPr/>
          <p:nvPr/>
        </p:nvSpPr>
        <p:spPr>
          <a:xfrm>
            <a:off x="1285852" y="714356"/>
            <a:ext cx="6643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Позднее человек стал хранить информацию </a:t>
            </a:r>
            <a:r>
              <a:rPr lang="ru-RU" sz="3600" b="1" u="sng" dirty="0" smtClean="0"/>
              <a:t>на камне</a:t>
            </a:r>
            <a:r>
              <a:rPr lang="ru-RU" sz="3600" dirty="0" smtClean="0"/>
              <a:t>…</a:t>
            </a:r>
            <a:br>
              <a:rPr lang="ru-RU" sz="3600" dirty="0" smtClean="0"/>
            </a:br>
            <a:r>
              <a:rPr lang="ru-RU" sz="3600" dirty="0" smtClean="0"/>
              <a:t>Песок, земля, камень – это первые носители информации.</a:t>
            </a:r>
            <a:endParaRPr lang="ru-RU" sz="3600" dirty="0"/>
          </a:p>
        </p:txBody>
      </p:sp>
      <p:pic>
        <p:nvPicPr>
          <p:cNvPr id="13" name="Picture 2" descr="http://im2-tub-ru.yandex.net/i?id=273831309-37-72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552" y="3356992"/>
            <a:ext cx="4649185" cy="307214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755576" y="692696"/>
            <a:ext cx="7772400" cy="1500187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chemeClr val="tx1"/>
                </a:solidFill>
              </a:rPr>
              <a:t>Камень – это первый носитель информации который использовал человек для хранения информации</a:t>
            </a:r>
          </a:p>
        </p:txBody>
      </p:sp>
      <p:pic>
        <p:nvPicPr>
          <p:cNvPr id="12" name="Picture 7" descr="Камень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560" y="2337027"/>
            <a:ext cx="17732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6" descr="наскальный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43808" y="2682875"/>
            <a:ext cx="3536950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1844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Чтобы переместить данный носитель информации на другое место, требовалось достаточно много усилий, так как камень очень тяжелый и неудобен для транспортировки.</a:t>
            </a:r>
            <a:br>
              <a:rPr lang="ru-RU" dirty="0"/>
            </a:br>
            <a:endParaRPr lang="ru-RU" dirty="0"/>
          </a:p>
        </p:txBody>
      </p:sp>
      <p:pic>
        <p:nvPicPr>
          <p:cNvPr id="10" name="Picture 2" descr="http://im8-tub-ru.yandex.net/i?id=346377317-68-72&amp;n=21"/>
          <p:cNvPicPr>
            <a:picLocks noChangeAspect="1" noChangeArrowheads="1"/>
          </p:cNvPicPr>
          <p:nvPr/>
        </p:nvPicPr>
        <p:blipFill>
          <a:blip r:embed="rId3"/>
          <a:srcRect b="11111"/>
          <a:stretch>
            <a:fillRect/>
          </a:stretch>
        </p:blipFill>
        <p:spPr bwMode="auto">
          <a:xfrm>
            <a:off x="1331640" y="4149080"/>
            <a:ext cx="3429023" cy="228601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fiksiki-kartinki-2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7236296" y="5013176"/>
            <a:ext cx="1643074" cy="173109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01600" prst="riblet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Камень сменил более легкий носитель - </a:t>
            </a:r>
            <a:r>
              <a:rPr lang="ru-RU" b="1" u="sng" dirty="0"/>
              <a:t>глиняная дощечка . </a:t>
            </a:r>
            <a:r>
              <a:rPr lang="ru-RU" dirty="0"/>
              <a:t>Глиняные дощечки использовались разными народами в качестве носителя информации. Но глина оказалась хрупкой.</a:t>
            </a:r>
          </a:p>
        </p:txBody>
      </p:sp>
      <p:pic>
        <p:nvPicPr>
          <p:cNvPr id="7" name="Picture 5" descr="глина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7544" y="4059200"/>
            <a:ext cx="3371868" cy="265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На Руси для хранения информации  широко использовали бересту и деревянные дощечки.</a:t>
            </a:r>
          </a:p>
        </p:txBody>
      </p:sp>
      <p:pic>
        <p:nvPicPr>
          <p:cNvPr id="7" name="Picture 6" descr="Глинянные доск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014" y="2492896"/>
            <a:ext cx="76327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5" descr="Берест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4632325"/>
            <a:ext cx="4341812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fiksiki-kartinki-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6683" y="4579938"/>
            <a:ext cx="2327317" cy="227806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coolSlant"/>
            <a:extrusionClr>
              <a:srgbClr val="000000"/>
            </a:extrusion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4282"/>
          </a:xfrm>
        </p:spPr>
        <p:txBody>
          <a:bodyPr>
            <a:normAutofit/>
          </a:bodyPr>
          <a:lstStyle/>
          <a:p>
            <a:r>
              <a:rPr lang="ru-RU" dirty="0"/>
              <a:t>Бамбуковые палочки также служили для записи.</a:t>
            </a:r>
          </a:p>
        </p:txBody>
      </p:sp>
      <p:pic>
        <p:nvPicPr>
          <p:cNvPr id="10" name="Picture 5" descr="деревянны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2204864"/>
            <a:ext cx="337661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</TotalTime>
  <Words>524</Words>
  <Application>Microsoft Office PowerPoint</Application>
  <PresentationFormat>Экран (4:3)</PresentationFormat>
  <Paragraphs>46</Paragraphs>
  <Slides>31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Носители информации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Чтобы переместить данный носитель информации на другое место, требовалось достаточно много усилий, так как камень очень тяжелый и неудобен для транспортировки. </vt:lpstr>
      <vt:lpstr>Камень сменил более легкий носитель - глиняная дощечка . Глиняные дощечки использовались разными народами в качестве носителя информации. Но глина оказалась хрупкой.</vt:lpstr>
      <vt:lpstr>На Руси для хранения информации  широко использовали бересту и деревянные дощечки.</vt:lpstr>
      <vt:lpstr>Бамбуковые палочки также служили для записи.</vt:lpstr>
      <vt:lpstr>Восковые таблички - это деревянные таблички, внутренняя сторона которых покрывалась цветным воском для нанесения надписей острым предметом (стилосом). Использовались в древнем Риме. </vt:lpstr>
      <vt:lpstr>Но камень слишком тверд и неподъемен, глина - хрупка, дерево быстро сохнет и трескается. Требовались новые материалы – носители: легкие, долговечные, компактные и удобные для нанесения записей</vt:lpstr>
      <vt:lpstr>Примерно за 3000 лет до нашей эры в Египте разработали технологию изготовления тонкого листа из тростника – папируса.</vt:lpstr>
      <vt:lpstr>Многие века письменные документы составлялись на пергаментных свитках. Пергамент делался из кожи животных. Ее специальным образом выделывали и растягивали, чтобы получились тонкие листы.</vt:lpstr>
      <vt:lpstr>Когда на востоке научились ткать шелк, его стали использовать и для письма. </vt:lpstr>
      <vt:lpstr>Перечисленные носители информации были либо дороги в изготовлении (папирус, пергамент) , либо неудобны в использовании (шелк, бамбук, береста).</vt:lpstr>
      <vt:lpstr>Во II веке до нашей эры в Китае изобрели технологию изготовления бумаги. </vt:lpstr>
      <vt:lpstr>Старый мастер Цай-Лунь сделал деревянную рамку и оплел ее тоненькой сеткой из шелковых ниток. Потом долго варил какие-то растения, добавил белой глины и клея – и все это варево осторожно вылил на сетку. Сверху положил лоскут сукна, перевернул сетку – и на сукне оказалась белая масса. Мастер подсушил ее на солнце –  это и был первый в мире лист бумаги. </vt:lpstr>
      <vt:lpstr>Свойства бумаги как носителя информации уникальны: во –первых она дешевле пергамента или папируса; во-вторых, даже тонкая бумага достаточна прочна и долговечна; в-третьих, бумага очень удобна для нанесения на нее знаков и рисунков.</vt:lpstr>
      <vt:lpstr>И сегодня бумага является одним из самых распространенных носителей информации.   </vt:lpstr>
      <vt:lpstr>Современные носители информации</vt:lpstr>
      <vt:lpstr>Учебники, книги, энциклопедии, словари также являются бумажными носителями информации.  Первые вычислительные машины работали на перфокартах. Перфокарты делали из плотной бумаги- картона на которые по определенному  правилу наносились отверстия. </vt:lpstr>
      <vt:lpstr>В 1928 году была изготовлена первая магнитная лента. Наши бабушки и дедушки слушали музыку на магнитофонах с магнитной лентой , которую называли «Бабина».  Магнитная лента оказалась достаточно надежным, долговечным и доступным каждому носителем информации.  </vt:lpstr>
      <vt:lpstr>В первых ЭВМ (электронно- вычислительных машинах) информация хранилась на магнитных лентах и магнитных дисках. </vt:lpstr>
      <vt:lpstr>ДИСКЕТА  Внутри пластмассового корпуса расположен гибким магнитный диск, поверхность которого покрыта специальным магнитным веществом. Информация записывается на обе его поверхности. </vt:lpstr>
      <vt:lpstr>Жесткий магнитный диск (винчестер) Внутри жесткого металлического корпуса находятся несколько десятков дисков магнитных дисков, размещенных на одной оси. Запись или считывание информации обеспечивается несколькими магнитными головками </vt:lpstr>
      <vt:lpstr>Стримеры  устройства, обеспечивающие запись или считывание звуковой информации. Внутри данного носителя находится магнитная лента. </vt:lpstr>
      <vt:lpstr>Самым распространенными носителями информации являются оптические или лазерные диски  </vt:lpstr>
      <vt:lpstr>Лазерные диски изготавливают из пластмассы, сверху покрывают тонким слоем из металла и прозрачным лаком, защищающим от незначительных царапин или загрязнений. Запись или считывание информации в CD-дисководе осуществляется с помощью света лазера. </vt:lpstr>
      <vt:lpstr>Различают CD и DVD диски.  DVD называют цифровым видеодиском на него можно записать видео- и звуковую информацию, на CD-диск можно записать текстовую, графическую, звуковую информацию). </vt:lpstr>
      <vt:lpstr>Носители на базе флэш-памяти</vt:lpstr>
      <vt:lpstr>Источники информации</vt:lpstr>
    </vt:vector>
  </TitlesOfParts>
  <Company>inf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Главный</dc:creator>
  <cp:lastModifiedBy>Степан</cp:lastModifiedBy>
  <cp:revision>104</cp:revision>
  <dcterms:created xsi:type="dcterms:W3CDTF">2014-03-13T11:03:32Z</dcterms:created>
  <dcterms:modified xsi:type="dcterms:W3CDTF">2015-10-19T11:11:24Z</dcterms:modified>
</cp:coreProperties>
</file>