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13.12.2015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71481"/>
            <a:ext cx="7772400" cy="2000263"/>
          </a:xfrm>
        </p:spPr>
        <p:txBody>
          <a:bodyPr/>
          <a:lstStyle/>
          <a:p>
            <a:r>
              <a:rPr lang="ru-RU" dirty="0" smtClean="0"/>
              <a:t>Домашние задания: помощь или контроль?</a:t>
            </a:r>
            <a:endParaRPr lang="ru-RU" dirty="0"/>
          </a:p>
        </p:txBody>
      </p:sp>
      <p:pic>
        <p:nvPicPr>
          <p:cNvPr id="1026" name="popup_img" descr="115268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2500306"/>
            <a:ext cx="2814650" cy="3301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6586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9" y="571480"/>
            <a:ext cx="8358246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4701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rcRect b="10967"/>
          <a:stretch>
            <a:fillRect/>
          </a:stretch>
        </p:blipFill>
        <p:spPr bwMode="auto">
          <a:xfrm>
            <a:off x="500034" y="357166"/>
            <a:ext cx="8072494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7046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8143932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1601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Заповеди для родителей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85860"/>
            <a:ext cx="8472518" cy="4840303"/>
          </a:xfrm>
        </p:spPr>
        <p:txBody>
          <a:bodyPr>
            <a:normAutofit fontScale="32500" lnSpcReduction="20000"/>
          </a:bodyPr>
          <a:lstStyle/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Не ждите, что Ваш ребенок будет таким, как Вы, или таким, так Вы хотите. Помогите ему стать не Вами, а собой.</a:t>
            </a:r>
          </a:p>
          <a:p>
            <a:pPr eaLnBrk="0" hangingPunct="0"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Не требуйте от ребенка платы за всё, что Вы для него сделали. Вы дали ему жизнь – как он может отблагодарить Вас сегодня? Будьте терпеливы!</a:t>
            </a:r>
          </a:p>
          <a:p>
            <a:pPr eaLnBrk="0" hangingPunct="0">
              <a:buNone/>
            </a:pPr>
            <a:endParaRPr lang="ru-RU" sz="5600" dirty="0" smtClean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Не относитесь к его проблемам свысока. Жизнь дана каждому по силам, и будьте уверены – ему она тяжела не меньше, чем Вам, а может быть, и больше, поскольку у него нет опыта.</a:t>
            </a:r>
          </a:p>
          <a:p>
            <a:pPr eaLnBrk="0" hangingPunct="0"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Не унижайте!</a:t>
            </a:r>
          </a:p>
          <a:p>
            <a:pPr eaLnBrk="0" hangingPunct="0"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Не казните себя, если не можете сделать что-то для своего ребёнка. Ругайте себя, если можете, но не делаете. </a:t>
            </a:r>
          </a:p>
          <a:p>
            <a:pPr eaLnBrk="0" hangingPunct="0"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Любите своего ребёнка любым – неталантливым, неудачливым. Тогда он будет прощать Ваши неудачи.</a:t>
            </a:r>
          </a:p>
          <a:p>
            <a:pPr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Не вымещайте на ребенке свои обиды, чтобы в старости не есть горький хлеб. Ибо, «что посеешь, то и пожнёшь».</a:t>
            </a:r>
          </a:p>
          <a:p>
            <a:endParaRPr lang="ru-RU" sz="5600" dirty="0"/>
          </a:p>
        </p:txBody>
      </p:sp>
    </p:spTree>
    <p:extLst>
      <p:ext uri="{BB962C8B-B14F-4D97-AF65-F5344CB8AC3E}">
        <p14:creationId xmlns:p14="http://schemas.microsoft.com/office/powerpoint/2010/main" val="189034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00174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Радуйтесь каждому дню, проведённому с ребёнком, потому что ребёнок – это праздник, который пока с Вами!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t="15411"/>
          <a:stretch>
            <a:fillRect/>
          </a:stretch>
        </p:blipFill>
        <p:spPr bwMode="auto">
          <a:xfrm>
            <a:off x="1071538" y="1714488"/>
            <a:ext cx="6929486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9603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Функции домашнего задания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Подготовка </a:t>
            </a:r>
            <a:r>
              <a:rPr lang="ru-RU" dirty="0"/>
              <a:t>к восприятию нового материала.</a:t>
            </a:r>
          </a:p>
          <a:p>
            <a:pPr lvl="0"/>
            <a:r>
              <a:rPr lang="ru-RU" dirty="0"/>
              <a:t>Проверка  прочности знаний по  изученной теме, умения применить их на практике </a:t>
            </a:r>
          </a:p>
          <a:p>
            <a:pPr lvl="0"/>
            <a:r>
              <a:rPr lang="ru-RU" dirty="0"/>
              <a:t>Расширение знаний по изученной теме</a:t>
            </a:r>
          </a:p>
          <a:p>
            <a:pPr lvl="0"/>
            <a:r>
              <a:rPr lang="ru-RU" dirty="0"/>
              <a:t>Самостоятельное изучение нового материала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306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800" dirty="0" smtClean="0"/>
              <a:t>Задание репродуктивного или творческого характера, направленное на реализацию знаний и умений обучающегося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424699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Воспитательная и развивающая функция домашнего задания: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5992"/>
            <a:ext cx="8401080" cy="3840171"/>
          </a:xfrm>
        </p:spPr>
        <p:txBody>
          <a:bodyPr/>
          <a:lstStyle/>
          <a:p>
            <a:r>
              <a:rPr lang="ru-RU" dirty="0" smtClean="0"/>
              <a:t>Становление </a:t>
            </a:r>
            <a:r>
              <a:rPr lang="ru-RU" dirty="0"/>
              <a:t>сторон личности: самодисциплины, чувства долга, ответственности,  силы </a:t>
            </a:r>
            <a:r>
              <a:rPr lang="ru-RU" dirty="0" smtClean="0"/>
              <a:t>воли</a:t>
            </a:r>
          </a:p>
          <a:p>
            <a:endParaRPr lang="ru-RU" dirty="0"/>
          </a:p>
          <a:p>
            <a:r>
              <a:rPr lang="ru-RU" dirty="0" smtClean="0"/>
              <a:t> </a:t>
            </a:r>
            <a:r>
              <a:rPr lang="ru-RU" dirty="0"/>
              <a:t>Развивает память, автоматизирует навыки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221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9916"/>
          </a:xfrm>
        </p:spPr>
        <p:txBody>
          <a:bodyPr>
            <a:normAutofit/>
          </a:bodyPr>
          <a:lstStyle/>
          <a:p>
            <a:r>
              <a:rPr lang="ru-RU" dirty="0" smtClean="0"/>
              <a:t>Распределение времени на домашние задания 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4054485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В </a:t>
            </a:r>
            <a:r>
              <a:rPr lang="ru-RU" dirty="0"/>
              <a:t>1 классе – до 1 часа;</a:t>
            </a:r>
          </a:p>
          <a:p>
            <a:r>
              <a:rPr lang="ru-RU" dirty="0"/>
              <a:t>Во 2 классе – до 1,5 часа;</a:t>
            </a:r>
          </a:p>
          <a:p>
            <a:r>
              <a:rPr lang="ru-RU" dirty="0"/>
              <a:t>В 3 – 4  классах – до 2 часов;</a:t>
            </a:r>
          </a:p>
          <a:p>
            <a:r>
              <a:rPr lang="ru-RU" dirty="0"/>
              <a:t>В 5 – 6  классах – до 2,5 часов;</a:t>
            </a:r>
          </a:p>
          <a:p>
            <a:r>
              <a:rPr lang="ru-RU" dirty="0"/>
              <a:t>В 7 классе – до 3 часов;</a:t>
            </a:r>
          </a:p>
          <a:p>
            <a:r>
              <a:rPr lang="ru-RU" dirty="0"/>
              <a:t>В 8 – 11  классах – до 4 часов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b="1" i="1" dirty="0" smtClean="0"/>
              <a:t>                </a:t>
            </a:r>
            <a:r>
              <a:rPr lang="ru-RU" b="1" i="1" dirty="0" err="1" smtClean="0">
                <a:solidFill>
                  <a:srgbClr val="002060"/>
                </a:solidFill>
              </a:rPr>
              <a:t>СанПин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>
                <a:solidFill>
                  <a:srgbClr val="002060"/>
                </a:solidFill>
              </a:rPr>
              <a:t>2.4.2. – 576–96 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276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Последствия перегрузки  домашними заданиями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нервно-психические </a:t>
            </a:r>
            <a:r>
              <a:rPr lang="ru-RU" dirty="0" smtClean="0"/>
              <a:t>нарушения;</a:t>
            </a:r>
          </a:p>
          <a:p>
            <a:r>
              <a:rPr lang="ru-RU" dirty="0"/>
              <a:t>б</a:t>
            </a:r>
            <a:r>
              <a:rPr lang="ru-RU" dirty="0" smtClean="0"/>
              <a:t>ессонница;</a:t>
            </a:r>
            <a:endParaRPr lang="ru-RU" dirty="0"/>
          </a:p>
          <a:p>
            <a:r>
              <a:rPr lang="ru-RU" dirty="0" smtClean="0"/>
              <a:t> </a:t>
            </a:r>
            <a:r>
              <a:rPr lang="ru-RU" dirty="0"/>
              <a:t>утомляемость, сопровождаемую иммунными и гормональными </a:t>
            </a:r>
            <a:r>
              <a:rPr lang="ru-RU" dirty="0" smtClean="0"/>
              <a:t>дисфункциями;</a:t>
            </a:r>
            <a:endParaRPr lang="ru-RU" dirty="0"/>
          </a:p>
          <a:p>
            <a:r>
              <a:rPr lang="ru-RU" dirty="0" smtClean="0"/>
              <a:t> </a:t>
            </a:r>
            <a:r>
              <a:rPr lang="ru-RU" dirty="0"/>
              <a:t>снижение сопротивляемости </a:t>
            </a:r>
            <a:r>
              <a:rPr lang="ru-RU" dirty="0" smtClean="0"/>
              <a:t>болезням;</a:t>
            </a:r>
            <a:endParaRPr lang="ru-RU" dirty="0"/>
          </a:p>
          <a:p>
            <a:r>
              <a:rPr lang="ru-RU" dirty="0" smtClean="0"/>
              <a:t> нарушение </a:t>
            </a:r>
            <a:r>
              <a:rPr lang="ru-RU" dirty="0"/>
              <a:t>зрения и </a:t>
            </a:r>
            <a:r>
              <a:rPr lang="ru-RU" dirty="0" smtClean="0"/>
              <a:t>осанки;</a:t>
            </a:r>
            <a:endParaRPr lang="ru-RU" dirty="0"/>
          </a:p>
          <a:p>
            <a:r>
              <a:rPr lang="ru-RU" dirty="0" smtClean="0"/>
              <a:t>  </a:t>
            </a:r>
            <a:r>
              <a:rPr lang="ru-RU" dirty="0"/>
              <a:t>патологию органов </a:t>
            </a:r>
            <a:r>
              <a:rPr lang="ru-RU" dirty="0" smtClean="0"/>
              <a:t>пищеварения;</a:t>
            </a:r>
            <a:endParaRPr lang="ru-RU" dirty="0"/>
          </a:p>
          <a:p>
            <a:r>
              <a:rPr lang="ru-RU" dirty="0" smtClean="0"/>
              <a:t> </a:t>
            </a:r>
            <a:r>
              <a:rPr lang="ru-RU" dirty="0"/>
              <a:t>переход уже имеющихся отклонений в состоянии здоровья в хронические.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888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Проблемы пятиклассников при выполнении домашних заданий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483113"/>
          </a:xfrm>
        </p:spPr>
        <p:txBody>
          <a:bodyPr>
            <a:normAutofit/>
          </a:bodyPr>
          <a:lstStyle/>
          <a:p>
            <a:r>
              <a:rPr lang="ru-RU" i="1" dirty="0" smtClean="0">
                <a:latin typeface="+mj-lt"/>
              </a:rPr>
              <a:t>Различные требования педагогов  </a:t>
            </a:r>
            <a:r>
              <a:rPr lang="ru-RU" i="1" dirty="0">
                <a:latin typeface="+mj-lt"/>
              </a:rPr>
              <a:t>к подготовке домашних </a:t>
            </a:r>
            <a:r>
              <a:rPr lang="ru-RU" i="1" dirty="0" smtClean="0">
                <a:latin typeface="+mj-lt"/>
              </a:rPr>
              <a:t>заданий</a:t>
            </a:r>
          </a:p>
          <a:p>
            <a:r>
              <a:rPr lang="ru-RU" i="1" dirty="0" smtClean="0">
                <a:latin typeface="+mj-lt"/>
              </a:rPr>
              <a:t>Специфика учебного предмета</a:t>
            </a:r>
            <a:endParaRPr lang="ru-RU" dirty="0">
              <a:latin typeface="+mj-lt"/>
            </a:endParaRPr>
          </a:p>
          <a:p>
            <a:r>
              <a:rPr lang="ru-RU" i="1" dirty="0" smtClean="0">
                <a:latin typeface="+mj-lt"/>
              </a:rPr>
              <a:t>Низкий уровень знаний, умений , навыков</a:t>
            </a:r>
            <a:endParaRPr lang="ru-RU" dirty="0">
              <a:latin typeface="+mj-lt"/>
            </a:endParaRPr>
          </a:p>
          <a:p>
            <a:r>
              <a:rPr lang="ru-RU" i="1" dirty="0" smtClean="0">
                <a:latin typeface="+mj-lt"/>
              </a:rPr>
              <a:t>Отсутствие навыков самоорганизации учебной деятельности</a:t>
            </a:r>
          </a:p>
          <a:p>
            <a:r>
              <a:rPr lang="ru-RU" i="1" dirty="0" smtClean="0">
                <a:latin typeface="+mj-lt"/>
              </a:rPr>
              <a:t>Низкая мотивация учения</a:t>
            </a:r>
            <a:endParaRPr lang="ru-RU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1832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500042"/>
            <a:ext cx="8001056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9425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500042"/>
            <a:ext cx="7929618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1127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0</TotalTime>
  <Words>381</Words>
  <Application>Microsoft Office PowerPoint</Application>
  <PresentationFormat>Экран (4:3)</PresentationFormat>
  <Paragraphs>45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Домашние задания: помощь или контроль?</vt:lpstr>
      <vt:lpstr>Функции домашнего задания</vt:lpstr>
      <vt:lpstr>Домашнее задание</vt:lpstr>
      <vt:lpstr> Воспитательная и развивающая функция домашнего задания: </vt:lpstr>
      <vt:lpstr>Распределение времени на домашние задания : </vt:lpstr>
      <vt:lpstr>Последствия перегрузки  домашними заданиями</vt:lpstr>
      <vt:lpstr>Проблемы пятиклассников при выполнении домашних заданий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Заповеди для родителей</vt:lpstr>
      <vt:lpstr> Радуйтесь каждому дню, проведённому с ребёнком, потому что ребёнок – это праздник, который пока с Вами!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Домашние задания: помощь или контроль?</dc:title>
  <dc:creator>Людмила</dc:creator>
  <cp:lastModifiedBy>Дубинко Людмила Ивановна</cp:lastModifiedBy>
  <cp:revision>1</cp:revision>
  <dcterms:created xsi:type="dcterms:W3CDTF">2015-12-13T18:54:51Z</dcterms:created>
  <dcterms:modified xsi:type="dcterms:W3CDTF">2015-12-13T18:59:37Z</dcterms:modified>
</cp:coreProperties>
</file>