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3"/>
  </p:notesMasterIdLst>
  <p:sldIdLst>
    <p:sldId id="257" r:id="rId2"/>
    <p:sldId id="274" r:id="rId3"/>
    <p:sldId id="275" r:id="rId4"/>
    <p:sldId id="276" r:id="rId5"/>
    <p:sldId id="277" r:id="rId6"/>
    <p:sldId id="278" r:id="rId7"/>
    <p:sldId id="279" r:id="rId8"/>
    <p:sldId id="280" r:id="rId9"/>
    <p:sldId id="281" r:id="rId10"/>
    <p:sldId id="282" r:id="rId11"/>
    <p:sldId id="283"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29" autoAdjust="0"/>
  </p:normalViewPr>
  <p:slideViewPr>
    <p:cSldViewPr>
      <p:cViewPr varScale="1">
        <p:scale>
          <a:sx n="69" d="100"/>
          <a:sy n="69" d="100"/>
        </p:scale>
        <p:origin x="-1170" y="-102"/>
      </p:cViewPr>
      <p:guideLst>
        <p:guide orient="horz" pos="2160"/>
        <p:guide pos="2880"/>
      </p:guideLst>
    </p:cSldViewPr>
  </p:slideViewPr>
  <p:outlineViewPr>
    <p:cViewPr>
      <p:scale>
        <a:sx n="33" d="100"/>
        <a:sy n="33" d="100"/>
      </p:scale>
      <p:origin x="0" y="512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AA8D2-0037-4BBB-B950-5F4A0101D203}" type="datetimeFigureOut">
              <a:rPr lang="ru-RU" smtClean="0"/>
              <a:pPr/>
              <a:t>07.04.2015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4009A7-5AEB-4E91-88A5-5762A54ABD4B}" type="slidenum">
              <a:rPr lang="ru-RU" smtClean="0"/>
              <a:pPr/>
              <a:t>‹#›</a:t>
            </a:fld>
            <a:endParaRPr lang="ru-RU"/>
          </a:p>
        </p:txBody>
      </p:sp>
    </p:spTree>
    <p:extLst>
      <p:ext uri="{BB962C8B-B14F-4D97-AF65-F5344CB8AC3E}">
        <p14:creationId xmlns="" xmlns:p14="http://schemas.microsoft.com/office/powerpoint/2010/main" val="2286993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8D285027-4D48-4971-A0EC-F547B3D1A55B}" type="datetimeFigureOut">
              <a:rPr lang="ru-RU" smtClean="0"/>
              <a:pPr/>
              <a:t>07.04.2015</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7" name="Прямая соединительная линия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Овал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Овал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Номер слайда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8C7B155-9C46-41A5-838A-7F4B55978FB0}" type="slidenum">
              <a:rPr lang="ru-RU" smtClean="0"/>
              <a:pPr/>
              <a:t>‹#›</a:t>
            </a:fld>
            <a:endParaRPr lang="ru-RU"/>
          </a:p>
        </p:txBody>
      </p:sp>
      <p:sp>
        <p:nvSpPr>
          <p:cNvPr id="8" name="Заголовок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D285027-4D48-4971-A0EC-F547B3D1A55B}" type="datetimeFigureOut">
              <a:rPr lang="ru-RU" smtClean="0"/>
              <a:pPr/>
              <a:t>07.04.2015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8C7B155-9C46-41A5-838A-7F4B55978FB0}"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Прямая соединительная линия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Овал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6915912" y="3009901"/>
            <a:ext cx="457200" cy="441325"/>
          </a:xfrm>
        </p:spPr>
        <p:txBody>
          <a:bodyPr/>
          <a:lstStyle/>
          <a:p>
            <a:fld id="{08C7B155-9C46-41A5-838A-7F4B55978FB0}" type="slidenum">
              <a:rPr lang="ru-RU" smtClean="0"/>
              <a:pPr/>
              <a:t>‹#›</a:t>
            </a:fld>
            <a:endParaRPr lang="ru-RU"/>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D285027-4D48-4971-A0EC-F547B3D1A55B}" type="datetimeFigureOut">
              <a:rPr lang="ru-RU" smtClean="0"/>
              <a:pPr/>
              <a:t>07.04.2015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8D285027-4D48-4971-A0EC-F547B3D1A55B}" type="datetimeFigureOut">
              <a:rPr lang="ru-RU" smtClean="0"/>
              <a:pPr/>
              <a:t>07.04.2015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4361688" y="1026372"/>
            <a:ext cx="457200" cy="441325"/>
          </a:xfrm>
        </p:spPr>
        <p:txBody>
          <a:bodyPr/>
          <a:lstStyle/>
          <a:p>
            <a:fld id="{08C7B155-9C46-41A5-838A-7F4B55978FB0}" type="slidenum">
              <a:rPr lang="ru-RU" smtClean="0"/>
              <a:pPr/>
              <a:t>‹#›</a:t>
            </a:fld>
            <a:endParaRPr lang="ru-RU"/>
          </a:p>
        </p:txBody>
      </p:sp>
      <p:sp>
        <p:nvSpPr>
          <p:cNvPr id="8" name="Содержимое 7"/>
          <p:cNvSpPr>
            <a:spLocks noGrp="1"/>
          </p:cNvSpPr>
          <p:nvPr>
            <p:ph sz="quarter" idx="1"/>
          </p:nvPr>
        </p:nvSpPr>
        <p:spPr>
          <a:xfrm>
            <a:off x="301752" y="1527048"/>
            <a:ext cx="850392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3" name="Прямоугольник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Прямоугольник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Нижний колонтитул 4"/>
          <p:cNvSpPr>
            <a:spLocks noGrp="1"/>
          </p:cNvSpPr>
          <p:nvPr>
            <p:ph type="ftr" sz="quarter" idx="11"/>
          </p:nvPr>
        </p:nvSpPr>
        <p:spPr/>
        <p:txBody>
          <a:bodyPr/>
          <a:lstStyle/>
          <a:p>
            <a:endParaRPr lang="ru-RU"/>
          </a:p>
        </p:txBody>
      </p:sp>
      <p:sp>
        <p:nvSpPr>
          <p:cNvPr id="4" name="Дата 3"/>
          <p:cNvSpPr>
            <a:spLocks noGrp="1"/>
          </p:cNvSpPr>
          <p:nvPr>
            <p:ph type="dt" sz="half" idx="10"/>
          </p:nvPr>
        </p:nvSpPr>
        <p:spPr/>
        <p:txBody>
          <a:bodyPr/>
          <a:lstStyle/>
          <a:p>
            <a:fld id="{8D285027-4D48-4971-A0EC-F547B3D1A55B}" type="datetimeFigureOut">
              <a:rPr lang="ru-RU" smtClean="0"/>
              <a:pPr/>
              <a:t>07.04.2015</a:t>
            </a:fld>
            <a:endParaRPr lang="ru-RU"/>
          </a:p>
        </p:txBody>
      </p:sp>
      <p:sp>
        <p:nvSpPr>
          <p:cNvPr id="8" name="Прямая соединительная линия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вал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8C7B155-9C46-41A5-838A-7F4B55978FB0}" type="slidenum">
              <a:rPr lang="ru-RU" smtClean="0"/>
              <a:pPr/>
              <a:t>‹#›</a:t>
            </a:fld>
            <a:endParaRPr lang="ru-RU"/>
          </a:p>
        </p:txBody>
      </p:sp>
      <p:sp>
        <p:nvSpPr>
          <p:cNvPr id="2" name="Заголовок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758952"/>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a:xfrm>
            <a:off x="5791200" y="6409944"/>
            <a:ext cx="3044952" cy="365760"/>
          </a:xfrm>
        </p:spPr>
        <p:txBody>
          <a:bodyPr/>
          <a:lstStyle/>
          <a:p>
            <a:fld id="{8D285027-4D48-4971-A0EC-F547B3D1A55B}" type="datetimeFigureOut">
              <a:rPr lang="ru-RU" smtClean="0"/>
              <a:pPr/>
              <a:t>07.04.2015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8C7B155-9C46-41A5-838A-7F4B55978FB0}" type="slidenum">
              <a:rPr lang="ru-RU" smtClean="0"/>
              <a:pPr/>
              <a:t>‹#›</a:t>
            </a:fld>
            <a:endParaRPr lang="ru-RU"/>
          </a:p>
        </p:txBody>
      </p:sp>
      <p:sp>
        <p:nvSpPr>
          <p:cNvPr id="8" name="Прямая соединительная линия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Содержимое 9"/>
          <p:cNvSpPr>
            <a:spLocks noGrp="1"/>
          </p:cNvSpPr>
          <p:nvPr>
            <p:ph sz="half" idx="1"/>
          </p:nvPr>
        </p:nvSpPr>
        <p:spPr>
          <a:xfrm>
            <a:off x="301752"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Содержимое 11"/>
          <p:cNvSpPr>
            <a:spLocks noGrp="1"/>
          </p:cNvSpPr>
          <p:nvPr>
            <p:ph sz="half" idx="2"/>
          </p:nvPr>
        </p:nvSpPr>
        <p:spPr>
          <a:xfrm>
            <a:off x="4800600"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Прямоугольник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Прямоугольник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Прямоугольник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8D285027-4D48-4971-A0EC-F547B3D1A55B}" type="datetimeFigureOut">
              <a:rPr lang="ru-RU" smtClean="0"/>
              <a:pPr/>
              <a:t>07.04.2015</a:t>
            </a:fld>
            <a:endParaRPr lang="ru-RU"/>
          </a:p>
        </p:txBody>
      </p:sp>
      <p:sp>
        <p:nvSpPr>
          <p:cNvPr id="8" name="Нижний колонтитул 7"/>
          <p:cNvSpPr>
            <a:spLocks noGrp="1"/>
          </p:cNvSpPr>
          <p:nvPr>
            <p:ph type="ftr" sz="quarter" idx="11"/>
          </p:nvPr>
        </p:nvSpPr>
        <p:spPr>
          <a:xfrm>
            <a:off x="304800" y="6409944"/>
            <a:ext cx="3581400" cy="365760"/>
          </a:xfrm>
        </p:spPr>
        <p:txBody>
          <a:bodyPr/>
          <a:lstStyle/>
          <a:p>
            <a:endParaRPr lang="ru-RU"/>
          </a:p>
        </p:txBody>
      </p:sp>
      <p:sp>
        <p:nvSpPr>
          <p:cNvPr id="15" name="Прямая соединительная линия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Содержимое 23"/>
          <p:cNvSpPr>
            <a:spLocks noGrp="1"/>
          </p:cNvSpPr>
          <p:nvPr>
            <p:ph sz="quarter" idx="2"/>
          </p:nvPr>
        </p:nvSpPr>
        <p:spPr>
          <a:xfrm>
            <a:off x="301752" y="2471383"/>
            <a:ext cx="4041648" cy="3818404"/>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Содержимое 25"/>
          <p:cNvSpPr>
            <a:spLocks noGrp="1"/>
          </p:cNvSpPr>
          <p:nvPr>
            <p:ph sz="quarter" idx="4"/>
          </p:nvPr>
        </p:nvSpPr>
        <p:spPr>
          <a:xfrm>
            <a:off x="4800600" y="2471383"/>
            <a:ext cx="4038600" cy="382219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Овал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Овал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Номер слайда 8"/>
          <p:cNvSpPr>
            <a:spLocks noGrp="1"/>
          </p:cNvSpPr>
          <p:nvPr>
            <p:ph type="sldNum" sz="quarter" idx="12"/>
          </p:nvPr>
        </p:nvSpPr>
        <p:spPr>
          <a:xfrm>
            <a:off x="4343400" y="1042416"/>
            <a:ext cx="457200" cy="441325"/>
          </a:xfrm>
        </p:spPr>
        <p:txBody>
          <a:bodyPr/>
          <a:lstStyle>
            <a:lvl1pPr algn="ctr">
              <a:defRPr/>
            </a:lvl1pPr>
          </a:lstStyle>
          <a:p>
            <a:fld id="{08C7B155-9C46-41A5-838A-7F4B55978FB0}" type="slidenum">
              <a:rPr lang="ru-RU" smtClean="0"/>
              <a:pPr/>
              <a:t>‹#›</a:t>
            </a:fld>
            <a:endParaRPr lang="ru-RU"/>
          </a:p>
        </p:txBody>
      </p:sp>
      <p:sp>
        <p:nvSpPr>
          <p:cNvPr id="23" name="Заголовок 22"/>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8D285027-4D48-4971-A0EC-F547B3D1A55B}" type="datetimeFigureOut">
              <a:rPr lang="ru-RU" smtClean="0"/>
              <a:pPr/>
              <a:t>07.04.2015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a:xfrm>
            <a:off x="4343400" y="1036020"/>
            <a:ext cx="457200" cy="441325"/>
          </a:xfrm>
        </p:spPr>
        <p:txBody>
          <a:bodyPr/>
          <a:lstStyle/>
          <a:p>
            <a:fld id="{08C7B155-9C46-41A5-838A-7F4B55978FB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Прямоугольник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Дата 1"/>
          <p:cNvSpPr>
            <a:spLocks noGrp="1"/>
          </p:cNvSpPr>
          <p:nvPr>
            <p:ph type="dt" sz="half" idx="10"/>
          </p:nvPr>
        </p:nvSpPr>
        <p:spPr/>
        <p:txBody>
          <a:bodyPr/>
          <a:lstStyle/>
          <a:p>
            <a:fld id="{8D285027-4D48-4971-A0EC-F547B3D1A55B}" type="datetimeFigureOut">
              <a:rPr lang="ru-RU" smtClean="0"/>
              <a:pPr/>
              <a:t>07.04.2015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08C7B155-9C46-41A5-838A-7F4B55978FB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Прямоугольник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оугольник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ая соединительная линия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Содержимое 19"/>
          <p:cNvSpPr>
            <a:spLocks noGrp="1"/>
          </p:cNvSpPr>
          <p:nvPr>
            <p:ph sz="quarter" idx="1"/>
          </p:nvPr>
        </p:nvSpPr>
        <p:spPr>
          <a:xfrm>
            <a:off x="3124200" y="685800"/>
            <a:ext cx="5638800" cy="5410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Овал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08C7B155-9C46-41A5-838A-7F4B55978FB0}" type="slidenum">
              <a:rPr lang="ru-RU" smtClean="0"/>
              <a:pPr/>
              <a:t>‹#›</a:t>
            </a:fld>
            <a:endParaRPr lang="ru-RU"/>
          </a:p>
        </p:txBody>
      </p:sp>
      <p:sp>
        <p:nvSpPr>
          <p:cNvPr id="21" name="Прямоугольник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p:txBody>
          <a:bodyPr/>
          <a:lstStyle/>
          <a:p>
            <a:fld id="{8D285027-4D48-4971-A0EC-F547B3D1A55B}" type="datetimeFigureOut">
              <a:rPr lang="ru-RU" smtClean="0"/>
              <a:pPr/>
              <a:t>07.04.2015</a:t>
            </a:fld>
            <a:endParaRPr lang="ru-RU"/>
          </a:p>
        </p:txBody>
      </p:sp>
      <p:sp>
        <p:nvSpPr>
          <p:cNvPr id="6" name="Нижний колонтитул 5"/>
          <p:cNvSpPr>
            <a:spLocks noGrp="1"/>
          </p:cNvSpPr>
          <p:nvPr>
            <p:ph type="ftr" sz="quarter" idx="11"/>
          </p:nvPr>
        </p:nvSpPr>
        <p:spPr>
          <a:xfrm>
            <a:off x="301752" y="6410848"/>
            <a:ext cx="3383280" cy="365760"/>
          </a:xfrm>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Прямоугольник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Прямоугольник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Овал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Овал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p>
            <a:fld id="{08C7B155-9C46-41A5-838A-7F4B55978FB0}" type="slidenum">
              <a:rPr lang="ru-RU" smtClean="0"/>
              <a:pPr/>
              <a:t>‹#›</a:t>
            </a:fld>
            <a:endParaRPr lang="ru-RU"/>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3000375" y="609600"/>
            <a:ext cx="5867400" cy="4267200"/>
          </a:xfrm>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22" name="Прямоугольник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a:xfrm>
            <a:off x="5788152" y="6404984"/>
            <a:ext cx="3044952" cy="365760"/>
          </a:xfrm>
        </p:spPr>
        <p:txBody>
          <a:bodyPr/>
          <a:lstStyle/>
          <a:p>
            <a:fld id="{8D285027-4D48-4971-A0EC-F547B3D1A55B}" type="datetimeFigureOut">
              <a:rPr lang="ru-RU" smtClean="0"/>
              <a:pPr/>
              <a:t>07.04.2015</a:t>
            </a:fld>
            <a:endParaRPr lang="ru-RU"/>
          </a:p>
        </p:txBody>
      </p:sp>
      <p:sp>
        <p:nvSpPr>
          <p:cNvPr id="6" name="Нижний колонтитул 5"/>
          <p:cNvSpPr>
            <a:spLocks noGrp="1"/>
          </p:cNvSpPr>
          <p:nvPr>
            <p:ph type="ftr" sz="quarter" idx="11"/>
          </p:nvPr>
        </p:nvSpPr>
        <p:spPr>
          <a:xfrm>
            <a:off x="301752" y="6410848"/>
            <a:ext cx="3584448" cy="365760"/>
          </a:xfrm>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8D285027-4D48-4971-A0EC-F547B3D1A55B}" type="datetimeFigureOut">
              <a:rPr lang="ru-RU" smtClean="0"/>
              <a:pPr/>
              <a:t>07.04.2015</a:t>
            </a:fld>
            <a:endParaRPr lang="ru-RU"/>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ru-RU"/>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8C7B155-9C46-41A5-838A-7F4B55978FB0}" type="slidenum">
              <a:rPr lang="ru-RU" smtClean="0"/>
              <a:pPr/>
              <a:t>‹#›</a:t>
            </a:fld>
            <a:endParaRPr lang="ru-RU"/>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User\Desktop\imgpreview.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3" name="Подзаголовок 2"/>
          <p:cNvSpPr>
            <a:spLocks noGrp="1"/>
          </p:cNvSpPr>
          <p:nvPr>
            <p:ph type="subTitle" idx="1"/>
          </p:nvPr>
        </p:nvSpPr>
        <p:spPr>
          <a:xfrm>
            <a:off x="285720" y="928670"/>
            <a:ext cx="8215370" cy="5429288"/>
          </a:xfrm>
        </p:spPr>
        <p:txBody>
          <a:bodyPr>
            <a:normAutofit fontScale="25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11200" b="1" dirty="0" smtClean="0">
                <a:ln w="11430"/>
                <a:solidFill>
                  <a:srgbClr val="002060"/>
                </a:solidFill>
                <a:effectLst>
                  <a:outerShdw blurRad="50800" dist="39000" dir="5460000" algn="tl">
                    <a:srgbClr val="000000">
                      <a:alpha val="38000"/>
                    </a:srgbClr>
                  </a:outerShdw>
                </a:effectLst>
              </a:rPr>
              <a:t>«</a:t>
            </a:r>
            <a:r>
              <a:rPr lang="ru-RU" sz="11200" b="1" dirty="0" smtClean="0">
                <a:ln w="11430"/>
                <a:solidFill>
                  <a:srgbClr val="002060"/>
                </a:solidFill>
                <a:effectLst>
                  <a:outerShdw blurRad="50800" dist="39000" dir="5460000" algn="tl">
                    <a:srgbClr val="000000">
                      <a:alpha val="38000"/>
                    </a:srgbClr>
                  </a:outerShdw>
                </a:effectLst>
              </a:rPr>
              <a:t>Коррекция нарушений фонематического восприятия у детей с </a:t>
            </a:r>
            <a:r>
              <a:rPr lang="ru-RU" sz="11200" dirty="0" err="1" smtClean="0">
                <a:ln w="11430"/>
                <a:solidFill>
                  <a:srgbClr val="002060"/>
                </a:solidFill>
                <a:effectLst>
                  <a:outerShdw blurRad="50800" dist="39000" dir="5460000" algn="tl">
                    <a:srgbClr val="000000">
                      <a:alpha val="38000"/>
                    </a:srgbClr>
                  </a:outerShdw>
                </a:effectLst>
              </a:rPr>
              <a:t>зпр</a:t>
            </a:r>
            <a:r>
              <a:rPr lang="ru-RU" sz="11200" b="1" dirty="0" smtClean="0">
                <a:ln w="11430"/>
                <a:solidFill>
                  <a:srgbClr val="002060"/>
                </a:solidFill>
                <a:effectLst>
                  <a:outerShdw blurRad="50800" dist="39000" dir="5460000" algn="tl">
                    <a:srgbClr val="000000">
                      <a:alpha val="38000"/>
                    </a:srgbClr>
                  </a:outerShdw>
                </a:effectLst>
              </a:rPr>
              <a:t>»</a:t>
            </a:r>
            <a:endParaRPr lang="ru-RU" sz="11200" b="1" dirty="0" smtClean="0">
              <a:ln w="11430"/>
              <a:solidFill>
                <a:srgbClr val="002060"/>
              </a:solidFill>
              <a:effectLst>
                <a:outerShdw blurRad="50800" dist="39000" dir="5460000" algn="tl">
                  <a:srgbClr val="000000">
                    <a:alpha val="38000"/>
                  </a:srgbClr>
                </a:outerShdw>
              </a:effectLst>
            </a:endParaRPr>
          </a:p>
          <a:p>
            <a:endParaRPr lang="ru-RU" sz="11200" b="1" dirty="0" smtClean="0">
              <a:ln w="11430"/>
              <a:solidFill>
                <a:srgbClr val="002060"/>
              </a:solidFill>
              <a:effectLst>
                <a:outerShdw blurRad="50800" dist="39000" dir="5460000" algn="tl">
                  <a:srgbClr val="000000">
                    <a:alpha val="38000"/>
                  </a:srgbClr>
                </a:outerShdw>
              </a:effectLst>
            </a:endParaRPr>
          </a:p>
          <a:p>
            <a:pPr algn="r"/>
            <a:endParaRPr lang="ru-RU" sz="8000" b="1" dirty="0" smtClean="0">
              <a:ln w="11430"/>
              <a:solidFill>
                <a:srgbClr val="FF0000"/>
              </a:solidFill>
              <a:effectLst>
                <a:outerShdw blurRad="50800" dist="39000" dir="5460000" algn="tl">
                  <a:srgbClr val="000000">
                    <a:alpha val="38000"/>
                  </a:srgbClr>
                </a:outerShdw>
              </a:effectLst>
            </a:endParaRPr>
          </a:p>
          <a:p>
            <a:pPr algn="r"/>
            <a:endParaRPr lang="ru-RU" sz="8000" b="1" dirty="0" smtClean="0">
              <a:ln w="11430"/>
              <a:solidFill>
                <a:srgbClr val="FF0000"/>
              </a:solidFill>
              <a:effectLst>
                <a:outerShdw blurRad="50800" dist="39000" dir="5460000" algn="tl">
                  <a:srgbClr val="000000">
                    <a:alpha val="38000"/>
                  </a:srgbClr>
                </a:outerShdw>
              </a:effectLst>
            </a:endParaRPr>
          </a:p>
          <a:p>
            <a:pPr algn="l"/>
            <a:endParaRPr lang="ru-RU" sz="8000" b="1" dirty="0" smtClean="0">
              <a:ln w="11430"/>
              <a:solidFill>
                <a:srgbClr val="FF0000"/>
              </a:solidFill>
              <a:effectLst>
                <a:outerShdw blurRad="50800" dist="39000" dir="5460000" algn="tl">
                  <a:srgbClr val="000000">
                    <a:alpha val="38000"/>
                  </a:srgbClr>
                </a:outerShdw>
              </a:effectLst>
            </a:endParaRPr>
          </a:p>
          <a:p>
            <a:pPr algn="l"/>
            <a:endParaRPr lang="ru-RU" sz="8000" b="1" dirty="0" smtClean="0">
              <a:ln w="11430"/>
              <a:solidFill>
                <a:srgbClr val="FF0000"/>
              </a:solidFill>
              <a:effectLst>
                <a:outerShdw blurRad="50800" dist="39000" dir="5460000" algn="tl">
                  <a:srgbClr val="000000">
                    <a:alpha val="38000"/>
                  </a:srgbClr>
                </a:outerShdw>
              </a:effectLst>
            </a:endParaRPr>
          </a:p>
          <a:p>
            <a:pPr algn="r"/>
            <a:endParaRPr lang="ru-RU" sz="8000" b="1" dirty="0" smtClean="0">
              <a:ln w="11430"/>
              <a:solidFill>
                <a:srgbClr val="FF0000"/>
              </a:solidFill>
              <a:effectLst>
                <a:outerShdw blurRad="50800" dist="39000" dir="5460000" algn="tl">
                  <a:srgbClr val="000000">
                    <a:alpha val="38000"/>
                  </a:srgbClr>
                </a:outerShdw>
              </a:effectLst>
            </a:endParaRPr>
          </a:p>
          <a:p>
            <a:pPr algn="r"/>
            <a:endParaRPr lang="ru-RU" sz="8000" b="1" dirty="0" smtClean="0">
              <a:ln w="11430"/>
              <a:solidFill>
                <a:srgbClr val="FF0000"/>
              </a:solidFill>
              <a:effectLst>
                <a:outerShdw blurRad="50800" dist="39000" dir="5460000" algn="tl">
                  <a:srgbClr val="000000">
                    <a:alpha val="38000"/>
                  </a:srgbClr>
                </a:outerShdw>
              </a:effectLst>
            </a:endParaRPr>
          </a:p>
          <a:p>
            <a:pPr algn="r"/>
            <a:endParaRPr lang="ru-RU" sz="8000" b="1" dirty="0" smtClean="0">
              <a:ln w="11430"/>
              <a:solidFill>
                <a:srgbClr val="FF0000"/>
              </a:solidFill>
              <a:effectLst>
                <a:outerShdw blurRad="50800" dist="39000" dir="5460000" algn="tl">
                  <a:srgbClr val="000000">
                    <a:alpha val="38000"/>
                  </a:srgbClr>
                </a:outerShdw>
              </a:effectLst>
            </a:endParaRPr>
          </a:p>
          <a:p>
            <a:pPr algn="r"/>
            <a:endParaRPr lang="ru-RU" sz="8000" b="1" dirty="0" smtClean="0">
              <a:ln w="11430"/>
              <a:solidFill>
                <a:srgbClr val="FF0000"/>
              </a:solidFill>
              <a:effectLst>
                <a:outerShdw blurRad="50800" dist="39000" dir="5460000" algn="tl">
                  <a:srgbClr val="000000">
                    <a:alpha val="38000"/>
                  </a:srgbClr>
                </a:outerShdw>
              </a:effectLst>
            </a:endParaRPr>
          </a:p>
          <a:p>
            <a:pPr algn="r"/>
            <a:endParaRPr lang="ru-RU" sz="8000" b="1" dirty="0" smtClean="0">
              <a:ln w="11430"/>
              <a:solidFill>
                <a:srgbClr val="FF0000"/>
              </a:solidFill>
              <a:effectLst>
                <a:outerShdw blurRad="50800" dist="39000" dir="5460000" algn="tl">
                  <a:srgbClr val="000000">
                    <a:alpha val="38000"/>
                  </a:srgbClr>
                </a:outerShdw>
              </a:effectLst>
            </a:endParaRPr>
          </a:p>
          <a:p>
            <a:pPr algn="r"/>
            <a:endParaRPr lang="ru-RU" sz="8000" b="1" dirty="0" smtClean="0">
              <a:ln w="11430"/>
              <a:solidFill>
                <a:srgbClr val="FF0000"/>
              </a:solidFill>
              <a:effectLst>
                <a:outerShdw blurRad="50800" dist="39000" dir="5460000" algn="tl">
                  <a:srgbClr val="000000">
                    <a:alpha val="38000"/>
                  </a:srgbClr>
                </a:outerShdw>
              </a:effectLst>
            </a:endParaRPr>
          </a:p>
          <a:p>
            <a:r>
              <a:rPr lang="ru-RU" sz="8000" b="1" dirty="0" smtClean="0">
                <a:ln w="11430"/>
                <a:solidFill>
                  <a:srgbClr val="002060"/>
                </a:solidFill>
                <a:effectLst>
                  <a:outerShdw blurRad="50800" dist="39000" dir="5460000" algn="tl">
                    <a:srgbClr val="000000">
                      <a:alpha val="38000"/>
                    </a:srgbClr>
                  </a:outerShdw>
                </a:effectLst>
              </a:rPr>
              <a:t>Подготовила: Учитель-дефектолог  </a:t>
            </a:r>
            <a:endParaRPr lang="ru-RU" sz="8000" b="1" dirty="0">
              <a:ln w="11430"/>
              <a:solidFill>
                <a:srgbClr val="002060"/>
              </a:solidFill>
              <a:effectLst>
                <a:outerShdw blurRad="50800" dist="39000" dir="5460000" algn="tl">
                  <a:srgbClr val="000000">
                    <a:alpha val="38000"/>
                  </a:srgbClr>
                </a:outerShdw>
              </a:effectLst>
            </a:endParaRPr>
          </a:p>
          <a:p>
            <a:r>
              <a:rPr lang="ru-RU" sz="8600" b="1" dirty="0" smtClean="0">
                <a:ln w="11430"/>
                <a:solidFill>
                  <a:srgbClr val="002060"/>
                </a:solidFill>
                <a:effectLst>
                  <a:outerShdw blurRad="50800" dist="39000" dir="5460000" algn="tl">
                    <a:srgbClr val="000000">
                      <a:alpha val="38000"/>
                    </a:srgbClr>
                  </a:outerShdw>
                </a:effectLst>
              </a:rPr>
              <a:t>Шевчук Л.В.</a:t>
            </a:r>
            <a:r>
              <a:rPr lang="ru-RU" sz="8600" b="1" dirty="0">
                <a:ln w="11430"/>
                <a:solidFill>
                  <a:srgbClr val="002060"/>
                </a:solidFill>
                <a:effectLst>
                  <a:outerShdw blurRad="50800" dist="39000" dir="5460000" algn="tl">
                    <a:srgbClr val="000000">
                      <a:alpha val="38000"/>
                    </a:srgbClr>
                  </a:outerShdw>
                </a:effectLst>
              </a:rPr>
              <a:t> </a:t>
            </a:r>
          </a:p>
          <a:p>
            <a:r>
              <a:rPr lang="ru-RU" sz="8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a:p>
            <a:r>
              <a:rPr lang="ru-RU" sz="8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a:p>
            <a:r>
              <a:rPr lang="ru-RU" sz="8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a:p>
            <a:r>
              <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a:p>
            <a:r>
              <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a:p>
            <a:r>
              <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a:p>
            <a:r>
              <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a:p>
            <a:r>
              <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a:p>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 name="Заголовок 1"/>
          <p:cNvSpPr>
            <a:spLocks noGrp="1"/>
          </p:cNvSpPr>
          <p:nvPr>
            <p:ph type="ctrTitle"/>
          </p:nvPr>
        </p:nvSpPr>
        <p:spPr>
          <a:xfrm>
            <a:off x="323528" y="188640"/>
            <a:ext cx="8352928" cy="785819"/>
          </a:xfrm>
        </p:spPr>
        <p:txBody>
          <a:bodyPr anchor="ctr">
            <a:normAutofit/>
            <a:scene3d>
              <a:camera prst="orthographicFront"/>
              <a:lightRig rig="threePt" dir="t"/>
            </a:scene3d>
            <a:sp3d extrusionH="57150">
              <a:bevelT w="38100" h="38100"/>
            </a:sp3d>
          </a:bodyPr>
          <a:lstStyle/>
          <a:p>
            <a:pPr algn="ctr"/>
            <a:r>
              <a:rPr lang="ru-RU" sz="1800" cap="none" dirty="0" smtClean="0">
                <a:ln w="500">
                  <a:solidFill>
                    <a:schemeClr val="bg2">
                      <a:lumMod val="50000"/>
                    </a:schemeClr>
                  </a:solidFill>
                </a:ln>
                <a:solidFill>
                  <a:srgbClr val="002060"/>
                </a:solidFill>
              </a:rPr>
              <a:t>МБДОУ </a:t>
            </a:r>
            <a:r>
              <a:rPr lang="ru-RU" sz="1800" kern="0" cap="none" dirty="0" smtClean="0">
                <a:ln w="500">
                  <a:solidFill>
                    <a:schemeClr val="bg2">
                      <a:lumMod val="50000"/>
                    </a:schemeClr>
                  </a:solidFill>
                </a:ln>
                <a:solidFill>
                  <a:srgbClr val="002060"/>
                </a:solidFill>
              </a:rPr>
              <a:t>«Детский</a:t>
            </a:r>
            <a:r>
              <a:rPr lang="ru-RU" sz="1800" cap="none" dirty="0" smtClean="0">
                <a:ln w="500">
                  <a:solidFill>
                    <a:schemeClr val="bg2">
                      <a:lumMod val="50000"/>
                    </a:schemeClr>
                  </a:solidFill>
                </a:ln>
                <a:solidFill>
                  <a:srgbClr val="002060"/>
                </a:solidFill>
              </a:rPr>
              <a:t> сад комбинированного вида №40»</a:t>
            </a:r>
            <a:endParaRPr lang="ru-RU" sz="2000" dirty="0">
              <a:ln w="500">
                <a:solidFill>
                  <a:schemeClr val="bg2">
                    <a:lumMod val="50000"/>
                  </a:schemeClr>
                </a:solidFill>
              </a:ln>
              <a:solidFill>
                <a:srgbClr val="002060"/>
              </a:solidFill>
            </a:endParaRPr>
          </a:p>
        </p:txBody>
      </p:sp>
      <p:pic>
        <p:nvPicPr>
          <p:cNvPr id="4" name="Picture 2" descr="C:\Users\User\Desktop\SAM_1495.JPG"/>
          <p:cNvPicPr>
            <a:picLocks noChangeAspect="1" noChangeArrowheads="1"/>
          </p:cNvPicPr>
          <p:nvPr/>
        </p:nvPicPr>
        <p:blipFill>
          <a:blip r:embed="rId3" cstate="print"/>
          <a:srcRect/>
          <a:stretch>
            <a:fillRect/>
          </a:stretch>
        </p:blipFill>
        <p:spPr bwMode="auto">
          <a:xfrm>
            <a:off x="2483768" y="2132856"/>
            <a:ext cx="4104456" cy="3240360"/>
          </a:xfrm>
          <a:prstGeom prst="round2DiagRect">
            <a:avLst>
              <a:gd name="adj1" fmla="val 16667"/>
              <a:gd name="adj2" fmla="val 0"/>
            </a:avLst>
          </a:prstGeom>
          <a:ln w="88900" cap="sq">
            <a:solidFill>
              <a:srgbClr val="002060"/>
            </a:solidFill>
            <a:miter lim="800000"/>
          </a:ln>
          <a:effectLst>
            <a:outerShdw blurRad="254000" algn="tl" rotWithShape="0">
              <a:srgbClr val="000000">
                <a:alpha val="43000"/>
              </a:srgbClr>
            </a:outerShdw>
          </a:effectLst>
        </p:spPr>
      </p:pic>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imgpreview.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3" name="Прямоугольник 2"/>
          <p:cNvSpPr/>
          <p:nvPr/>
        </p:nvSpPr>
        <p:spPr>
          <a:xfrm>
            <a:off x="395536" y="548680"/>
            <a:ext cx="8208912" cy="830997"/>
          </a:xfrm>
          <a:prstGeom prst="rect">
            <a:avLst/>
          </a:prstGeom>
        </p:spPr>
        <p:txBody>
          <a:bodyPr wrap="square">
            <a:spAutoFit/>
          </a:bodyPr>
          <a:lstStyle/>
          <a:p>
            <a:pPr algn="ctr"/>
            <a:r>
              <a:rPr lang="ru-RU" sz="2400" i="1" dirty="0" smtClean="0">
                <a:solidFill>
                  <a:srgbClr val="002060"/>
                </a:solidFill>
                <a:effectLst>
                  <a:outerShdw blurRad="38100" dist="38100" dir="2700000" algn="tl">
                    <a:srgbClr val="000000">
                      <a:alpha val="43137"/>
                    </a:srgbClr>
                  </a:outerShdw>
                </a:effectLst>
              </a:rPr>
              <a:t>Игры с применением ИКТ для развития фонематического восприятия</a:t>
            </a:r>
            <a:endParaRPr lang="ru-RU" sz="2400" i="1" dirty="0">
              <a:solidFill>
                <a:srgbClr val="002060"/>
              </a:solidFill>
            </a:endParaRPr>
          </a:p>
        </p:txBody>
      </p:sp>
      <p:pic>
        <p:nvPicPr>
          <p:cNvPr id="2050" name="Picture 2"/>
          <p:cNvPicPr>
            <a:picLocks noChangeAspect="1" noChangeArrowheads="1"/>
          </p:cNvPicPr>
          <p:nvPr/>
        </p:nvPicPr>
        <p:blipFill>
          <a:blip r:embed="rId3" cstate="print"/>
          <a:srcRect/>
          <a:stretch>
            <a:fillRect/>
          </a:stretch>
        </p:blipFill>
        <p:spPr bwMode="auto">
          <a:xfrm>
            <a:off x="1403648" y="1484784"/>
            <a:ext cx="7128792" cy="4968552"/>
          </a:xfrm>
          <a:prstGeom prst="round2DiagRect">
            <a:avLst>
              <a:gd name="adj1" fmla="val 16667"/>
              <a:gd name="adj2" fmla="val 0"/>
            </a:avLst>
          </a:prstGeom>
          <a:ln w="88900" cap="sq">
            <a:solidFill>
              <a:srgbClr val="002060"/>
            </a:solidFill>
            <a:miter lim="800000"/>
          </a:ln>
          <a:effectLst>
            <a:outerShdw blurRad="254000" algn="tl" rotWithShape="0">
              <a:srgbClr val="000000">
                <a:alpha val="43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imgpreview.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3" name="Прямоугольник 2"/>
          <p:cNvSpPr/>
          <p:nvPr/>
        </p:nvSpPr>
        <p:spPr>
          <a:xfrm>
            <a:off x="395536" y="548680"/>
            <a:ext cx="8208912" cy="4893647"/>
          </a:xfrm>
          <a:prstGeom prst="rect">
            <a:avLst/>
          </a:prstGeom>
        </p:spPr>
        <p:txBody>
          <a:bodyPr wrap="square">
            <a:spAutoFit/>
          </a:bodyPr>
          <a:lstStyle/>
          <a:p>
            <a:pPr>
              <a:buNone/>
            </a:pPr>
            <a:r>
              <a:rPr lang="ru-RU" sz="2400" b="1" i="1" dirty="0" smtClean="0">
                <a:solidFill>
                  <a:srgbClr val="002060"/>
                </a:solidFill>
                <a:effectLst>
                  <a:outerShdw blurRad="38100" dist="38100" dir="2700000" algn="tl">
                    <a:srgbClr val="000000">
                      <a:alpha val="43137"/>
                    </a:srgbClr>
                  </a:outerShdw>
                </a:effectLst>
              </a:rPr>
              <a:t>Теория и практика </a:t>
            </a:r>
            <a:r>
              <a:rPr lang="ru-RU" sz="2400" b="1" i="1" dirty="0" smtClean="0">
                <a:solidFill>
                  <a:srgbClr val="002060"/>
                </a:solidFill>
                <a:effectLst>
                  <a:outerShdw blurRad="38100" dist="38100" dir="2700000" algn="tl">
                    <a:srgbClr val="000000">
                      <a:alpha val="43137"/>
                    </a:srgbClr>
                  </a:outerShdw>
                </a:effectLst>
              </a:rPr>
              <a:t>дефектологической </a:t>
            </a:r>
            <a:r>
              <a:rPr lang="ru-RU" sz="2400" b="1" i="1" dirty="0" smtClean="0">
                <a:solidFill>
                  <a:srgbClr val="002060"/>
                </a:solidFill>
                <a:effectLst>
                  <a:outerShdw blurRad="38100" dist="38100" dir="2700000" algn="tl">
                    <a:srgbClr val="000000">
                      <a:alpha val="43137"/>
                    </a:srgbClr>
                  </a:outerShdw>
                </a:effectLst>
              </a:rPr>
              <a:t> </a:t>
            </a:r>
            <a:r>
              <a:rPr lang="ru-RU" sz="2400" b="1" i="1" dirty="0" smtClean="0">
                <a:solidFill>
                  <a:srgbClr val="002060"/>
                </a:solidFill>
                <a:effectLst>
                  <a:outerShdw blurRad="38100" dist="38100" dir="2700000" algn="tl">
                    <a:srgbClr val="000000">
                      <a:alpha val="43137"/>
                    </a:srgbClr>
                  </a:outerShdw>
                </a:effectLst>
              </a:rPr>
              <a:t>работы убедительно доказывают, что развитые фонематические процессы – важный фактор успешного становления речевой системы ребенка в целом.</a:t>
            </a:r>
          </a:p>
          <a:p>
            <a:pPr>
              <a:buNone/>
            </a:pPr>
            <a:endParaRPr lang="ru-RU" sz="2400" b="1" i="1" dirty="0" smtClean="0">
              <a:solidFill>
                <a:srgbClr val="002060"/>
              </a:solidFill>
              <a:effectLst>
                <a:outerShdw blurRad="38100" dist="38100" dir="2700000" algn="tl">
                  <a:srgbClr val="000000">
                    <a:alpha val="43137"/>
                  </a:srgbClr>
                </a:outerShdw>
              </a:effectLst>
            </a:endParaRPr>
          </a:p>
          <a:p>
            <a:pPr>
              <a:buNone/>
            </a:pPr>
            <a:endParaRPr lang="ru-RU" sz="2400" b="1" i="1" dirty="0" smtClean="0">
              <a:solidFill>
                <a:srgbClr val="002060"/>
              </a:solidFill>
              <a:effectLst>
                <a:outerShdw blurRad="38100" dist="38100" dir="2700000" algn="tl">
                  <a:srgbClr val="000000">
                    <a:alpha val="43137"/>
                  </a:srgbClr>
                </a:outerShdw>
              </a:effectLst>
            </a:endParaRPr>
          </a:p>
          <a:p>
            <a:pPr>
              <a:buNone/>
            </a:pPr>
            <a:endParaRPr lang="ru-RU" sz="2400" b="1" i="1" dirty="0" smtClean="0">
              <a:solidFill>
                <a:srgbClr val="002060"/>
              </a:solidFill>
              <a:effectLst>
                <a:outerShdw blurRad="38100" dist="38100" dir="2700000" algn="tl">
                  <a:srgbClr val="000000">
                    <a:alpha val="43137"/>
                  </a:srgbClr>
                </a:outerShdw>
              </a:effectLst>
            </a:endParaRPr>
          </a:p>
          <a:p>
            <a:pPr>
              <a:buNone/>
            </a:pPr>
            <a:r>
              <a:rPr lang="ru-RU" sz="2400" b="1" i="1" dirty="0" smtClean="0">
                <a:solidFill>
                  <a:srgbClr val="002060"/>
                </a:solidFill>
                <a:effectLst>
                  <a:outerShdw blurRad="38100" dist="38100" dir="2700000" algn="tl">
                    <a:srgbClr val="000000">
                      <a:alpha val="43137"/>
                    </a:srgbClr>
                  </a:outerShdw>
                </a:effectLst>
              </a:rPr>
              <a:t>   </a:t>
            </a:r>
            <a:r>
              <a:rPr lang="ru-RU" sz="2400" b="1" i="1" dirty="0" smtClean="0">
                <a:ln w="11430"/>
                <a:solidFill>
                  <a:srgbClr val="002060"/>
                </a:solidFill>
                <a:effectLst>
                  <a:outerShdw blurRad="38100" dist="38100" dir="2700000" algn="tl">
                    <a:srgbClr val="000000">
                      <a:alpha val="43137"/>
                    </a:srgbClr>
                  </a:outerShdw>
                </a:effectLst>
              </a:rPr>
              <a:t>Но необходимо отметить, что несмотря на важность развития фонематического восприятия у дошкольников с речевой патологией, это лишь часть работы в общей системе коррекционного воздействия .</a:t>
            </a:r>
            <a:endParaRPr lang="ru-RU" sz="2400" b="1" i="1" dirty="0">
              <a:solidFill>
                <a:srgbClr val="002060"/>
              </a:solidFill>
              <a:effectLst>
                <a:outerShdw blurRad="38100" dist="38100" dir="2700000" algn="tl">
                  <a:srgbClr val="000000">
                    <a:alpha val="43137"/>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imgpreview.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3" name="Прямоугольник 2"/>
          <p:cNvSpPr/>
          <p:nvPr/>
        </p:nvSpPr>
        <p:spPr>
          <a:xfrm>
            <a:off x="539552" y="260648"/>
            <a:ext cx="8136904" cy="954107"/>
          </a:xfrm>
          <a:prstGeom prst="rect">
            <a:avLst/>
          </a:prstGeom>
        </p:spPr>
        <p:txBody>
          <a:bodyPr wrap="square">
            <a:spAutoFit/>
          </a:bodyPr>
          <a:lstStyle/>
          <a:p>
            <a:pPr algn="ctr"/>
            <a:r>
              <a:rPr lang="ru-RU" sz="2800" i="1" dirty="0" smtClean="0">
                <a:solidFill>
                  <a:srgbClr val="002060"/>
                </a:solidFill>
              </a:rPr>
              <a:t>Фонематическое восприятие - это процесс узнавания и различения звуков речи</a:t>
            </a:r>
            <a:endParaRPr lang="ru-RU" sz="2800" i="1" dirty="0">
              <a:solidFill>
                <a:srgbClr val="002060"/>
              </a:solidFill>
            </a:endParaRPr>
          </a:p>
        </p:txBody>
      </p:sp>
      <p:sp>
        <p:nvSpPr>
          <p:cNvPr id="5" name="Прямоугольник 4"/>
          <p:cNvSpPr/>
          <p:nvPr/>
        </p:nvSpPr>
        <p:spPr>
          <a:xfrm>
            <a:off x="251520" y="1628800"/>
            <a:ext cx="8568952" cy="4001095"/>
          </a:xfrm>
          <a:prstGeom prst="rect">
            <a:avLst/>
          </a:prstGeom>
        </p:spPr>
        <p:txBody>
          <a:bodyPr wrap="square">
            <a:spAutoFit/>
          </a:bodyPr>
          <a:lstStyle/>
          <a:p>
            <a:pPr>
              <a:buNone/>
            </a:pPr>
            <a:r>
              <a:rPr lang="ru-RU" sz="2000" b="1" dirty="0" smtClean="0">
                <a:ln w="11430"/>
                <a:solidFill>
                  <a:srgbClr val="002060"/>
                </a:solidFill>
                <a:effectLst>
                  <a:outerShdw blurRad="38100" dist="38100" dir="2700000" algn="tl">
                    <a:srgbClr val="000000">
                      <a:alpha val="43137"/>
                    </a:srgbClr>
                  </a:outerShdw>
                </a:effectLst>
              </a:rPr>
              <a:t>Этапы развития фонематического восприятия:  </a:t>
            </a:r>
            <a:endParaRPr lang="ru-RU" b="1" dirty="0" smtClean="0">
              <a:solidFill>
                <a:srgbClr val="002060"/>
              </a:solidFill>
              <a:effectLst>
                <a:outerShdw blurRad="38100" dist="38100" dir="2700000" algn="tl">
                  <a:srgbClr val="000000">
                    <a:alpha val="43137"/>
                  </a:srgbClr>
                </a:outerShdw>
              </a:effectLst>
            </a:endParaRPr>
          </a:p>
          <a:p>
            <a:pPr marL="457200" indent="-457200">
              <a:buClr>
                <a:srgbClr val="002060"/>
              </a:buClr>
              <a:buNone/>
            </a:pPr>
            <a:r>
              <a:rPr lang="ru-RU" b="1" dirty="0" smtClean="0">
                <a:solidFill>
                  <a:srgbClr val="002060"/>
                </a:solidFill>
                <a:effectLst>
                  <a:outerShdw blurRad="38100" dist="38100" dir="2700000" algn="tl">
                    <a:srgbClr val="000000">
                      <a:alpha val="43137"/>
                    </a:srgbClr>
                  </a:outerShdw>
                </a:effectLst>
              </a:rPr>
              <a:t>   1. Развитие неречевого слуха</a:t>
            </a:r>
          </a:p>
          <a:p>
            <a:pPr marL="457200" indent="-457200">
              <a:buClr>
                <a:srgbClr val="002060"/>
              </a:buClr>
              <a:buNone/>
            </a:pPr>
            <a:r>
              <a:rPr lang="ru-RU" b="1" dirty="0" smtClean="0">
                <a:solidFill>
                  <a:srgbClr val="002060"/>
                </a:solidFill>
                <a:effectLst>
                  <a:outerShdw blurRad="38100" dist="38100" dir="2700000" algn="tl">
                    <a:srgbClr val="000000">
                      <a:alpha val="43137"/>
                    </a:srgbClr>
                  </a:outerShdw>
                </a:effectLst>
              </a:rPr>
              <a:t>   2. Развитие речевого слуха</a:t>
            </a:r>
          </a:p>
          <a:p>
            <a:pPr lvl="0">
              <a:buClr>
                <a:srgbClr val="002060"/>
              </a:buClr>
            </a:pPr>
            <a:r>
              <a:rPr lang="ru-RU" b="1" dirty="0" smtClean="0">
                <a:solidFill>
                  <a:srgbClr val="002060"/>
                </a:solidFill>
                <a:effectLst>
                  <a:outerShdw blurRad="38100" dist="38100" dir="2700000" algn="tl">
                    <a:srgbClr val="000000">
                      <a:alpha val="43137"/>
                    </a:srgbClr>
                  </a:outerShdw>
                </a:effectLst>
              </a:rPr>
              <a:t>- Различение одинаковых слов, фраз,        звукокомплексов по высоте, силе и тембру.</a:t>
            </a:r>
          </a:p>
          <a:p>
            <a:pPr lvl="0">
              <a:buClr>
                <a:srgbClr val="002060"/>
              </a:buClr>
            </a:pPr>
            <a:r>
              <a:rPr lang="ru-RU" b="1" dirty="0" smtClean="0">
                <a:solidFill>
                  <a:srgbClr val="002060"/>
                </a:solidFill>
                <a:effectLst>
                  <a:outerShdw blurRad="38100" dist="38100" dir="2700000" algn="tl">
                    <a:srgbClr val="000000">
                      <a:alpha val="43137"/>
                    </a:srgbClr>
                  </a:outerShdw>
                </a:effectLst>
              </a:rPr>
              <a:t>- Различение слов, близких по звуковому составу</a:t>
            </a:r>
          </a:p>
          <a:p>
            <a:pPr lvl="0">
              <a:buClr>
                <a:srgbClr val="002060"/>
              </a:buClr>
            </a:pPr>
            <a:r>
              <a:rPr lang="ru-RU" b="1" dirty="0" smtClean="0">
                <a:solidFill>
                  <a:srgbClr val="002060"/>
                </a:solidFill>
                <a:effectLst>
                  <a:outerShdw blurRad="38100" dist="38100" dir="2700000" algn="tl">
                    <a:srgbClr val="000000">
                      <a:alpha val="43137"/>
                    </a:srgbClr>
                  </a:outerShdw>
                </a:effectLst>
              </a:rPr>
              <a:t>- Дифференциация слогов.</a:t>
            </a:r>
          </a:p>
          <a:p>
            <a:pPr lvl="0">
              <a:buClr>
                <a:srgbClr val="002060"/>
              </a:buClr>
            </a:pPr>
            <a:r>
              <a:rPr lang="ru-RU" b="1" dirty="0" smtClean="0">
                <a:solidFill>
                  <a:srgbClr val="002060"/>
                </a:solidFill>
                <a:effectLst>
                  <a:outerShdw blurRad="38100" dist="38100" dir="2700000" algn="tl">
                    <a:srgbClr val="000000">
                      <a:alpha val="43137"/>
                    </a:srgbClr>
                  </a:outerShdw>
                </a:effectLst>
              </a:rPr>
              <a:t>- Дифференциация фонем.</a:t>
            </a:r>
          </a:p>
          <a:p>
            <a:pPr lvl="0">
              <a:buClr>
                <a:srgbClr val="002060"/>
              </a:buClr>
              <a:buNone/>
            </a:pPr>
            <a:r>
              <a:rPr lang="ru-RU" b="1" dirty="0" smtClean="0">
                <a:solidFill>
                  <a:srgbClr val="002060"/>
                </a:solidFill>
                <a:effectLst>
                  <a:outerShdw blurRad="38100" dist="38100" dir="2700000" algn="tl">
                    <a:srgbClr val="000000">
                      <a:alpha val="43137"/>
                    </a:srgbClr>
                  </a:outerShdw>
                </a:effectLst>
              </a:rPr>
              <a:t>   3.  Развитие навыка элементарного анализа и синтеза</a:t>
            </a:r>
          </a:p>
          <a:p>
            <a:pPr marL="457200" indent="-457200">
              <a:buClr>
                <a:srgbClr val="002060"/>
              </a:buClr>
            </a:pPr>
            <a:r>
              <a:rPr lang="ru-RU" b="1" dirty="0" smtClean="0">
                <a:solidFill>
                  <a:srgbClr val="002060"/>
                </a:solidFill>
                <a:effectLst>
                  <a:outerShdw blurRad="38100" dist="38100" dir="2700000" algn="tl">
                    <a:srgbClr val="000000">
                      <a:alpha val="43137"/>
                    </a:srgbClr>
                  </a:outerShdw>
                </a:effectLst>
              </a:rPr>
              <a:t>-  Выделение последовательности фонем в слове</a:t>
            </a:r>
          </a:p>
          <a:p>
            <a:pPr marL="457200" indent="-457200">
              <a:buClr>
                <a:srgbClr val="002060"/>
              </a:buClr>
            </a:pPr>
            <a:r>
              <a:rPr lang="ru-RU" b="1" dirty="0" smtClean="0">
                <a:solidFill>
                  <a:srgbClr val="002060"/>
                </a:solidFill>
                <a:effectLst>
                  <a:outerShdw blurRad="38100" dist="38100" dir="2700000" algn="tl">
                    <a:srgbClr val="000000">
                      <a:alpha val="43137"/>
                    </a:srgbClr>
                  </a:outerShdw>
                </a:effectLst>
              </a:rPr>
              <a:t>- Дифференциация гласных и согласных фонем и установление места ударения в слове</a:t>
            </a:r>
          </a:p>
          <a:p>
            <a:pPr marL="457200" indent="-457200">
              <a:buClr>
                <a:srgbClr val="002060"/>
              </a:buClr>
            </a:pPr>
            <a:r>
              <a:rPr lang="ru-RU" b="1" dirty="0" smtClean="0">
                <a:solidFill>
                  <a:srgbClr val="002060"/>
                </a:solidFill>
                <a:effectLst>
                  <a:outerShdw blurRad="38100" dist="38100" dir="2700000" algn="tl">
                    <a:srgbClr val="000000">
                      <a:alpha val="43137"/>
                    </a:srgbClr>
                  </a:outerShdw>
                </a:effectLst>
              </a:rPr>
              <a:t>- Дифференциация твердости—мягкости и звонкости—глухости согласных фонем </a:t>
            </a:r>
            <a:endParaRPr lang="ru-RU" b="1" dirty="0">
              <a:solidFill>
                <a:srgbClr val="002060"/>
              </a:solidFill>
              <a:effectLst>
                <a:outerShdw blurRad="38100" dist="38100" dir="2700000" algn="tl">
                  <a:srgbClr val="000000">
                    <a:alpha val="43137"/>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imgpreview.jpg"/>
          <p:cNvPicPr>
            <a:picLocks noChangeAspect="1" noChangeArrowheads="1"/>
          </p:cNvPicPr>
          <p:nvPr/>
        </p:nvPicPr>
        <p:blipFill>
          <a:blip r:embed="rId2" cstate="print"/>
          <a:srcRect/>
          <a:stretch>
            <a:fillRect/>
          </a:stretch>
        </p:blipFill>
        <p:spPr bwMode="auto">
          <a:xfrm>
            <a:off x="1" y="0"/>
            <a:ext cx="9143999" cy="6858000"/>
          </a:xfrm>
          <a:prstGeom prst="rect">
            <a:avLst/>
          </a:prstGeom>
          <a:noFill/>
        </p:spPr>
      </p:pic>
      <p:sp>
        <p:nvSpPr>
          <p:cNvPr id="3" name="Прямоугольник 2"/>
          <p:cNvSpPr/>
          <p:nvPr/>
        </p:nvSpPr>
        <p:spPr>
          <a:xfrm>
            <a:off x="251520" y="260649"/>
            <a:ext cx="8424936" cy="830997"/>
          </a:xfrm>
          <a:prstGeom prst="rect">
            <a:avLst/>
          </a:prstGeom>
        </p:spPr>
        <p:txBody>
          <a:bodyPr wrap="square">
            <a:spAutoFit/>
          </a:bodyPr>
          <a:lstStyle/>
          <a:p>
            <a:pPr algn="ctr"/>
            <a:r>
              <a:rPr lang="ru-RU" sz="2400" i="1" dirty="0" smtClean="0">
                <a:ln w="11430"/>
                <a:solidFill>
                  <a:srgbClr val="002060"/>
                </a:solidFill>
                <a:effectLst>
                  <a:outerShdw blurRad="50800" dist="39000" dir="5460000" algn="tl">
                    <a:srgbClr val="000000">
                      <a:alpha val="38000"/>
                    </a:srgbClr>
                  </a:outerShdw>
                </a:effectLst>
              </a:rPr>
              <a:t>Влияние развития фонематического восприятия на формирование речи</a:t>
            </a:r>
            <a:endParaRPr lang="ru-RU" sz="2400" i="1" dirty="0">
              <a:solidFill>
                <a:srgbClr val="002060"/>
              </a:solidFill>
            </a:endParaRPr>
          </a:p>
        </p:txBody>
      </p:sp>
      <p:grpSp>
        <p:nvGrpSpPr>
          <p:cNvPr id="4" name="Группа 3"/>
          <p:cNvGrpSpPr/>
          <p:nvPr/>
        </p:nvGrpSpPr>
        <p:grpSpPr>
          <a:xfrm>
            <a:off x="323528" y="1124745"/>
            <a:ext cx="3960440" cy="2520279"/>
            <a:chOff x="-1" y="0"/>
            <a:chExt cx="4252120" cy="2286001"/>
          </a:xfrm>
        </p:grpSpPr>
        <p:sp>
          <p:nvSpPr>
            <p:cNvPr id="5" name="Прямоугольник с одним скругленным углом 4"/>
            <p:cNvSpPr/>
            <p:nvPr/>
          </p:nvSpPr>
          <p:spPr>
            <a:xfrm rot="16200000">
              <a:off x="983059" y="-983059"/>
              <a:ext cx="2286000" cy="4252119"/>
            </a:xfrm>
            <a:prstGeom prst="round1Rect">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Прямоугольник 5"/>
            <p:cNvSpPr/>
            <p:nvPr/>
          </p:nvSpPr>
          <p:spPr>
            <a:xfrm rot="21600000">
              <a:off x="0" y="0"/>
              <a:ext cx="4252119" cy="17145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ru-RU" sz="2300" kern="1200" dirty="0" smtClean="0">
                  <a:solidFill>
                    <a:srgbClr val="C00000"/>
                  </a:solidFill>
                </a:rPr>
                <a:t>Развитие звукопроизношения</a:t>
              </a:r>
              <a:endParaRPr lang="ru-RU" sz="2300" kern="1200" dirty="0">
                <a:solidFill>
                  <a:srgbClr val="C00000"/>
                </a:solidFill>
              </a:endParaRPr>
            </a:p>
          </p:txBody>
        </p:sp>
      </p:grpSp>
      <p:grpSp>
        <p:nvGrpSpPr>
          <p:cNvPr id="7" name="Группа 6"/>
          <p:cNvGrpSpPr/>
          <p:nvPr/>
        </p:nvGrpSpPr>
        <p:grpSpPr>
          <a:xfrm>
            <a:off x="4283968" y="1124744"/>
            <a:ext cx="4536504" cy="2592288"/>
            <a:chOff x="4252119" y="0"/>
            <a:chExt cx="4252119" cy="2286000"/>
          </a:xfrm>
          <a:solidFill>
            <a:schemeClr val="accent2"/>
          </a:solidFill>
        </p:grpSpPr>
        <p:sp>
          <p:nvSpPr>
            <p:cNvPr id="8" name="Прямоугольник с одним скругленным углом 7"/>
            <p:cNvSpPr/>
            <p:nvPr/>
          </p:nvSpPr>
          <p:spPr>
            <a:xfrm>
              <a:off x="4252119" y="0"/>
              <a:ext cx="4252119" cy="2286000"/>
            </a:xfrm>
            <a:prstGeom prst="round1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Прямоугольник 8"/>
            <p:cNvSpPr/>
            <p:nvPr/>
          </p:nvSpPr>
          <p:spPr>
            <a:xfrm>
              <a:off x="4252119" y="0"/>
              <a:ext cx="4252119" cy="17145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ru-RU" sz="2300" kern="1200" dirty="0" smtClean="0">
                  <a:solidFill>
                    <a:srgbClr val="C00000"/>
                  </a:solidFill>
                </a:rPr>
                <a:t>Развитие лексико-грамматического строя речи</a:t>
              </a:r>
              <a:endParaRPr lang="ru-RU" sz="2300" kern="1200" dirty="0">
                <a:solidFill>
                  <a:srgbClr val="C00000"/>
                </a:solidFill>
              </a:endParaRPr>
            </a:p>
          </p:txBody>
        </p:sp>
      </p:grpSp>
      <p:grpSp>
        <p:nvGrpSpPr>
          <p:cNvPr id="10" name="Группа 9"/>
          <p:cNvGrpSpPr/>
          <p:nvPr/>
        </p:nvGrpSpPr>
        <p:grpSpPr>
          <a:xfrm>
            <a:off x="323529" y="3573016"/>
            <a:ext cx="3960440" cy="2952328"/>
            <a:chOff x="21898" y="2261859"/>
            <a:chExt cx="4252119" cy="2286000"/>
          </a:xfrm>
          <a:solidFill>
            <a:schemeClr val="accent2"/>
          </a:solidFill>
        </p:grpSpPr>
        <p:sp>
          <p:nvSpPr>
            <p:cNvPr id="11" name="Прямоугольник с одним скругленным углом 10"/>
            <p:cNvSpPr/>
            <p:nvPr/>
          </p:nvSpPr>
          <p:spPr>
            <a:xfrm rot="10800000">
              <a:off x="21898" y="2261859"/>
              <a:ext cx="4252119" cy="2286000"/>
            </a:xfrm>
            <a:prstGeom prst="round1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Прямоугольник 11"/>
            <p:cNvSpPr/>
            <p:nvPr/>
          </p:nvSpPr>
          <p:spPr>
            <a:xfrm rot="21600000">
              <a:off x="21898" y="2833359"/>
              <a:ext cx="4252119" cy="17145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ru-RU" sz="2300" kern="1200" dirty="0" smtClean="0">
                  <a:solidFill>
                    <a:srgbClr val="C00000"/>
                  </a:solidFill>
                </a:rPr>
                <a:t>Грамотное чтение и письмо</a:t>
              </a:r>
              <a:endParaRPr lang="ru-RU" sz="2300" kern="1200" dirty="0">
                <a:solidFill>
                  <a:srgbClr val="C00000"/>
                </a:solidFill>
              </a:endParaRPr>
            </a:p>
          </p:txBody>
        </p:sp>
      </p:grpSp>
      <p:grpSp>
        <p:nvGrpSpPr>
          <p:cNvPr id="15" name="Группа 14"/>
          <p:cNvGrpSpPr/>
          <p:nvPr/>
        </p:nvGrpSpPr>
        <p:grpSpPr>
          <a:xfrm>
            <a:off x="4283968" y="3645024"/>
            <a:ext cx="4540152" cy="2880320"/>
            <a:chOff x="4198371" y="2189851"/>
            <a:chExt cx="4252120" cy="2286000"/>
          </a:xfrm>
          <a:solidFill>
            <a:schemeClr val="accent2"/>
          </a:solidFill>
        </p:grpSpPr>
        <p:sp>
          <p:nvSpPr>
            <p:cNvPr id="16" name="Прямоугольник с одним скругленным углом 15"/>
            <p:cNvSpPr/>
            <p:nvPr/>
          </p:nvSpPr>
          <p:spPr>
            <a:xfrm rot="5400000">
              <a:off x="5181431" y="1206791"/>
              <a:ext cx="2286000" cy="4252119"/>
            </a:xfrm>
            <a:prstGeom prst="round1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Прямоугольник 16"/>
            <p:cNvSpPr/>
            <p:nvPr/>
          </p:nvSpPr>
          <p:spPr>
            <a:xfrm>
              <a:off x="4198372" y="2761350"/>
              <a:ext cx="4252119" cy="17145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ru-RU" sz="2300" kern="1200" dirty="0" smtClean="0">
                  <a:solidFill>
                    <a:srgbClr val="C00000"/>
                  </a:solidFill>
                </a:rPr>
                <a:t>Обогащение словаря</a:t>
              </a:r>
              <a:endParaRPr lang="ru-RU" sz="2300" kern="1200" dirty="0">
                <a:solidFill>
                  <a:srgbClr val="C00000"/>
                </a:solidFill>
              </a:endParaRPr>
            </a:p>
          </p:txBody>
        </p:sp>
      </p:grpSp>
      <p:grpSp>
        <p:nvGrpSpPr>
          <p:cNvPr id="18" name="Группа 17"/>
          <p:cNvGrpSpPr/>
          <p:nvPr/>
        </p:nvGrpSpPr>
        <p:grpSpPr>
          <a:xfrm>
            <a:off x="2339752" y="2608340"/>
            <a:ext cx="4104456" cy="2332828"/>
            <a:chOff x="1999512" y="1486565"/>
            <a:chExt cx="4104456" cy="2332828"/>
          </a:xfrm>
        </p:grpSpPr>
        <p:sp>
          <p:nvSpPr>
            <p:cNvPr id="19" name="Скругленный прямоугольник 18"/>
            <p:cNvSpPr/>
            <p:nvPr/>
          </p:nvSpPr>
          <p:spPr>
            <a:xfrm>
              <a:off x="2071520" y="1515137"/>
              <a:ext cx="3960440" cy="2232248"/>
            </a:xfrm>
            <a:prstGeom prst="roundRect">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20" name="Скругленный прямоугольник 4"/>
            <p:cNvSpPr/>
            <p:nvPr/>
          </p:nvSpPr>
          <p:spPr>
            <a:xfrm>
              <a:off x="1999512" y="1486565"/>
              <a:ext cx="4104456" cy="2332828"/>
            </a:xfrm>
            <a:prstGeom prst="rect">
              <a:avLst/>
            </a:prstGeom>
            <a:solidFill>
              <a:srgbClr val="0070C0"/>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ru-RU" sz="2300" b="1" kern="1200" dirty="0" smtClean="0">
                  <a:solidFill>
                    <a:srgbClr val="002060"/>
                  </a:solidFill>
                  <a:effectLst/>
                </a:rPr>
                <a:t>Развитие фонематического восприятия</a:t>
              </a:r>
              <a:endParaRPr lang="ru-RU" sz="2300" b="1" kern="1200" dirty="0">
                <a:solidFill>
                  <a:srgbClr val="002060"/>
                </a:solidFill>
                <a:effectLst/>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imgpreview.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3" name="Прямоугольник 2"/>
          <p:cNvSpPr/>
          <p:nvPr/>
        </p:nvSpPr>
        <p:spPr>
          <a:xfrm>
            <a:off x="467544" y="548680"/>
            <a:ext cx="4536504" cy="3970318"/>
          </a:xfrm>
          <a:prstGeom prst="rect">
            <a:avLst/>
          </a:prstGeom>
        </p:spPr>
        <p:txBody>
          <a:bodyPr wrap="square">
            <a:spAutoFit/>
          </a:bodyPr>
          <a:lstStyle/>
          <a:p>
            <a:r>
              <a:rPr lang="ru-RU" b="1" dirty="0" smtClean="0">
                <a:solidFill>
                  <a:srgbClr val="002060"/>
                </a:solidFill>
                <a:effectLst>
                  <a:outerShdw blurRad="38100" dist="38100" dir="2700000" algn="tl">
                    <a:srgbClr val="000000">
                      <a:alpha val="43137"/>
                    </a:srgbClr>
                  </a:outerShdw>
                </a:effectLst>
              </a:rPr>
              <a:t>Дети с </a:t>
            </a:r>
            <a:r>
              <a:rPr lang="ru-RU" b="1" dirty="0" smtClean="0">
                <a:solidFill>
                  <a:srgbClr val="002060"/>
                </a:solidFill>
                <a:effectLst>
                  <a:outerShdw blurRad="38100" dist="38100" dir="2700000" algn="tl">
                    <a:srgbClr val="000000">
                      <a:alpha val="43137"/>
                    </a:srgbClr>
                  </a:outerShdw>
                </a:effectLst>
              </a:rPr>
              <a:t>ЗПР  </a:t>
            </a:r>
            <a:r>
              <a:rPr lang="ru-RU" b="1" dirty="0" smtClean="0">
                <a:solidFill>
                  <a:srgbClr val="002060"/>
                </a:solidFill>
                <a:effectLst>
                  <a:outerShdw blurRad="38100" dist="38100" dir="2700000" algn="tl">
                    <a:srgbClr val="000000">
                      <a:alpha val="43137"/>
                    </a:srgbClr>
                  </a:outerShdw>
                </a:effectLst>
              </a:rPr>
              <a:t>испытывают большие трудности на всех этапах коррекционной работы по формированию фонематического восприятия. Поэтому использование игры, как основного вида деятельности ребенка дошкольного возраста, позволяет эффективно преодолевать эти затруднения. Занимательная игровая ситуация помогает ребёнку комфортно и эффективно развивать фонематические процессы . </a:t>
            </a:r>
            <a:endParaRPr lang="ru-RU" dirty="0">
              <a:solidFill>
                <a:srgbClr val="002060"/>
              </a:solidFill>
              <a:effectLst>
                <a:outerShdw blurRad="38100" dist="38100" dir="2700000" algn="tl">
                  <a:srgbClr val="000000">
                    <a:alpha val="43137"/>
                  </a:srgbClr>
                </a:outerShdw>
              </a:effectLst>
            </a:endParaRPr>
          </a:p>
        </p:txBody>
      </p:sp>
      <p:pic>
        <p:nvPicPr>
          <p:cNvPr id="5122" name="Picture 2" descr="C:\Users\User\Desktop\P1310040.JPG"/>
          <p:cNvPicPr>
            <a:picLocks noChangeAspect="1" noChangeArrowheads="1"/>
          </p:cNvPicPr>
          <p:nvPr/>
        </p:nvPicPr>
        <p:blipFill>
          <a:blip r:embed="rId3" cstate="print"/>
          <a:srcRect/>
          <a:stretch>
            <a:fillRect/>
          </a:stretch>
        </p:blipFill>
        <p:spPr bwMode="auto">
          <a:xfrm>
            <a:off x="4499992" y="3501008"/>
            <a:ext cx="4354984" cy="2965897"/>
          </a:xfrm>
          <a:prstGeom prst="round2DiagRect">
            <a:avLst>
              <a:gd name="adj1" fmla="val 16667"/>
              <a:gd name="adj2" fmla="val 0"/>
            </a:avLst>
          </a:prstGeom>
          <a:ln w="88900" cap="sq">
            <a:solidFill>
              <a:srgbClr val="002060"/>
            </a:solidFill>
            <a:miter lim="800000"/>
          </a:ln>
          <a:effectLst>
            <a:outerShdw blurRad="254000" algn="tl" rotWithShape="0">
              <a:srgbClr val="000000">
                <a:alpha val="43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imgpreview.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3" name="Прямоугольник 2"/>
          <p:cNvSpPr/>
          <p:nvPr/>
        </p:nvSpPr>
        <p:spPr>
          <a:xfrm>
            <a:off x="323528" y="476672"/>
            <a:ext cx="8352928" cy="1200329"/>
          </a:xfrm>
          <a:prstGeom prst="rect">
            <a:avLst/>
          </a:prstGeom>
        </p:spPr>
        <p:txBody>
          <a:bodyPr wrap="square">
            <a:spAutoFit/>
          </a:bodyPr>
          <a:lstStyle/>
          <a:p>
            <a:pPr algn="ctr"/>
            <a:r>
              <a:rPr lang="ru-RU" sz="2400" b="1" i="1" dirty="0" smtClean="0">
                <a:solidFill>
                  <a:srgbClr val="002060"/>
                </a:solidFill>
              </a:rPr>
              <a:t>Различение на слух неречевых звуков является фундаментом и основой развития фонематического слуха.</a:t>
            </a:r>
            <a:endParaRPr lang="ru-RU" sz="2400" b="1" i="1" dirty="0">
              <a:solidFill>
                <a:srgbClr val="002060"/>
              </a:solidFill>
            </a:endParaRPr>
          </a:p>
        </p:txBody>
      </p:sp>
      <p:sp>
        <p:nvSpPr>
          <p:cNvPr id="4" name="Прямоугольник 3"/>
          <p:cNvSpPr/>
          <p:nvPr/>
        </p:nvSpPr>
        <p:spPr>
          <a:xfrm>
            <a:off x="5004048" y="2852936"/>
            <a:ext cx="3672408" cy="3170099"/>
          </a:xfrm>
          <a:prstGeom prst="rect">
            <a:avLst/>
          </a:prstGeom>
        </p:spPr>
        <p:txBody>
          <a:bodyPr wrap="square">
            <a:spAutoFit/>
          </a:bodyPr>
          <a:lstStyle/>
          <a:p>
            <a:pPr algn="ctr"/>
            <a:r>
              <a:rPr lang="ru-RU" sz="2000" b="1" dirty="0" smtClean="0">
                <a:solidFill>
                  <a:srgbClr val="002060"/>
                </a:solidFill>
                <a:effectLst>
                  <a:outerShdw blurRad="38100" dist="38100" dir="2700000" algn="tl">
                    <a:srgbClr val="000000">
                      <a:alpha val="43137"/>
                    </a:srgbClr>
                  </a:outerShdw>
                </a:effectLst>
              </a:rPr>
              <a:t>Игры с музыкальными инструментами и бытовыми предметами:</a:t>
            </a:r>
          </a:p>
          <a:p>
            <a:pPr algn="ctr"/>
            <a:r>
              <a:rPr lang="ru-RU" sz="2000" b="1" dirty="0" smtClean="0">
                <a:solidFill>
                  <a:srgbClr val="002060"/>
                </a:solidFill>
                <a:effectLst>
                  <a:outerShdw blurRad="38100" dist="38100" dir="2700000" algn="tl">
                    <a:srgbClr val="000000">
                      <a:alpha val="43137"/>
                    </a:srgbClr>
                  </a:outerShdw>
                </a:effectLst>
              </a:rPr>
              <a:t>«Угадай, что звучало», «Шумящие мешочки», «Волшебная палочка», «Жмурки»</a:t>
            </a:r>
          </a:p>
          <a:p>
            <a:pPr algn="ctr"/>
            <a:endParaRPr lang="ru-RU" sz="2000" b="1" dirty="0" smtClean="0">
              <a:solidFill>
                <a:srgbClr val="002060"/>
              </a:solidFill>
              <a:effectLst>
                <a:outerShdw blurRad="38100" dist="38100" dir="2700000" algn="tl">
                  <a:srgbClr val="000000">
                    <a:alpha val="43137"/>
                  </a:srgbClr>
                </a:outerShdw>
              </a:effectLst>
            </a:endParaRPr>
          </a:p>
          <a:p>
            <a:pPr algn="ctr"/>
            <a:r>
              <a:rPr lang="ru-RU" sz="2000" b="1" dirty="0" smtClean="0">
                <a:solidFill>
                  <a:srgbClr val="002060"/>
                </a:solidFill>
                <a:effectLst>
                  <a:outerShdw blurRad="38100" dist="38100" dir="2700000" algn="tl">
                    <a:srgbClr val="000000">
                      <a:alpha val="43137"/>
                    </a:srgbClr>
                  </a:outerShdw>
                </a:effectLst>
              </a:rPr>
              <a:t> Игры на определение ритмического рисунка</a:t>
            </a:r>
          </a:p>
        </p:txBody>
      </p:sp>
      <p:pic>
        <p:nvPicPr>
          <p:cNvPr id="2050" name="Picture 2" descr="C:\Users\User\Desktop\SAM_1482.JPG"/>
          <p:cNvPicPr>
            <a:picLocks noChangeAspect="1" noChangeArrowheads="1"/>
          </p:cNvPicPr>
          <p:nvPr/>
        </p:nvPicPr>
        <p:blipFill>
          <a:blip r:embed="rId3" cstate="print"/>
          <a:srcRect/>
          <a:stretch>
            <a:fillRect/>
          </a:stretch>
        </p:blipFill>
        <p:spPr bwMode="auto">
          <a:xfrm>
            <a:off x="539552" y="1844824"/>
            <a:ext cx="4032448" cy="3381499"/>
          </a:xfrm>
          <a:prstGeom prst="round2DiagRect">
            <a:avLst>
              <a:gd name="adj1" fmla="val 16667"/>
              <a:gd name="adj2" fmla="val 0"/>
            </a:avLst>
          </a:prstGeom>
          <a:ln w="88900" cap="sq">
            <a:solidFill>
              <a:srgbClr val="002060"/>
            </a:solidFill>
            <a:miter lim="800000"/>
          </a:ln>
          <a:effectLst>
            <a:outerShdw blurRad="254000" algn="tl" rotWithShape="0">
              <a:srgbClr val="000000">
                <a:alpha val="43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imgpreview.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3" name="Прямоугольник 2"/>
          <p:cNvSpPr/>
          <p:nvPr/>
        </p:nvSpPr>
        <p:spPr>
          <a:xfrm>
            <a:off x="467544" y="404664"/>
            <a:ext cx="7920880" cy="5632311"/>
          </a:xfrm>
          <a:prstGeom prst="rect">
            <a:avLst/>
          </a:prstGeom>
        </p:spPr>
        <p:txBody>
          <a:bodyPr wrap="square">
            <a:spAutoFit/>
          </a:bodyPr>
          <a:lstStyle/>
          <a:p>
            <a:pPr lvl="0">
              <a:buClr>
                <a:srgbClr val="002060"/>
              </a:buClr>
            </a:pPr>
            <a:r>
              <a:rPr lang="ru-RU" sz="2400" b="1" dirty="0" smtClean="0">
                <a:solidFill>
                  <a:srgbClr val="002060"/>
                </a:solidFill>
                <a:effectLst>
                  <a:outerShdw blurRad="38100" dist="38100" dir="2700000" algn="tl">
                    <a:srgbClr val="000000">
                      <a:alpha val="43137"/>
                    </a:srgbClr>
                  </a:outerShdw>
                </a:effectLst>
              </a:rPr>
              <a:t>- Игра «Громко - тихо»</a:t>
            </a:r>
          </a:p>
          <a:p>
            <a:pPr lvl="0">
              <a:buClr>
                <a:srgbClr val="002060"/>
              </a:buClr>
            </a:pPr>
            <a:r>
              <a:rPr lang="ru-RU" sz="2400" b="1" dirty="0" smtClean="0">
                <a:solidFill>
                  <a:srgbClr val="002060"/>
                </a:solidFill>
                <a:effectLst>
                  <a:outerShdw blurRad="38100" dist="38100" dir="2700000" algn="tl">
                    <a:srgbClr val="000000">
                      <a:alpha val="43137"/>
                    </a:srgbClr>
                  </a:outerShdw>
                </a:effectLst>
              </a:rPr>
              <a:t>- Игра на различение тембра, </a:t>
            </a:r>
          </a:p>
          <a:p>
            <a:pPr>
              <a:buClr>
                <a:srgbClr val="002060"/>
              </a:buClr>
              <a:buNone/>
            </a:pPr>
            <a:r>
              <a:rPr lang="ru-RU" sz="2400" b="1" dirty="0" smtClean="0">
                <a:solidFill>
                  <a:srgbClr val="002060"/>
                </a:solidFill>
                <a:effectLst>
                  <a:outerShdw blurRad="38100" dist="38100" dir="2700000" algn="tl">
                    <a:srgbClr val="000000">
                      <a:alpha val="43137"/>
                    </a:srgbClr>
                  </a:outerShdw>
                </a:effectLst>
              </a:rPr>
              <a:t>  высоты, силы голоса  </a:t>
            </a:r>
          </a:p>
          <a:p>
            <a:pPr>
              <a:buClr>
                <a:srgbClr val="002060"/>
              </a:buClr>
              <a:buNone/>
            </a:pPr>
            <a:r>
              <a:rPr lang="ru-RU" sz="2400" b="1" dirty="0" smtClean="0">
                <a:solidFill>
                  <a:srgbClr val="002060"/>
                </a:solidFill>
                <a:effectLst>
                  <a:outerShdw blurRad="38100" dist="38100" dir="2700000" algn="tl">
                    <a:srgbClr val="000000">
                      <a:alpha val="43137"/>
                    </a:srgbClr>
                  </a:outerShdw>
                </a:effectLst>
              </a:rPr>
              <a:t>  по сказке «Три медведя»</a:t>
            </a:r>
          </a:p>
          <a:p>
            <a:pPr lvl="0">
              <a:buClr>
                <a:srgbClr val="002060"/>
              </a:buClr>
            </a:pPr>
            <a:r>
              <a:rPr lang="ru-RU" sz="2400" b="1" dirty="0" smtClean="0">
                <a:solidFill>
                  <a:srgbClr val="002060"/>
                </a:solidFill>
                <a:effectLst>
                  <a:outerShdw blurRad="38100" dist="38100" dir="2700000" algn="tl">
                    <a:srgbClr val="000000">
                      <a:alpha val="43137"/>
                    </a:srgbClr>
                  </a:outerShdw>
                </a:effectLst>
              </a:rPr>
              <a:t>- Игра «Узнай по голосу»</a:t>
            </a:r>
          </a:p>
          <a:p>
            <a:pPr lvl="0">
              <a:buClr>
                <a:srgbClr val="002060"/>
              </a:buClr>
              <a:buFont typeface="Wingdings" pitchFamily="2" charset="2"/>
              <a:buChar char="q"/>
            </a:pPr>
            <a:endParaRPr lang="ru-RU" sz="2400" b="1" dirty="0" smtClean="0">
              <a:solidFill>
                <a:srgbClr val="002060"/>
              </a:solidFill>
              <a:effectLst>
                <a:outerShdw blurRad="38100" dist="38100" dir="2700000" algn="tl">
                  <a:srgbClr val="000000">
                    <a:alpha val="43137"/>
                  </a:srgbClr>
                </a:outerShdw>
              </a:effectLst>
            </a:endParaRPr>
          </a:p>
          <a:p>
            <a:pPr lvl="0">
              <a:buClr>
                <a:srgbClr val="002060"/>
              </a:buClr>
              <a:buFont typeface="Wingdings" pitchFamily="2" charset="2"/>
              <a:buChar char="q"/>
            </a:pPr>
            <a:endParaRPr lang="ru-RU" sz="2400" b="1" dirty="0" smtClean="0">
              <a:solidFill>
                <a:srgbClr val="002060"/>
              </a:solidFill>
              <a:effectLst>
                <a:outerShdw blurRad="38100" dist="38100" dir="2700000" algn="tl">
                  <a:srgbClr val="000000">
                    <a:alpha val="43137"/>
                  </a:srgbClr>
                </a:outerShdw>
              </a:effectLst>
            </a:endParaRPr>
          </a:p>
          <a:p>
            <a:pPr lvl="0">
              <a:buClr>
                <a:srgbClr val="002060"/>
              </a:buClr>
              <a:buFont typeface="Wingdings" pitchFamily="2" charset="2"/>
              <a:buChar char="q"/>
            </a:pPr>
            <a:endParaRPr lang="ru-RU" sz="2400" b="1" dirty="0" smtClean="0">
              <a:solidFill>
                <a:srgbClr val="002060"/>
              </a:solidFill>
              <a:effectLst>
                <a:outerShdw blurRad="38100" dist="38100" dir="2700000" algn="tl">
                  <a:srgbClr val="000000">
                    <a:alpha val="43137"/>
                  </a:srgbClr>
                </a:outerShdw>
              </a:effectLst>
            </a:endParaRPr>
          </a:p>
          <a:p>
            <a:pPr lvl="0">
              <a:buClr>
                <a:srgbClr val="002060"/>
              </a:buClr>
              <a:buFont typeface="Wingdings" pitchFamily="2" charset="2"/>
              <a:buChar char="q"/>
            </a:pPr>
            <a:endParaRPr lang="ru-RU" sz="2400" b="1" dirty="0" smtClean="0">
              <a:solidFill>
                <a:srgbClr val="002060"/>
              </a:solidFill>
              <a:effectLst>
                <a:outerShdw blurRad="38100" dist="38100" dir="2700000" algn="tl">
                  <a:srgbClr val="000000">
                    <a:alpha val="43137"/>
                  </a:srgbClr>
                </a:outerShdw>
              </a:effectLst>
            </a:endParaRPr>
          </a:p>
          <a:p>
            <a:pPr lvl="0">
              <a:buClr>
                <a:srgbClr val="002060"/>
              </a:buClr>
              <a:buFont typeface="Wingdings" pitchFamily="2" charset="2"/>
              <a:buChar char="q"/>
            </a:pPr>
            <a:endParaRPr lang="ru-RU" sz="2400" b="1" dirty="0" smtClean="0">
              <a:solidFill>
                <a:srgbClr val="002060"/>
              </a:solidFill>
              <a:effectLst>
                <a:outerShdw blurRad="38100" dist="38100" dir="2700000" algn="tl">
                  <a:srgbClr val="000000">
                    <a:alpha val="43137"/>
                  </a:srgbClr>
                </a:outerShdw>
              </a:effectLst>
            </a:endParaRPr>
          </a:p>
          <a:p>
            <a:pPr algn="r">
              <a:buClr>
                <a:srgbClr val="002060"/>
              </a:buClr>
              <a:buNone/>
            </a:pPr>
            <a:r>
              <a:rPr lang="ru-RU" sz="2400" b="1" dirty="0" smtClean="0">
                <a:solidFill>
                  <a:srgbClr val="002060"/>
                </a:solidFill>
                <a:effectLst>
                  <a:outerShdw blurRad="38100" dist="38100" dir="2700000" algn="tl">
                    <a:srgbClr val="000000">
                      <a:alpha val="43137"/>
                    </a:srgbClr>
                  </a:outerShdw>
                </a:effectLst>
              </a:rPr>
              <a:t>   Выполнение этих упражнений направленных на различение высоты, силы, тембра голоса помогают в дальнейшем для формирования интонационной выразительности экспрессивной речи детей.</a:t>
            </a:r>
          </a:p>
        </p:txBody>
      </p:sp>
      <p:pic>
        <p:nvPicPr>
          <p:cNvPr id="4098" name="Picture 2" descr="C:\Users\User\Desktop\P1310039.JPG"/>
          <p:cNvPicPr>
            <a:picLocks noChangeAspect="1" noChangeArrowheads="1"/>
          </p:cNvPicPr>
          <p:nvPr/>
        </p:nvPicPr>
        <p:blipFill>
          <a:blip r:embed="rId3" cstate="print"/>
          <a:srcRect/>
          <a:stretch>
            <a:fillRect/>
          </a:stretch>
        </p:blipFill>
        <p:spPr bwMode="auto">
          <a:xfrm>
            <a:off x="5076056" y="1340768"/>
            <a:ext cx="3744416" cy="2592288"/>
          </a:xfrm>
          <a:prstGeom prst="round2DiagRect">
            <a:avLst>
              <a:gd name="adj1" fmla="val 16667"/>
              <a:gd name="adj2" fmla="val 0"/>
            </a:avLst>
          </a:prstGeom>
          <a:ln w="88900" cap="sq">
            <a:solidFill>
              <a:srgbClr val="002060"/>
            </a:solidFill>
            <a:miter lim="800000"/>
          </a:ln>
          <a:effectLst>
            <a:outerShdw blurRad="254000" algn="tl" rotWithShape="0">
              <a:srgbClr val="000000">
                <a:alpha val="43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imgpreview.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3" name="Прямоугольник 2"/>
          <p:cNvSpPr/>
          <p:nvPr/>
        </p:nvSpPr>
        <p:spPr>
          <a:xfrm>
            <a:off x="251520" y="476672"/>
            <a:ext cx="8352928" cy="461665"/>
          </a:xfrm>
          <a:prstGeom prst="rect">
            <a:avLst/>
          </a:prstGeom>
        </p:spPr>
        <p:txBody>
          <a:bodyPr wrap="square">
            <a:spAutoFit/>
          </a:bodyPr>
          <a:lstStyle/>
          <a:p>
            <a:pPr algn="ctr"/>
            <a:r>
              <a:rPr lang="ru-RU" sz="2400" b="1" i="1" dirty="0" smtClean="0">
                <a:ln w="11430"/>
                <a:solidFill>
                  <a:srgbClr val="002060"/>
                </a:solidFill>
              </a:rPr>
              <a:t>Различение слов близких по звуковому составу</a:t>
            </a:r>
            <a:endParaRPr lang="ru-RU" sz="2400" b="1" i="1" dirty="0">
              <a:solidFill>
                <a:srgbClr val="002060"/>
              </a:solidFill>
            </a:endParaRPr>
          </a:p>
        </p:txBody>
      </p:sp>
      <p:sp>
        <p:nvSpPr>
          <p:cNvPr id="4" name="Прямоугольник 3"/>
          <p:cNvSpPr/>
          <p:nvPr/>
        </p:nvSpPr>
        <p:spPr>
          <a:xfrm>
            <a:off x="539552" y="1166843"/>
            <a:ext cx="8280920" cy="4431983"/>
          </a:xfrm>
          <a:prstGeom prst="rect">
            <a:avLst/>
          </a:prstGeom>
        </p:spPr>
        <p:txBody>
          <a:bodyPr wrap="square">
            <a:spAutoFit/>
          </a:bodyPr>
          <a:lstStyle/>
          <a:p>
            <a:pPr lvl="0">
              <a:buClr>
                <a:srgbClr val="002060"/>
              </a:buClr>
              <a:buFont typeface="Wingdings" pitchFamily="2" charset="2"/>
              <a:buChar char="q"/>
            </a:pPr>
            <a:endParaRPr lang="ru-RU" b="1" dirty="0" smtClean="0">
              <a:solidFill>
                <a:srgbClr val="002060"/>
              </a:solidFill>
              <a:effectLst>
                <a:outerShdw blurRad="38100" dist="38100" dir="2700000" algn="tl">
                  <a:srgbClr val="000000">
                    <a:alpha val="43137"/>
                  </a:srgbClr>
                </a:outerShdw>
              </a:effectLst>
            </a:endParaRPr>
          </a:p>
          <a:p>
            <a:pPr lvl="0">
              <a:buClr>
                <a:srgbClr val="002060"/>
              </a:buClr>
            </a:pPr>
            <a:r>
              <a:rPr lang="ru-RU" sz="2400" b="1" dirty="0" smtClean="0">
                <a:solidFill>
                  <a:srgbClr val="002060"/>
                </a:solidFill>
                <a:effectLst>
                  <a:outerShdw blurRad="38100" dist="38100" dir="2700000" algn="tl">
                    <a:srgbClr val="000000">
                      <a:alpha val="43137"/>
                    </a:srgbClr>
                  </a:outerShdw>
                </a:effectLst>
              </a:rPr>
              <a:t>- Игра «Верно или нет»</a:t>
            </a:r>
          </a:p>
          <a:p>
            <a:pPr lvl="0">
              <a:buClr>
                <a:srgbClr val="002060"/>
              </a:buClr>
            </a:pPr>
            <a:r>
              <a:rPr lang="ru-RU" sz="2400" b="1" dirty="0" smtClean="0">
                <a:solidFill>
                  <a:srgbClr val="002060"/>
                </a:solidFill>
                <a:effectLst>
                  <a:outerShdw blurRad="38100" dist="38100" dir="2700000" algn="tl">
                    <a:srgbClr val="000000">
                      <a:alpha val="43137"/>
                    </a:srgbClr>
                  </a:outerShdw>
                </a:effectLst>
              </a:rPr>
              <a:t>- Игра «Слушай и выбирай»</a:t>
            </a:r>
          </a:p>
          <a:p>
            <a:pPr lvl="0">
              <a:buClr>
                <a:srgbClr val="002060"/>
              </a:buClr>
            </a:pPr>
            <a:r>
              <a:rPr lang="ru-RU" sz="2400" b="1" dirty="0" smtClean="0">
                <a:solidFill>
                  <a:srgbClr val="002060"/>
                </a:solidFill>
                <a:effectLst>
                  <a:outerShdw blurRad="38100" dist="38100" dir="2700000" algn="tl">
                    <a:srgbClr val="000000">
                      <a:alpha val="43137"/>
                    </a:srgbClr>
                  </a:outerShdw>
                </a:effectLst>
              </a:rPr>
              <a:t>- Игра «Рифмующие слова»</a:t>
            </a:r>
          </a:p>
          <a:p>
            <a:pPr lvl="0">
              <a:buClr>
                <a:srgbClr val="002060"/>
              </a:buClr>
              <a:buNone/>
            </a:pPr>
            <a:endParaRPr lang="ru-RU" sz="2400" b="1" dirty="0" smtClean="0">
              <a:solidFill>
                <a:srgbClr val="002060"/>
              </a:solidFill>
              <a:effectLst>
                <a:outerShdw blurRad="38100" dist="38100" dir="2700000" algn="tl">
                  <a:srgbClr val="000000">
                    <a:alpha val="43137"/>
                  </a:srgbClr>
                </a:outerShdw>
              </a:effectLst>
            </a:endParaRPr>
          </a:p>
          <a:p>
            <a:pPr algn="ctr">
              <a:buNone/>
            </a:pPr>
            <a:r>
              <a:rPr lang="ru-RU" sz="2400" b="1" dirty="0" smtClean="0">
                <a:solidFill>
                  <a:srgbClr val="002060"/>
                </a:solidFill>
                <a:effectLst>
                  <a:outerShdw blurRad="38100" dist="38100" dir="2700000" algn="tl">
                    <a:srgbClr val="000000">
                      <a:alpha val="43137"/>
                    </a:srgbClr>
                  </a:outerShdw>
                </a:effectLst>
              </a:rPr>
              <a:t>	В результате проведения таких игр со словами, дети осознано вслушиваются не только в речь </a:t>
            </a:r>
            <a:r>
              <a:rPr lang="ru-RU" sz="2400" b="1" dirty="0" smtClean="0">
                <a:solidFill>
                  <a:srgbClr val="002060"/>
                </a:solidFill>
                <a:effectLst>
                  <a:outerShdw blurRad="38100" dist="38100" dir="2700000" algn="tl">
                    <a:srgbClr val="000000">
                      <a:alpha val="43137"/>
                    </a:srgbClr>
                  </a:outerShdw>
                </a:effectLst>
              </a:rPr>
              <a:t>дефектолога- логопеда</a:t>
            </a:r>
            <a:r>
              <a:rPr lang="ru-RU" sz="2400" b="1" dirty="0" smtClean="0">
                <a:solidFill>
                  <a:srgbClr val="002060"/>
                </a:solidFill>
                <a:effectLst>
                  <a:outerShdw blurRad="38100" dist="38100" dir="2700000" algn="tl">
                    <a:srgbClr val="000000">
                      <a:alpha val="43137"/>
                    </a:srgbClr>
                  </a:outerShdw>
                </a:effectLst>
              </a:rPr>
              <a:t>, но и в речь своих сверстников, а так же умеют различать правильное и неправильное произношения слов, становятся более внимательными к своей речи.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imgpreview.jpg"/>
          <p:cNvPicPr>
            <a:picLocks noChangeAspect="1" noChangeArrowheads="1"/>
          </p:cNvPicPr>
          <p:nvPr/>
        </p:nvPicPr>
        <p:blipFill>
          <a:blip r:embed="rId2" cstate="print"/>
          <a:srcRect/>
          <a:stretch>
            <a:fillRect/>
          </a:stretch>
        </p:blipFill>
        <p:spPr bwMode="auto">
          <a:xfrm>
            <a:off x="1" y="0"/>
            <a:ext cx="9143999" cy="6858000"/>
          </a:xfrm>
          <a:prstGeom prst="rect">
            <a:avLst/>
          </a:prstGeom>
          <a:noFill/>
        </p:spPr>
      </p:pic>
      <p:sp>
        <p:nvSpPr>
          <p:cNvPr id="3" name="Прямоугольник 2"/>
          <p:cNvSpPr/>
          <p:nvPr/>
        </p:nvSpPr>
        <p:spPr>
          <a:xfrm>
            <a:off x="251520" y="404665"/>
            <a:ext cx="8568952" cy="461665"/>
          </a:xfrm>
          <a:prstGeom prst="rect">
            <a:avLst/>
          </a:prstGeom>
        </p:spPr>
        <p:txBody>
          <a:bodyPr wrap="square">
            <a:spAutoFit/>
          </a:bodyPr>
          <a:lstStyle/>
          <a:p>
            <a:pPr algn="ctr"/>
            <a:r>
              <a:rPr lang="ru-RU" sz="2400" dirty="0" smtClean="0">
                <a:solidFill>
                  <a:srgbClr val="002060"/>
                </a:solidFill>
                <a:effectLst>
                  <a:outerShdw blurRad="38100" dist="38100" dir="2700000" algn="tl">
                    <a:srgbClr val="000000">
                      <a:alpha val="43137"/>
                    </a:srgbClr>
                  </a:outerShdw>
                </a:effectLst>
              </a:rPr>
              <a:t>Дифференциация слогов ----- дифференциация фонем</a:t>
            </a:r>
            <a:endParaRPr lang="ru-RU" sz="2400" dirty="0">
              <a:solidFill>
                <a:srgbClr val="002060"/>
              </a:solidFill>
            </a:endParaRPr>
          </a:p>
        </p:txBody>
      </p:sp>
      <p:sp>
        <p:nvSpPr>
          <p:cNvPr id="4" name="Прямоугольник 3"/>
          <p:cNvSpPr/>
          <p:nvPr/>
        </p:nvSpPr>
        <p:spPr>
          <a:xfrm>
            <a:off x="395536" y="1028342"/>
            <a:ext cx="8352928" cy="5539978"/>
          </a:xfrm>
          <a:prstGeom prst="rect">
            <a:avLst/>
          </a:prstGeom>
        </p:spPr>
        <p:txBody>
          <a:bodyPr wrap="square">
            <a:spAutoFit/>
          </a:bodyPr>
          <a:lstStyle/>
          <a:p>
            <a:pPr>
              <a:buClr>
                <a:srgbClr val="002060"/>
              </a:buClr>
              <a:buFont typeface="Wingdings" pitchFamily="2" charset="2"/>
              <a:buChar char="q"/>
            </a:pPr>
            <a:r>
              <a:rPr lang="ru-RU" sz="2400" b="1" dirty="0" smtClean="0">
                <a:solidFill>
                  <a:srgbClr val="002060"/>
                </a:solidFill>
                <a:effectLst>
                  <a:outerShdw blurRad="38100" dist="38100" dir="2700000" algn="tl">
                    <a:srgbClr val="000000">
                      <a:alpha val="43137"/>
                    </a:srgbClr>
                  </a:outerShdw>
                </a:effectLst>
              </a:rPr>
              <a:t>Игра «Лишний слог»</a:t>
            </a:r>
          </a:p>
          <a:p>
            <a:pPr>
              <a:buClr>
                <a:srgbClr val="002060"/>
              </a:buClr>
              <a:buFont typeface="Wingdings" pitchFamily="2" charset="2"/>
              <a:buChar char="q"/>
            </a:pPr>
            <a:r>
              <a:rPr lang="ru-RU" sz="2400" b="1" dirty="0" smtClean="0">
                <a:solidFill>
                  <a:srgbClr val="002060"/>
                </a:solidFill>
                <a:effectLst>
                  <a:outerShdw blurRad="38100" dist="38100" dir="2700000" algn="tl">
                    <a:srgbClr val="000000">
                      <a:alpha val="43137"/>
                    </a:srgbClr>
                  </a:outerShdw>
                </a:effectLst>
              </a:rPr>
              <a:t>Игра «Доскажи словечко»</a:t>
            </a:r>
          </a:p>
          <a:p>
            <a:pPr>
              <a:buClr>
                <a:srgbClr val="002060"/>
              </a:buClr>
              <a:buFont typeface="Wingdings" pitchFamily="2" charset="2"/>
              <a:buChar char="q"/>
            </a:pPr>
            <a:r>
              <a:rPr lang="ru-RU" sz="2400" b="1" dirty="0" smtClean="0">
                <a:ln w="11430"/>
                <a:solidFill>
                  <a:srgbClr val="002060"/>
                </a:solidFill>
                <a:effectLst>
                  <a:outerShdw blurRad="38100" dist="38100" dir="2700000" algn="tl">
                    <a:srgbClr val="000000">
                      <a:alpha val="43137"/>
                    </a:srgbClr>
                  </a:outerShdw>
                </a:effectLst>
              </a:rPr>
              <a:t>Игра «Скажи наоборот»</a:t>
            </a:r>
          </a:p>
          <a:p>
            <a:pPr>
              <a:buClr>
                <a:srgbClr val="002060"/>
              </a:buClr>
              <a:buFont typeface="Wingdings" pitchFamily="2" charset="2"/>
              <a:buChar char="q"/>
            </a:pPr>
            <a:r>
              <a:rPr lang="ru-RU" sz="2400" b="1" dirty="0" smtClean="0">
                <a:ln w="11430"/>
                <a:solidFill>
                  <a:srgbClr val="002060"/>
                </a:solidFill>
                <a:effectLst>
                  <a:outerShdw blurRad="38100" dist="38100" dir="2700000" algn="tl">
                    <a:srgbClr val="000000">
                      <a:alpha val="43137"/>
                    </a:srgbClr>
                  </a:outerShdw>
                </a:effectLst>
              </a:rPr>
              <a:t>Игра  «Поймай звук»</a:t>
            </a:r>
          </a:p>
          <a:p>
            <a:pPr>
              <a:buClr>
                <a:srgbClr val="002060"/>
              </a:buClr>
              <a:buFont typeface="Wingdings" pitchFamily="2" charset="2"/>
              <a:buChar char="q"/>
            </a:pPr>
            <a:r>
              <a:rPr lang="ru-RU" sz="2400" b="1" dirty="0" smtClean="0">
                <a:ln w="11430"/>
                <a:solidFill>
                  <a:srgbClr val="002060"/>
                </a:solidFill>
                <a:effectLst>
                  <a:outerShdw blurRad="38100" dist="38100" dir="2700000" algn="tl">
                    <a:srgbClr val="000000">
                      <a:alpha val="43137"/>
                    </a:srgbClr>
                  </a:outerShdw>
                </a:effectLst>
              </a:rPr>
              <a:t> Игра «Какой звук убежал»</a:t>
            </a:r>
          </a:p>
          <a:p>
            <a:pPr>
              <a:buClr>
                <a:srgbClr val="002060"/>
              </a:buClr>
              <a:buNone/>
            </a:pPr>
            <a:endParaRPr lang="ru-RU" b="1" dirty="0" smtClean="0">
              <a:ln w="11430"/>
              <a:solidFill>
                <a:srgbClr val="002060"/>
              </a:solidFill>
              <a:effectLst>
                <a:outerShdw blurRad="38100" dist="38100" dir="2700000" algn="tl">
                  <a:srgbClr val="000000">
                    <a:alpha val="43137"/>
                  </a:srgbClr>
                </a:outerShdw>
              </a:effectLst>
            </a:endParaRPr>
          </a:p>
          <a:p>
            <a:pPr>
              <a:buClr>
                <a:srgbClr val="002060"/>
              </a:buClr>
              <a:buNone/>
            </a:pPr>
            <a:endParaRPr lang="ru-RU" dirty="0" smtClean="0"/>
          </a:p>
          <a:p>
            <a:pPr>
              <a:buClr>
                <a:srgbClr val="002060"/>
              </a:buClr>
              <a:buNone/>
            </a:pPr>
            <a:endParaRPr lang="ru-RU" dirty="0" smtClean="0"/>
          </a:p>
          <a:p>
            <a:pPr>
              <a:buClr>
                <a:srgbClr val="002060"/>
              </a:buClr>
              <a:buNone/>
            </a:pPr>
            <a:endParaRPr lang="ru-RU" dirty="0" smtClean="0"/>
          </a:p>
          <a:p>
            <a:pPr>
              <a:buClr>
                <a:srgbClr val="002060"/>
              </a:buClr>
              <a:buNone/>
            </a:pPr>
            <a:endParaRPr lang="ru-RU" dirty="0" smtClean="0"/>
          </a:p>
          <a:p>
            <a:pPr algn="r">
              <a:buNone/>
            </a:pPr>
            <a:r>
              <a:rPr lang="ru-RU" sz="2400" b="1" dirty="0" smtClean="0">
                <a:ln w="11430"/>
                <a:solidFill>
                  <a:srgbClr val="002060"/>
                </a:solidFill>
                <a:effectLst>
                  <a:outerShdw blurRad="50800" dist="39000" dir="5460000" algn="tl">
                    <a:srgbClr val="000000">
                      <a:alpha val="38000"/>
                    </a:srgbClr>
                  </a:outerShdw>
                </a:effectLst>
              </a:rPr>
              <a:t>   В результате проведения с детьми работы по дифференциации фонем, ребенок может точно и уверенно выделять в потоке звуков, слогов, слов звуки; различать оппозиционные звуки, отличающиеся по твердости-мягкости, звонкости-глухости.</a:t>
            </a:r>
            <a:endParaRPr lang="ru-RU" sz="2400" dirty="0">
              <a:solidFill>
                <a:srgbClr val="002060"/>
              </a:solidFill>
            </a:endParaRPr>
          </a:p>
        </p:txBody>
      </p:sp>
      <p:pic>
        <p:nvPicPr>
          <p:cNvPr id="1026" name="Picture 2" descr="C:\Users\User\Desktop\фото дети\DSCN2540.JPG"/>
          <p:cNvPicPr>
            <a:picLocks noChangeAspect="1" noChangeArrowheads="1"/>
          </p:cNvPicPr>
          <p:nvPr/>
        </p:nvPicPr>
        <p:blipFill>
          <a:blip r:embed="rId3" cstate="print"/>
          <a:srcRect/>
          <a:stretch>
            <a:fillRect/>
          </a:stretch>
        </p:blipFill>
        <p:spPr bwMode="auto">
          <a:xfrm>
            <a:off x="5220072" y="1484784"/>
            <a:ext cx="3672408" cy="2592288"/>
          </a:xfrm>
          <a:prstGeom prst="round2DiagRect">
            <a:avLst>
              <a:gd name="adj1" fmla="val 16667"/>
              <a:gd name="adj2" fmla="val 0"/>
            </a:avLst>
          </a:prstGeom>
          <a:ln w="88900" cap="sq">
            <a:solidFill>
              <a:srgbClr val="002060"/>
            </a:solidFill>
            <a:miter lim="800000"/>
          </a:ln>
          <a:effectLst>
            <a:outerShdw blurRad="254000" algn="tl" rotWithShape="0">
              <a:srgbClr val="000000">
                <a:alpha val="43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imgpreview.jpg"/>
          <p:cNvPicPr>
            <a:picLocks noChangeAspect="1" noChangeArrowheads="1"/>
          </p:cNvPicPr>
          <p:nvPr/>
        </p:nvPicPr>
        <p:blipFill>
          <a:blip r:embed="rId2" cstate="print"/>
          <a:srcRect/>
          <a:stretch>
            <a:fillRect/>
          </a:stretch>
        </p:blipFill>
        <p:spPr bwMode="auto">
          <a:xfrm>
            <a:off x="1" y="0"/>
            <a:ext cx="9143999" cy="6858000"/>
          </a:xfrm>
          <a:prstGeom prst="rect">
            <a:avLst/>
          </a:prstGeom>
          <a:noFill/>
        </p:spPr>
      </p:pic>
      <p:sp>
        <p:nvSpPr>
          <p:cNvPr id="3" name="Прямоугольник 2"/>
          <p:cNvSpPr/>
          <p:nvPr/>
        </p:nvSpPr>
        <p:spPr>
          <a:xfrm>
            <a:off x="395536" y="620688"/>
            <a:ext cx="8280920" cy="461665"/>
          </a:xfrm>
          <a:prstGeom prst="rect">
            <a:avLst/>
          </a:prstGeom>
        </p:spPr>
        <p:txBody>
          <a:bodyPr wrap="square">
            <a:spAutoFit/>
          </a:bodyPr>
          <a:lstStyle/>
          <a:p>
            <a:pPr algn="ctr"/>
            <a:r>
              <a:rPr lang="ru-RU" sz="2400" i="1" dirty="0" smtClean="0">
                <a:solidFill>
                  <a:srgbClr val="002060"/>
                </a:solidFill>
                <a:effectLst>
                  <a:outerShdw blurRad="38100" dist="38100" dir="2700000" algn="tl">
                    <a:srgbClr val="000000">
                      <a:alpha val="43137"/>
                    </a:srgbClr>
                  </a:outerShdw>
                </a:effectLst>
              </a:rPr>
              <a:t>Игры на развитие звукового анализа и синтеза</a:t>
            </a:r>
            <a:endParaRPr lang="ru-RU" sz="2400" i="1" dirty="0">
              <a:solidFill>
                <a:srgbClr val="002060"/>
              </a:solidFill>
            </a:endParaRPr>
          </a:p>
        </p:txBody>
      </p:sp>
      <p:sp>
        <p:nvSpPr>
          <p:cNvPr id="4" name="Прямоугольник 3"/>
          <p:cNvSpPr/>
          <p:nvPr/>
        </p:nvSpPr>
        <p:spPr>
          <a:xfrm rot="10800000" flipV="1">
            <a:off x="251520" y="4009563"/>
            <a:ext cx="8496944" cy="1754326"/>
          </a:xfrm>
          <a:prstGeom prst="rect">
            <a:avLst/>
          </a:prstGeom>
        </p:spPr>
        <p:txBody>
          <a:bodyPr wrap="square">
            <a:spAutoFit/>
          </a:bodyPr>
          <a:lstStyle/>
          <a:p>
            <a:r>
              <a:rPr lang="ru-RU" dirty="0" smtClean="0"/>
              <a:t> </a:t>
            </a:r>
            <a:r>
              <a:rPr lang="ru-RU" b="1" dirty="0" smtClean="0">
                <a:solidFill>
                  <a:srgbClr val="002060"/>
                </a:solidFill>
                <a:effectLst>
                  <a:outerShdw blurRad="38100" dist="38100" dir="2700000" algn="tl">
                    <a:srgbClr val="000000">
                      <a:alpha val="43137"/>
                    </a:srgbClr>
                  </a:outerShdw>
                </a:effectLst>
              </a:rPr>
              <a:t>В процессе работы над развитием звукового анализа и синтеза</a:t>
            </a:r>
          </a:p>
          <a:p>
            <a:r>
              <a:rPr lang="ru-RU" b="1" dirty="0" smtClean="0">
                <a:solidFill>
                  <a:srgbClr val="002060"/>
                </a:solidFill>
                <a:effectLst>
                  <a:outerShdw blurRad="38100" dist="38100" dir="2700000" algn="tl">
                    <a:srgbClr val="000000">
                      <a:alpha val="43137"/>
                    </a:srgbClr>
                  </a:outerShdw>
                </a:effectLst>
              </a:rPr>
              <a:t> используются различные цветовые обозначения гласных и согласных звуков </a:t>
            </a:r>
          </a:p>
          <a:p>
            <a:r>
              <a:rPr lang="ru-RU" b="1" dirty="0" smtClean="0">
                <a:solidFill>
                  <a:srgbClr val="002060"/>
                </a:solidFill>
                <a:effectLst>
                  <a:outerShdw blurRad="38100" dist="38100" dir="2700000" algn="tl">
                    <a:srgbClr val="000000">
                      <a:alpha val="43137"/>
                    </a:srgbClr>
                  </a:outerShdw>
                </a:effectLst>
              </a:rPr>
              <a:t> (красные, синие и зелёные). Последовательность изучения звуков определяется</a:t>
            </a:r>
          </a:p>
          <a:p>
            <a:r>
              <a:rPr lang="ru-RU" b="1" dirty="0" smtClean="0">
                <a:solidFill>
                  <a:srgbClr val="002060"/>
                </a:solidFill>
                <a:effectLst>
                  <a:outerShdw blurRad="38100" dist="38100" dir="2700000" algn="tl">
                    <a:srgbClr val="000000">
                      <a:alpha val="43137"/>
                    </a:srgbClr>
                  </a:outerShdw>
                </a:effectLst>
              </a:rPr>
              <a:t> их артикуляционной и акустической сложностью. </a:t>
            </a:r>
            <a:endParaRPr lang="ru-RU" dirty="0"/>
          </a:p>
        </p:txBody>
      </p:sp>
      <p:pic>
        <p:nvPicPr>
          <p:cNvPr id="5" name="Рисунок 4" descr="http://www.maaam.ru/upload/blogs/08e9be2115d15074f1557a01103c4c4b.jpg.jpg"/>
          <p:cNvPicPr/>
          <p:nvPr/>
        </p:nvPicPr>
        <p:blipFill>
          <a:blip r:embed="rId3" cstate="print"/>
          <a:srcRect/>
          <a:stretch>
            <a:fillRect/>
          </a:stretch>
        </p:blipFill>
        <p:spPr bwMode="auto">
          <a:xfrm>
            <a:off x="323528" y="1196752"/>
            <a:ext cx="3888432" cy="2520280"/>
          </a:xfrm>
          <a:prstGeom prst="round2DiagRect">
            <a:avLst>
              <a:gd name="adj1" fmla="val 16667"/>
              <a:gd name="adj2" fmla="val 0"/>
            </a:avLst>
          </a:prstGeom>
          <a:ln w="88900" cap="sq">
            <a:solidFill>
              <a:srgbClr val="002060"/>
            </a:solidFill>
            <a:miter lim="800000"/>
          </a:ln>
          <a:effectLst>
            <a:outerShdw blurRad="254000" algn="tl" rotWithShape="0">
              <a:srgbClr val="000000">
                <a:alpha val="43000"/>
              </a:srgbClr>
            </a:outerShdw>
          </a:effectLst>
        </p:spPr>
      </p:pic>
      <p:pic>
        <p:nvPicPr>
          <p:cNvPr id="7" name="Содержимое 3" descr="http://www.maaam.ru/upload/blogs/3f8f2d5993beb5eba127cca24a74d5a4.jpg.jpg"/>
          <p:cNvPicPr>
            <a:picLocks/>
          </p:cNvPicPr>
          <p:nvPr/>
        </p:nvPicPr>
        <p:blipFill>
          <a:blip r:embed="rId4" cstate="print"/>
          <a:srcRect/>
          <a:stretch>
            <a:fillRect/>
          </a:stretch>
        </p:blipFill>
        <p:spPr bwMode="auto">
          <a:xfrm>
            <a:off x="4644008" y="1196752"/>
            <a:ext cx="4104456" cy="2520280"/>
          </a:xfrm>
          <a:prstGeom prst="round2DiagRect">
            <a:avLst>
              <a:gd name="adj1" fmla="val 16667"/>
              <a:gd name="adj2" fmla="val 0"/>
            </a:avLst>
          </a:prstGeom>
          <a:ln w="88900" cap="sq">
            <a:solidFill>
              <a:srgbClr val="002060"/>
            </a:solidFill>
            <a:miter lim="800000"/>
          </a:ln>
          <a:effectLst>
            <a:outerShdw blurRad="254000" algn="tl" rotWithShape="0">
              <a:srgbClr val="000000">
                <a:alpha val="43000"/>
              </a:srgbClr>
            </a:outerShdw>
          </a:effec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фициаль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1128</TotalTime>
  <Words>483</Words>
  <Application>Microsoft Office PowerPoint</Application>
  <PresentationFormat>Экран (4:3)</PresentationFormat>
  <Paragraphs>88</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Официальная</vt:lpstr>
      <vt:lpstr>МБДОУ «Детский сад комбинированного вида №40»</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Polecat</dc:creator>
  <cp:lastModifiedBy>RePack by SPecialiST</cp:lastModifiedBy>
  <cp:revision>126</cp:revision>
  <dcterms:created xsi:type="dcterms:W3CDTF">2014-01-20T08:06:14Z</dcterms:created>
  <dcterms:modified xsi:type="dcterms:W3CDTF">2015-04-07T04:43:24Z</dcterms:modified>
</cp:coreProperties>
</file>