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64" r:id="rId4"/>
    <p:sldId id="266" r:id="rId5"/>
    <p:sldId id="259" r:id="rId6"/>
    <p:sldId id="262" r:id="rId7"/>
    <p:sldId id="265" r:id="rId8"/>
    <p:sldId id="263" r:id="rId9"/>
    <p:sldId id="269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1F17-8B33-494C-BB0B-08CF254CC74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6C20-1297-45C5-8577-954AC6BA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1F17-8B33-494C-BB0B-08CF254CC74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6C20-1297-45C5-8577-954AC6BA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1F17-8B33-494C-BB0B-08CF254CC74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6C20-1297-45C5-8577-954AC6BA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1F17-8B33-494C-BB0B-08CF254CC74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6C20-1297-45C5-8577-954AC6BA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1F17-8B33-494C-BB0B-08CF254CC74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6C20-1297-45C5-8577-954AC6BA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1F17-8B33-494C-BB0B-08CF254CC74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6C20-1297-45C5-8577-954AC6BA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1F17-8B33-494C-BB0B-08CF254CC74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6C20-1297-45C5-8577-954AC6BA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1F17-8B33-494C-BB0B-08CF254CC74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6C20-1297-45C5-8577-954AC6BA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1F17-8B33-494C-BB0B-08CF254CC74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6C20-1297-45C5-8577-954AC6BA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1F17-8B33-494C-BB0B-08CF254CC74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6C20-1297-45C5-8577-954AC6BA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1F17-8B33-494C-BB0B-08CF254CC74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6C20-1297-45C5-8577-954AC6BA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41F17-8B33-494C-BB0B-08CF254CC74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6C20-1297-45C5-8577-954AC6BA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voyrebenok.ru/images/presentation/school/b/01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Лист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282" y="214290"/>
            <a:ext cx="8715436" cy="3714776"/>
          </a:xfrm>
          <a:prstGeom prst="round2Diag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714356"/>
            <a:ext cx="77153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восприятия  учащихся с ограниченными возможностями здоровья</a:t>
            </a: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9458" name="Picture 2" descr="J:\НОУТБУК\НОУТБУК\АНИМАЦИЯ\ШКОлА\iCA0TUSO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571480"/>
            <a:ext cx="1214446" cy="1428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4643446"/>
            <a:ext cx="4643470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  Васильева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рина Сергеевна,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читель письма и развития речи 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ГБС(К)ОУ   школы-интерната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 Старолеушковской,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Краснодарского края.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ячеслав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063" cy="6858000"/>
          </a:xfrm>
          <a:prstGeom prst="rect">
            <a:avLst/>
          </a:prstGeom>
          <a:noFill/>
        </p:spPr>
      </p:pic>
      <p:pic>
        <p:nvPicPr>
          <p:cNvPr id="25602" name="Picture 2" descr="C:\Users\Вячеслав\AppData\Local\Temp\Rar$DI06.211\0_558a8_b930e3e7_L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85728"/>
            <a:ext cx="4643470" cy="6143668"/>
          </a:xfrm>
          <a:prstGeom prst="rect">
            <a:avLst/>
          </a:prstGeom>
          <a:noFill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286380" y="1214422"/>
            <a:ext cx="3429024" cy="4429156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1428736"/>
            <a:ext cx="29289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2714620"/>
            <a:ext cx="12144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3929066"/>
            <a:ext cx="35004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WB01237_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17047">
            <a:off x="5939595" y="5104940"/>
            <a:ext cx="45608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WB01238_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89835">
            <a:off x="7985703" y="3428084"/>
            <a:ext cx="406135" cy="44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WB01244_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629193">
            <a:off x="5437161" y="2553260"/>
            <a:ext cx="341382" cy="46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96242">
            <a:off x="7783598" y="5628877"/>
            <a:ext cx="518640" cy="598140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96242">
            <a:off x="6283401" y="199589"/>
            <a:ext cx="518639" cy="598140"/>
          </a:xfrm>
          <a:prstGeom prst="rect">
            <a:avLst/>
          </a:prstGeom>
          <a:noFill/>
        </p:spPr>
      </p:pic>
      <p:pic>
        <p:nvPicPr>
          <p:cNvPr id="14" name="Рисунок 13" descr="WB01237_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84069">
            <a:off x="8209029" y="1029750"/>
            <a:ext cx="532929" cy="48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ячеслав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06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357298"/>
            <a:ext cx="5136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 </a:t>
            </a:r>
            <a:r>
              <a:rPr lang="en-US" dirty="0" smtClean="0"/>
              <a:t>http://detskieradosti.ru/load/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928803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2. </a:t>
            </a:r>
            <a:r>
              <a:rPr lang="en-US" dirty="0" smtClean="0"/>
              <a:t>http://tvoyrebenok.ru/fony-dlya-prezentacij-list.shtml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500042"/>
            <a:ext cx="431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Использованные </a:t>
            </a:r>
            <a:r>
              <a:rPr lang="ru-RU" b="1" dirty="0" smtClean="0"/>
              <a:t>интернет – ресурсы.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500306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3. </a:t>
            </a:r>
            <a:r>
              <a:rPr lang="en-US" dirty="0" smtClean="0"/>
              <a:t>http://gogiver.ucoz.net/news/prazdnik_den_znanij/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3071810"/>
            <a:ext cx="5408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4. </a:t>
            </a:r>
            <a:r>
              <a:rPr lang="en-US" dirty="0" smtClean="0"/>
              <a:t>http://www.xsp.ru/illusion/figback/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57187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</a:t>
            </a:r>
            <a:r>
              <a:rPr lang="en-US" dirty="0" smtClean="0"/>
              <a:t>http://log-in.ru/illusions/raspoznavanie-obrazov-mnogolikoe-derevo-1/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1" y="4071942"/>
            <a:ext cx="4965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6. </a:t>
            </a:r>
            <a:r>
              <a:rPr lang="en-US" dirty="0" smtClean="0"/>
              <a:t>http://www.liveinternet.ru/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9" y="4500570"/>
            <a:ext cx="489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ячеслав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" y="0"/>
            <a:ext cx="913806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857232"/>
            <a:ext cx="828677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                                    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Восприятие</a:t>
            </a:r>
            <a:r>
              <a:rPr lang="ru-RU" sz="4000" b="1" i="1" dirty="0" smtClean="0">
                <a:solidFill>
                  <a:srgbClr val="C00000"/>
                </a:solidFill>
                <a:latin typeface="Georgia" pitchFamily="18" charset="0"/>
              </a:rPr>
              <a:t> -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Georgia" pitchFamily="18" charset="0"/>
              </a:rPr>
              <a:t>         это целостное отражение          </a:t>
            </a:r>
          </a:p>
          <a:p>
            <a:r>
              <a:rPr lang="ru-RU" sz="2800" b="1" i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Georgia" pitchFamily="18" charset="0"/>
              </a:rPr>
              <a:t>        непосредственно воздействующих</a:t>
            </a:r>
            <a:endParaRPr lang="ru-RU" sz="2800" b="1" i="1" dirty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  <a:latin typeface="Georgia" pitchFamily="18" charset="0"/>
              </a:rPr>
              <a:t>         на органы  чувств  предметов и 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Georgia" pitchFamily="18" charset="0"/>
              </a:rPr>
              <a:t>         явлений окружающего мира.</a:t>
            </a:r>
            <a:endParaRPr lang="ru-RU" sz="28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7412" name="Picture 4" descr="J:\НОУТБУК\НОУТБУК\АНИМАЦИЯ\ШКОлА\iCAU8CS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929198"/>
            <a:ext cx="1714512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ячеслав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" y="0"/>
            <a:ext cx="9138063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14348" y="120800"/>
            <a:ext cx="7786742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   </a:t>
            </a:r>
            <a:r>
              <a:rPr kumimoji="0" lang="ru-RU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Основным недостатком восприятия детей с ОВЗ является: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нарушения обобщенности;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замедленный темп восприятия;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малая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дифференцированность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;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узость объема восприятия;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пассивность восприятия.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Вячеслав\AppData\Local\Temp\Rar$DI10.242\Aar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00240"/>
            <a:ext cx="323850" cy="361950"/>
          </a:xfrm>
          <a:prstGeom prst="rect">
            <a:avLst/>
          </a:prstGeom>
          <a:noFill/>
        </p:spPr>
      </p:pic>
      <p:pic>
        <p:nvPicPr>
          <p:cNvPr id="6" name="Picture 4" descr="C:\Users\Вячеслав\AppData\Local\Temp\Rar$DI10.242\Aar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714752"/>
            <a:ext cx="323850" cy="361950"/>
          </a:xfrm>
          <a:prstGeom prst="rect">
            <a:avLst/>
          </a:prstGeom>
          <a:noFill/>
        </p:spPr>
      </p:pic>
      <p:pic>
        <p:nvPicPr>
          <p:cNvPr id="7" name="Picture 4" descr="C:\Users\Вячеслав\AppData\Local\Temp\Rar$DI10.242\Aar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429264"/>
            <a:ext cx="323850" cy="361950"/>
          </a:xfrm>
          <a:prstGeom prst="rect">
            <a:avLst/>
          </a:prstGeom>
          <a:noFill/>
        </p:spPr>
      </p:pic>
      <p:pic>
        <p:nvPicPr>
          <p:cNvPr id="8" name="Picture 4" descr="C:\Users\Вячеслав\AppData\Local\Temp\Rar$DI10.242\Aar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572008"/>
            <a:ext cx="323850" cy="361950"/>
          </a:xfrm>
          <a:prstGeom prst="rect">
            <a:avLst/>
          </a:prstGeom>
          <a:noFill/>
        </p:spPr>
      </p:pic>
      <p:pic>
        <p:nvPicPr>
          <p:cNvPr id="9" name="Picture 4" descr="C:\Users\Вячеслав\AppData\Local\Temp\Rar$DI10.242\Aar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857496"/>
            <a:ext cx="3238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ячеслав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" y="0"/>
            <a:ext cx="9138063" cy="6858000"/>
          </a:xfrm>
          <a:prstGeom prst="rect">
            <a:avLst/>
          </a:prstGeom>
          <a:noFill/>
        </p:spPr>
      </p:pic>
      <p:pic>
        <p:nvPicPr>
          <p:cNvPr id="4" name="Рисунок 3" descr="C:\Users\Вячеслав\Pictures\0_96b04_15531d6e_XL.jpg"/>
          <p:cNvPicPr/>
          <p:nvPr/>
        </p:nvPicPr>
        <p:blipFill>
          <a:blip r:embed="rId3" cstate="print"/>
          <a:srcRect l="14458"/>
          <a:stretch>
            <a:fillRect/>
          </a:stretch>
        </p:blipFill>
        <p:spPr bwMode="auto">
          <a:xfrm>
            <a:off x="1643042" y="357166"/>
            <a:ext cx="614366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ячеслав\Pictures\viewer.png"/>
          <p:cNvPicPr/>
          <p:nvPr/>
        </p:nvPicPr>
        <p:blipFill>
          <a:blip r:embed="rId2" cstate="print"/>
          <a:srcRect l="7235" t="48767" r="48950" b="65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ячеслав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" y="0"/>
            <a:ext cx="9138063" cy="6858000"/>
          </a:xfrm>
          <a:prstGeom prst="rect">
            <a:avLst/>
          </a:prstGeom>
          <a:noFill/>
        </p:spPr>
      </p:pic>
      <p:pic>
        <p:nvPicPr>
          <p:cNvPr id="16387" name="Picture 3" descr="C:\Users\Вячеслав\Pictures\1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04800"/>
            <a:ext cx="5786478" cy="62674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ячеслав\Pictures\09198873.jpg"/>
          <p:cNvPicPr/>
          <p:nvPr/>
        </p:nvPicPr>
        <p:blipFill>
          <a:blip r:embed="rId2" cstate="print"/>
          <a:srcRect r="50402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3" name="Рисунок 2" descr="C:\Users\Вячеслав\Pictures\09198873.jpg"/>
          <p:cNvPicPr/>
          <p:nvPr/>
        </p:nvPicPr>
        <p:blipFill>
          <a:blip r:embed="rId2" cstate="print"/>
          <a:srcRect l="49691"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ячеслав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" y="0"/>
            <a:ext cx="9138063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71538" y="416504"/>
            <a:ext cx="742955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 границы предложений. </a:t>
            </a:r>
          </a:p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Поставить знаки препинания.</a:t>
            </a:r>
          </a:p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Прошло лето стаи ворон закружились над  полем пошли осенние скучные дожди холодный ветер срывал с деревьев мокрую листву.   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ячеслав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" y="0"/>
            <a:ext cx="913806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285728"/>
            <a:ext cx="800105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Коррекционная работа.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rgbClr val="0070C0"/>
                </a:solidFill>
              </a:rPr>
              <a:t>1. Формировать навыки целенаправлен-  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     </a:t>
            </a:r>
            <a:r>
              <a:rPr lang="ru-RU" sz="3200" b="1" dirty="0" err="1" smtClean="0">
                <a:solidFill>
                  <a:srgbClr val="0070C0"/>
                </a:solidFill>
              </a:rPr>
              <a:t>ного</a:t>
            </a:r>
            <a:r>
              <a:rPr lang="ru-RU" sz="3200" b="1" dirty="0" smtClean="0">
                <a:solidFill>
                  <a:srgbClr val="0070C0"/>
                </a:solidFill>
              </a:rPr>
              <a:t> восприятия (в процессе любых  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     видов деятельности).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 2. Восприятие ребёнка должно быть     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     осмысленным, необходима опора на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     практические действия.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3.  Вычленение в предмете его частей,  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     определение величины, формы, цвета…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4.  Развитию восприятия способствуют   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     занятия лепкой, конструированием,      </a:t>
            </a:r>
          </a:p>
          <a:p>
            <a:r>
              <a:rPr lang="ru-RU" sz="3200" b="1" smtClean="0">
                <a:solidFill>
                  <a:srgbClr val="0070C0"/>
                </a:solidFill>
              </a:rPr>
              <a:t>     </a:t>
            </a:r>
            <a:r>
              <a:rPr lang="ru-RU" sz="3200" b="1" dirty="0" smtClean="0">
                <a:solidFill>
                  <a:srgbClr val="0070C0"/>
                </a:solidFill>
              </a:rPr>
              <a:t>рисованием, физические упражнения. 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161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Вячеслав</dc:creator>
  <cp:lastModifiedBy>Вячеслав</cp:lastModifiedBy>
  <cp:revision>117</cp:revision>
  <dcterms:created xsi:type="dcterms:W3CDTF">2013-11-04T03:42:35Z</dcterms:created>
  <dcterms:modified xsi:type="dcterms:W3CDTF">2015-04-21T21:19:58Z</dcterms:modified>
</cp:coreProperties>
</file>