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4"/>
  </p:notesMasterIdLst>
  <p:sldIdLst>
    <p:sldId id="287" r:id="rId2"/>
    <p:sldId id="261" r:id="rId3"/>
    <p:sldId id="257" r:id="rId4"/>
    <p:sldId id="258" r:id="rId5"/>
    <p:sldId id="290" r:id="rId6"/>
    <p:sldId id="289" r:id="rId7"/>
    <p:sldId id="270" r:id="rId8"/>
    <p:sldId id="300" r:id="rId9"/>
    <p:sldId id="302" r:id="rId10"/>
    <p:sldId id="286" r:id="rId11"/>
    <p:sldId id="307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9FF"/>
    <a:srgbClr val="C1F5FF"/>
    <a:srgbClr val="0000FF"/>
    <a:srgbClr val="0099FF"/>
    <a:srgbClr val="BE2046"/>
    <a:srgbClr val="C20E39"/>
    <a:srgbClr val="45841A"/>
    <a:srgbClr val="FFCCFF"/>
    <a:srgbClr val="E46D0A"/>
    <a:srgbClr val="2AA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5652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F6E4-6447-4DF3-A214-8631BE0CF8BA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2DB21-7587-4868-9C3A-10008860A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DB21-7587-4868-9C3A-10008860AD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DB21-7587-4868-9C3A-10008860AD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1A7D-1263-4BA6-B454-4FC88393D91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817E-9413-40ED-A538-AA1728C11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Word_Document4.doc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0%BF%D0%B5%D1%80%D1%81%D0%BE%D0%BD%D0%B0%D0%B6%20%D0%B8%D0%B7%20%D1%81%D0%BA%D0%B0%D0%B7%D0%BE%D0%BA%20%D1%88%D0%BA%D0%BE%D0%BB%D0%B0&amp;fp=4&amp;img_url=http://img1.liveinternet.ru/images/attach/c/3/77/864/77864371_7159fae7396b.png&amp;pos=146&amp;uinfo=ww-1423-wh-752-fw-1198-fh-546-pd-1&amp;rpt=simage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9411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60968" cy="230832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7200" b="1" i="1" dirty="0" smtClean="0">
                <a:solidFill>
                  <a:srgbClr val="BE2046"/>
                </a:solidFill>
                <a:latin typeface="Monotype Corsiva" pitchFamily="66" charset="0"/>
              </a:rPr>
              <a:t>« МИР   ЛОГИКИ</a:t>
            </a:r>
            <a:r>
              <a:rPr lang="ru-RU" sz="7200" b="1" dirty="0" smtClean="0">
                <a:solidFill>
                  <a:srgbClr val="BE2046"/>
                </a:solidFill>
                <a:latin typeface="Monotype Corsiva" pitchFamily="66" charset="0"/>
              </a:rPr>
              <a:t>»</a:t>
            </a:r>
            <a:endParaRPr lang="ru-RU" sz="7200" b="1" dirty="0">
              <a:solidFill>
                <a:srgbClr val="BE2046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17032"/>
            <a:ext cx="3929090" cy="2554545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Cambria" pitchFamily="18" charset="0"/>
              </a:rPr>
              <a:t>АВТОРЫ ПРОЕКТА:</a:t>
            </a:r>
            <a:endParaRPr lang="ru-RU" b="1" i="1" dirty="0" smtClean="0"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Cambria" pitchFamily="18" charset="0"/>
              </a:rPr>
              <a:t>                                   Наливайко Л. А.                                       Степаненко М. Е.                                        Васильева И. С.</a:t>
            </a:r>
            <a:endParaRPr lang="ru-RU" sz="32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ячеслав\Pictures\Optical%20Illusions%20(17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0"/>
            <a:ext cx="7358088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РАЗНОЕ СМОТРЕТЬ\Новая папка6\getImageCAIX0H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http://www.the-medical-practice.com/media/%D1%80%D0%BE%D0%BC%D0%B0%D1%8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163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 rot="20978402">
            <a:off x="961394" y="556986"/>
            <a:ext cx="7419556" cy="2200989"/>
          </a:xfrm>
          <a:prstGeom prst="wave">
            <a:avLst>
              <a:gd name="adj1" fmla="val 12500"/>
              <a:gd name="adj2" fmla="val 975"/>
            </a:avLst>
          </a:prstGeom>
          <a:solidFill>
            <a:srgbClr val="DDF9FF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94195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      Девиз проекта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endParaRPr lang="ru-RU" sz="1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«Хорошо развитое </a:t>
            </a:r>
          </a:p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         логическое мышление </a:t>
            </a:r>
          </a:p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       в жизни всегда найдёт    </a:t>
            </a:r>
          </a:p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   применение».</a:t>
            </a:r>
            <a:endParaRPr lang="ru-RU" sz="72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endParaRPr lang="ru-RU" sz="6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J:\КАРТИНКИ ФОТО\iCAV108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4976" y="5715016"/>
            <a:ext cx="1117620" cy="1142984"/>
          </a:xfrm>
          <a:prstGeom prst="rect">
            <a:avLst/>
          </a:prstGeom>
          <a:noFill/>
        </p:spPr>
      </p:pic>
      <p:pic>
        <p:nvPicPr>
          <p:cNvPr id="4" name="Рисунок 3" descr="http://forum.materinstvo.ru/index.php?act=Attach&amp;type=post&amp;id=48407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2930">
            <a:off x="142844" y="214290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Цель проекта:</a:t>
            </a:r>
            <a:endParaRPr lang="ru-RU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создание условий</a:t>
            </a:r>
          </a:p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 для развития  логического мышления  учащихся. </a:t>
            </a:r>
            <a:endParaRPr lang="ru-RU" sz="10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endParaRPr lang="ru-RU" sz="6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6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6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47115118hrulFY коп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214290"/>
            <a:ext cx="1714512" cy="14414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Планируемые результаты:</a:t>
            </a:r>
            <a:r>
              <a:rPr lang="ru-RU" sz="1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2AA648"/>
                </a:solidFill>
              </a:rPr>
              <a:t>в</a:t>
            </a:r>
            <a:r>
              <a:rPr lang="ru-RU" sz="2800" b="1" dirty="0" smtClean="0">
                <a:solidFill>
                  <a:srgbClr val="2AA648"/>
                </a:solidFill>
              </a:rPr>
              <a:t>озрастание интереса к занятиям математикой и русским языком;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</a:rPr>
              <a:t> повышение уровня логического и </a:t>
            </a:r>
          </a:p>
          <a:p>
            <a:pPr marL="514350" indent="-514350"/>
            <a:r>
              <a:rPr lang="ru-RU" sz="2800" b="1" dirty="0" smtClean="0">
                <a:solidFill>
                  <a:srgbClr val="0000FF"/>
                </a:solidFill>
              </a:rPr>
              <a:t>       математического мышления с опорой на различные способы решения предлагаемых заданий;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</a:rPr>
              <a:t>приобретение чувства уверенности в своих силах, повышение самооценки;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91119F"/>
                </a:solidFill>
              </a:rPr>
              <a:t> развитие стремления к самовыражению </a:t>
            </a:r>
          </a:p>
          <a:p>
            <a:pPr marL="514350" indent="-514350"/>
            <a:r>
              <a:rPr lang="ru-RU" sz="2800" b="1" dirty="0" smtClean="0">
                <a:solidFill>
                  <a:srgbClr val="91119F"/>
                </a:solidFill>
              </a:rPr>
              <a:t>       в активной, интересной, содержательной </a:t>
            </a:r>
          </a:p>
          <a:p>
            <a:pPr marL="514350" indent="-514350"/>
            <a:r>
              <a:rPr lang="ru-RU" sz="2800" b="1" dirty="0" smtClean="0">
                <a:solidFill>
                  <a:srgbClr val="91119F"/>
                </a:solidFill>
              </a:rPr>
              <a:t>       деятельности.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E46D0A"/>
                </a:solidFill>
              </a:rPr>
              <a:t> формирование умения </a:t>
            </a:r>
            <a:r>
              <a:rPr lang="ru-RU" sz="2800" b="1" smtClean="0">
                <a:solidFill>
                  <a:srgbClr val="E46D0A"/>
                </a:solidFill>
              </a:rPr>
              <a:t>работать с компьютером</a:t>
            </a:r>
            <a:r>
              <a:rPr lang="ru-RU" sz="2800" b="1" dirty="0" smtClean="0">
                <a:solidFill>
                  <a:srgbClr val="E46D0A"/>
                </a:solidFill>
              </a:rPr>
              <a:t>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C20E39"/>
                </a:solidFill>
              </a:rPr>
              <a:t>р</a:t>
            </a:r>
            <a:r>
              <a:rPr lang="ru-RU" sz="2800" b="1" dirty="0" smtClean="0">
                <a:solidFill>
                  <a:srgbClr val="C20E39"/>
                </a:solidFill>
              </a:rPr>
              <a:t>азвитие коммуникативных способностей.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J:\НОУТБУК\НОУТБУК\АНИМАЦИЯ\ШКОлА\iCAU8C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346300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0"/>
          <a:ext cx="4654486" cy="335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6236389" imgH="4094057" progId="Word.Document.12">
                  <p:embed/>
                </p:oleObj>
              </mc:Choice>
              <mc:Fallback>
                <p:oleObj name="Документ" r:id="rId4" imgW="6236389" imgH="409405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0"/>
                        <a:ext cx="4654486" cy="3356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69973" y="0"/>
          <a:ext cx="4574027" cy="342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7" imgW="6258842" imgH="4685197" progId="Word.Document.12">
                  <p:embed/>
                </p:oleObj>
              </mc:Choice>
              <mc:Fallback>
                <p:oleObj name="Документ" r:id="rId7" imgW="6258842" imgH="468519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973" y="0"/>
                        <a:ext cx="4574027" cy="342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3528" y="3284984"/>
          <a:ext cx="4176464" cy="336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10" imgW="6258842" imgH="4685197" progId="Word.Document.12">
                  <p:embed/>
                </p:oleObj>
              </mc:Choice>
              <mc:Fallback>
                <p:oleObj name="Документ" r:id="rId10" imgW="6258842" imgH="468519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84984"/>
                        <a:ext cx="4176464" cy="3367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0" y="3212976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13" imgW="6258842" imgH="4245622" progId="Word.Document.12">
                  <p:embed/>
                </p:oleObj>
              </mc:Choice>
              <mc:Fallback>
                <p:oleObj name="Документ" r:id="rId13" imgW="6258842" imgH="4245622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12976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00034" y="0"/>
            <a:ext cx="3571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Прочитай пословицу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5" name="Рисунок 14" descr="http://myphoto.nnov.ru/img/kNlZ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4857784" cy="8524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4282" y="1714488"/>
            <a:ext cx="4500594" cy="280076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Нужно  подумать…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1.  Замени одним словом: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растения под землей.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Рабочий, который делает металлические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изделия.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Первый месяц года.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Широкая аллея в середине улицы.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Часть лестницы, на которую ставят ногу.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Площадка со ступеньками перед входом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дом.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Хвойное дерево с короткими иглами.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143636" y="0"/>
            <a:ext cx="17859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Лесенка.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9" name="Рисунок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928802"/>
            <a:ext cx="663585" cy="1017371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715008" y="571480"/>
            <a:ext cx="3286148" cy="257176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Пройдите по лесенке и впишите в клеточки слова, обозначающие предметы: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 __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 __ __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 __ __ __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 __ __ __ __                       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 __ __ __ __ 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3" name="Рисунок 37" descr="http://nsc.1september.ru/2009/12/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676678" cy="27051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857752" y="3288595"/>
            <a:ext cx="40719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Заполни ступеньки лесенки.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578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45" descr="http://im0-tub-ru.yandex.net/i?id=45379200-2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071942"/>
            <a:ext cx="1065232" cy="1443049"/>
          </a:xfrm>
          <a:prstGeom prst="rect">
            <a:avLst/>
          </a:prstGeom>
          <a:noFill/>
        </p:spPr>
      </p:pic>
      <p:pic>
        <p:nvPicPr>
          <p:cNvPr id="15" name="Рисунок 14" descr="http://edu.of.ru/attach.asp?a_no=213728">
            <a:hlinkClick r:id="rId2"/>
          </p:cNvPr>
          <p:cNvPicPr/>
          <p:nvPr/>
        </p:nvPicPr>
        <p:blipFill>
          <a:blip r:embed="rId8" cstate="print"/>
          <a:srcRect l="1967" t="4245" r="2299" b="23364"/>
          <a:stretch>
            <a:fillRect/>
          </a:stretch>
        </p:blipFill>
        <p:spPr bwMode="auto">
          <a:xfrm>
            <a:off x="214282" y="5143512"/>
            <a:ext cx="4714908" cy="14974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14282" y="4486786"/>
            <a:ext cx="5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Маленький   кроссворд.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О проект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pic>
        <p:nvPicPr>
          <p:cNvPr id="3" name="Picture 2" descr="H:\ФОТО проект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2.Цифры от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расположи так, чтобы сумма трёх любых чисел в квадратиках, соединённых одной прямой линией, равнялась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286124"/>
            <a:ext cx="500066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071678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28599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429000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435769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64344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42913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28612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228599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00430" y="2714620"/>
            <a:ext cx="642942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1"/>
          </p:cNvCxnSpPr>
          <p:nvPr/>
        </p:nvCxnSpPr>
        <p:spPr>
          <a:xfrm>
            <a:off x="2357422" y="2714620"/>
            <a:ext cx="1785950" cy="8215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4" idx="3"/>
          </p:cNvCxnSpPr>
          <p:nvPr/>
        </p:nvCxnSpPr>
        <p:spPr>
          <a:xfrm>
            <a:off x="2428860" y="3536157"/>
            <a:ext cx="1714512" cy="1071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428860" y="3714752"/>
            <a:ext cx="1714512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428992" y="4000504"/>
            <a:ext cx="928694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4572000" y="2571744"/>
            <a:ext cx="857256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4643438" y="2786058"/>
            <a:ext cx="185738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0" idx="1"/>
            <a:endCxn id="7" idx="3"/>
          </p:cNvCxnSpPr>
          <p:nvPr/>
        </p:nvCxnSpPr>
        <p:spPr>
          <a:xfrm rot="10800000">
            <a:off x="4643438" y="3536157"/>
            <a:ext cx="1714512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4643438" y="3714752"/>
            <a:ext cx="1428760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214942" y="471488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464843" y="3964785"/>
            <a:ext cx="928694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14.Вставь нужную фигуру из 6 пронумерованных.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5143536" cy="4572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00240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000240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000240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357562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357562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357562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714884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4714884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714884"/>
            <a:ext cx="1224136" cy="946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928662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214414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571604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428860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714612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899592" y="234888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29058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71462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52320" y="4293096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929058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4214810" y="2071678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4071942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4071942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43174" y="4071942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29058" y="4071942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14810" y="4071942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4071942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2348880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357422" y="4786322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3929058" y="342900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928662" y="342900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1214414" y="342900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1500166" y="342900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2357422" y="342900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2643174" y="3429000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857224" y="4786322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1142976" y="4786322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714744" y="485776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?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358082" y="2071678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2786058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7500958" y="2143116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7786710" y="2143116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8072462" y="2143116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143636" y="2071678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215074" y="2786058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500826" y="2786058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6215074" y="2143116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43636" y="3571876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215074" y="4286256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500826" y="4286256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6215074" y="3643314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6500826" y="3643314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358082" y="3571876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143636" y="5000636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6286512" y="5072074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>
            <a:off x="6572264" y="5072074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>
            <a:off x="6858016" y="5072074"/>
            <a:ext cx="142876" cy="14287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58082" y="5000636"/>
            <a:ext cx="1071570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500958" y="5715016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786710" y="5715016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6072198" y="3143249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1                  2</a:t>
            </a:r>
            <a:endParaRPr lang="ru-RU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000760" y="457200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3                    4</a:t>
            </a:r>
            <a:endParaRPr lang="ru-RU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143636" y="607220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5                  6</a:t>
            </a:r>
            <a:endParaRPr lang="ru-RU" sz="20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524328" y="4293096"/>
            <a:ext cx="214314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211</Words>
  <Application>Microsoft Office PowerPoint</Application>
  <PresentationFormat>Экран (4:3)</PresentationFormat>
  <Paragraphs>49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14.Вставь нужную фигуру из 6 пронумерованных.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МИР ЛОГИКИ»</dc:title>
  <dc:creator>Александр</dc:creator>
  <cp:lastModifiedBy>ЛВ</cp:lastModifiedBy>
  <cp:revision>79</cp:revision>
  <dcterms:created xsi:type="dcterms:W3CDTF">2014-03-24T08:06:37Z</dcterms:created>
  <dcterms:modified xsi:type="dcterms:W3CDTF">2015-12-12T15:58:05Z</dcterms:modified>
</cp:coreProperties>
</file>