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2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30" r:id="rId21"/>
    <p:sldId id="331" r:id="rId22"/>
    <p:sldId id="332" r:id="rId23"/>
    <p:sldId id="311" r:id="rId24"/>
  </p:sldIdLst>
  <p:sldSz cx="9144000" cy="6858000" type="screen4x3"/>
  <p:notesSz cx="6888163" cy="10020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54" autoAdjust="0"/>
    <p:restoredTop sz="94493" autoAdjust="0"/>
  </p:normalViewPr>
  <p:slideViewPr>
    <p:cSldViewPr>
      <p:cViewPr varScale="1">
        <p:scale>
          <a:sx n="106" d="100"/>
          <a:sy n="106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3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ru-RU" smtClean="0"/>
              <a:t>МОУ Ленинская СОШ</a:t>
            </a:r>
            <a:endParaRPr lang="ru-RU"/>
          </a:p>
        </p:txBody>
      </p:sp>
      <p:sp>
        <p:nvSpPr>
          <p:cNvPr id="473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FFED6D6-8C5E-4EEF-AE5E-68A89A06CC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C33F89A-E408-4C14-AA88-8FB73196FCAA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ru-RU" smtClean="0"/>
              <a:t>МОУ Ленинская СОШ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8E059C1-C5C3-40BD-933D-8725D457D6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E059C1-C5C3-40BD-933D-8725D457D6CB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МОУ Ленинская СОШ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E059C1-C5C3-40BD-933D-8725D457D6C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МОУ Ленинская СОШ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36D1C9-85F9-42F2-89E0-48E010BD1978}" type="slidenum">
              <a:rPr lang="ru-RU"/>
              <a:pPr/>
              <a:t>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МОУ Ленинская СОШ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425987" name="Rectangle 3" descr="Narrow vertical"/>
            <p:cNvSpPr>
              <a:spLocks noChangeArrowheads="1"/>
            </p:cNvSpPr>
            <p:nvPr/>
          </p:nvSpPr>
          <p:spPr bwMode="auto">
            <a:xfrm>
              <a:off x="288" y="48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kumimoji="1" lang="ru-RU" sz="2400" b="0">
                <a:latin typeface="Times New Roman" pitchFamily="18" charset="0"/>
              </a:endParaRPr>
            </a:p>
          </p:txBody>
        </p:sp>
        <p:sp>
          <p:nvSpPr>
            <p:cNvPr id="425988" name="Rectangle 4" descr="Narrow horizontal"/>
            <p:cNvSpPr>
              <a:spLocks noChangeArrowheads="1"/>
            </p:cNvSpPr>
            <p:nvPr/>
          </p:nvSpPr>
          <p:spPr bwMode="auto">
            <a:xfrm>
              <a:off x="48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kumimoji="1" lang="ru-RU" sz="2400" b="0">
                <a:latin typeface="Times New Roman" pitchFamily="18" charset="0"/>
              </a:endParaRPr>
            </a:p>
          </p:txBody>
        </p:sp>
        <p:sp>
          <p:nvSpPr>
            <p:cNvPr id="425989" name="Rectangle 5" descr="Narrow vertical"/>
            <p:cNvSpPr>
              <a:spLocks noChangeArrowheads="1"/>
            </p:cNvSpPr>
            <p:nvPr/>
          </p:nvSpPr>
          <p:spPr bwMode="auto">
            <a:xfrm>
              <a:off x="288" y="4032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kumimoji="1" lang="ru-RU" sz="2400" b="0">
                <a:latin typeface="Times New Roman" pitchFamily="18" charset="0"/>
              </a:endParaRPr>
            </a:p>
          </p:txBody>
        </p:sp>
        <p:sp>
          <p:nvSpPr>
            <p:cNvPr id="425990" name="Rectangle 6" descr="Narrow horizontal"/>
            <p:cNvSpPr>
              <a:spLocks noChangeArrowheads="1"/>
            </p:cNvSpPr>
            <p:nvPr/>
          </p:nvSpPr>
          <p:spPr bwMode="auto">
            <a:xfrm>
              <a:off x="5472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kumimoji="1" lang="ru-RU" sz="2400" b="0">
                <a:latin typeface="Times New Roman" pitchFamily="18" charset="0"/>
              </a:endParaRPr>
            </a:p>
          </p:txBody>
        </p:sp>
        <p:sp>
          <p:nvSpPr>
            <p:cNvPr id="425991" name="Rectangle 7"/>
            <p:cNvSpPr>
              <a:spLocks noChangeArrowheads="1"/>
            </p:cNvSpPr>
            <p:nvPr/>
          </p:nvSpPr>
          <p:spPr bwMode="auto">
            <a:xfrm>
              <a:off x="288" y="288"/>
              <a:ext cx="5184" cy="3744"/>
            </a:xfrm>
            <a:prstGeom prst="rect">
              <a:avLst/>
            </a:prstGeom>
            <a:noFill/>
            <a:ln w="57150" cap="sq" cmpd="tri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kumimoji="1" lang="ru-RU" sz="2400" b="0">
                <a:latin typeface="Times New Roman" pitchFamily="18" charset="0"/>
              </a:endParaRPr>
            </a:p>
          </p:txBody>
        </p:sp>
        <p:sp>
          <p:nvSpPr>
            <p:cNvPr id="425992" name="Rectangle 8"/>
            <p:cNvSpPr>
              <a:spLocks noChangeArrowheads="1"/>
            </p:cNvSpPr>
            <p:nvPr/>
          </p:nvSpPr>
          <p:spPr bwMode="auto">
            <a:xfrm>
              <a:off x="48" y="48"/>
              <a:ext cx="5664" cy="4224"/>
            </a:xfrm>
            <a:prstGeom prst="rect">
              <a:avLst/>
            </a:prstGeom>
            <a:noFill/>
            <a:ln w="12700" cap="sq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kumimoji="1" lang="ru-RU" sz="2400" b="0">
                <a:latin typeface="Times New Roman" pitchFamily="18" charset="0"/>
              </a:endParaRPr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>
              <a:off x="0" y="0"/>
              <a:ext cx="384" cy="384"/>
              <a:chOff x="0" y="0"/>
              <a:chExt cx="384" cy="384"/>
            </a:xfrm>
          </p:grpSpPr>
          <p:sp>
            <p:nvSpPr>
              <p:cNvPr id="425994" name="Rectangle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5995" name="Oval 11"/>
              <p:cNvSpPr>
                <a:spLocks noChangeArrowheads="1"/>
              </p:cNvSpPr>
              <p:nvPr/>
            </p:nvSpPr>
            <p:spPr bwMode="auto">
              <a:xfrm>
                <a:off x="101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6" name="Group 12"/>
            <p:cNvGrpSpPr>
              <a:grpSpLocks/>
            </p:cNvGrpSpPr>
            <p:nvPr/>
          </p:nvGrpSpPr>
          <p:grpSpPr bwMode="auto">
            <a:xfrm>
              <a:off x="0" y="3935"/>
              <a:ext cx="384" cy="384"/>
              <a:chOff x="0" y="3935"/>
              <a:chExt cx="384" cy="384"/>
            </a:xfrm>
          </p:grpSpPr>
          <p:sp>
            <p:nvSpPr>
              <p:cNvPr id="425997" name="Rectangle 13"/>
              <p:cNvSpPr>
                <a:spLocks noChangeArrowheads="1"/>
              </p:cNvSpPr>
              <p:nvPr/>
            </p:nvSpPr>
            <p:spPr bwMode="auto">
              <a:xfrm>
                <a:off x="0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5998" name="Oval 14"/>
              <p:cNvSpPr>
                <a:spLocks noChangeArrowheads="1"/>
              </p:cNvSpPr>
              <p:nvPr/>
            </p:nvSpPr>
            <p:spPr bwMode="auto">
              <a:xfrm>
                <a:off x="101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15"/>
            <p:cNvGrpSpPr>
              <a:grpSpLocks/>
            </p:cNvGrpSpPr>
            <p:nvPr/>
          </p:nvGrpSpPr>
          <p:grpSpPr bwMode="auto">
            <a:xfrm>
              <a:off x="5375" y="3935"/>
              <a:ext cx="384" cy="384"/>
              <a:chOff x="5375" y="3935"/>
              <a:chExt cx="384" cy="384"/>
            </a:xfrm>
          </p:grpSpPr>
          <p:sp>
            <p:nvSpPr>
              <p:cNvPr id="426000" name="Rectangle 16"/>
              <p:cNvSpPr>
                <a:spLocks noChangeArrowheads="1"/>
              </p:cNvSpPr>
              <p:nvPr/>
            </p:nvSpPr>
            <p:spPr bwMode="auto">
              <a:xfrm>
                <a:off x="5375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6001" name="Oval 17"/>
              <p:cNvSpPr>
                <a:spLocks noChangeArrowheads="1"/>
              </p:cNvSpPr>
              <p:nvPr/>
            </p:nvSpPr>
            <p:spPr bwMode="auto">
              <a:xfrm>
                <a:off x="5476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8" name="Group 18"/>
            <p:cNvGrpSpPr>
              <a:grpSpLocks/>
            </p:cNvGrpSpPr>
            <p:nvPr/>
          </p:nvGrpSpPr>
          <p:grpSpPr bwMode="auto">
            <a:xfrm>
              <a:off x="5375" y="0"/>
              <a:ext cx="384" cy="384"/>
              <a:chOff x="5375" y="0"/>
              <a:chExt cx="384" cy="384"/>
            </a:xfrm>
          </p:grpSpPr>
          <p:sp>
            <p:nvSpPr>
              <p:cNvPr id="426003" name="Rectangle 19"/>
              <p:cNvSpPr>
                <a:spLocks noChangeArrowheads="1"/>
              </p:cNvSpPr>
              <p:nvPr/>
            </p:nvSpPr>
            <p:spPr bwMode="auto">
              <a:xfrm>
                <a:off x="5375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6004" name="Oval 20"/>
              <p:cNvSpPr>
                <a:spLocks noChangeArrowheads="1"/>
              </p:cNvSpPr>
              <p:nvPr/>
            </p:nvSpPr>
            <p:spPr bwMode="auto">
              <a:xfrm>
                <a:off x="5476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  <p:sldLayoutId id="2147484032" r:id="rId12"/>
    <p:sldLayoutId id="2147484033" r:id="rId13"/>
    <p:sldLayoutId id="2147484034" r:id="rId14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620713"/>
            <a:ext cx="8135938" cy="2952303"/>
          </a:xfrm>
        </p:spPr>
        <p:txBody>
          <a:bodyPr/>
          <a:lstStyle/>
          <a:p>
            <a:pPr algn="r" eaLnBrk="1" hangingPunct="1"/>
            <a:r>
              <a:rPr lang="ru-RU" sz="4400" b="1" dirty="0" smtClean="0">
                <a:latin typeface="Bookman Old Style" pitchFamily="18" charset="0"/>
              </a:rPr>
              <a:t>         ПЕДАГОГИЧЕСКИЙ </a:t>
            </a:r>
            <a:r>
              <a:rPr lang="ru-RU" sz="4400" b="1" dirty="0" smtClean="0">
                <a:latin typeface="Bookman Old Style" pitchFamily="18" charset="0"/>
              </a:rPr>
              <a:t>СОВЕТ</a:t>
            </a:r>
            <a:br>
              <a:rPr lang="ru-RU" sz="4400" b="1" dirty="0" smtClean="0">
                <a:latin typeface="Bookman Old Style" pitchFamily="18" charset="0"/>
              </a:rPr>
            </a:br>
            <a:r>
              <a:rPr lang="ru-RU" sz="2800" b="1" dirty="0" smtClean="0">
                <a:latin typeface="Bookman Old Style" pitchFamily="18" charset="0"/>
              </a:rPr>
              <a:t>Яхина О.А.</a:t>
            </a:r>
            <a:br>
              <a:rPr lang="ru-RU" sz="2800" b="1" dirty="0" smtClean="0">
                <a:latin typeface="Bookman Old Style" pitchFamily="18" charset="0"/>
              </a:rPr>
            </a:br>
            <a:r>
              <a:rPr lang="ru-RU" sz="1600" b="1" dirty="0" smtClean="0">
                <a:latin typeface="Bookman Old Style" pitchFamily="18" charset="0"/>
              </a:rPr>
              <a:t>учитель математики</a:t>
            </a:r>
            <a:r>
              <a:rPr lang="ru-RU" sz="1600" b="1" dirty="0" smtClean="0">
                <a:latin typeface="Bookman Old Style" pitchFamily="18" charset="0"/>
              </a:rPr>
              <a:t> </a:t>
            </a:r>
            <a:endParaRPr lang="ru-RU" sz="1600" b="1" i="1" dirty="0" smtClean="0">
              <a:latin typeface="Bookman Old Style" pitchFamily="18" charset="0"/>
            </a:endParaRPr>
          </a:p>
        </p:txBody>
      </p:sp>
      <p:pic>
        <p:nvPicPr>
          <p:cNvPr id="3" name="Рисунок 3" descr="SY01253_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8840"/>
            <a:ext cx="35639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2" descr="K:\шаблоны\children_011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2017957"/>
            <a:ext cx="3384376" cy="430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500063" y="642938"/>
            <a:ext cx="81438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sz="3200" i="1" u="sng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Интеллектуальные и деловые качества:</a:t>
            </a:r>
            <a:endParaRPr lang="ru-RU" sz="3200">
              <a:latin typeface="Bookman Old Style" pitchFamily="18" charset="0"/>
              <a:ea typeface="Times New Roman" pitchFamily="18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креативность, творческий подход к делу;</a:t>
            </a:r>
            <a:endParaRPr lang="ru-RU" sz="3200" b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</a:rPr>
              <a:t>компетентность;</a:t>
            </a:r>
            <a:endParaRPr lang="ru-RU" sz="3200" b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</a:rPr>
              <a:t>профессионализм;</a:t>
            </a:r>
            <a:endParaRPr lang="ru-RU" sz="3200" b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</a:rPr>
              <a:t>системность мышления;</a:t>
            </a:r>
            <a:endParaRPr lang="ru-RU" sz="3200" b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</a:rPr>
              <a:t>критичность мышления. </a:t>
            </a:r>
            <a:endParaRPr lang="ru-RU" sz="3200" b="0">
              <a:latin typeface="Bookman Old Style" pitchFamily="18" charset="0"/>
            </a:endParaRPr>
          </a:p>
        </p:txBody>
      </p:sp>
      <p:pic>
        <p:nvPicPr>
          <p:cNvPr id="3" name="Picture 18" descr="K:\шаблоны\3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942184"/>
            <a:ext cx="2915816" cy="291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500063" y="943417"/>
            <a:ext cx="8143875" cy="4544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lnSpc>
                <a:spcPct val="114000"/>
              </a:lnSpc>
            </a:pPr>
            <a:r>
              <a:rPr lang="ru-RU" sz="3200" i="1" u="sng" dirty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Особенности характера и поведения:</a:t>
            </a:r>
          </a:p>
          <a:p>
            <a:pPr>
              <a:lnSpc>
                <a:spcPct val="114000"/>
              </a:lnSpc>
              <a:buFont typeface="Wingdings" pitchFamily="2" charset="2"/>
              <a:buChar char="ü"/>
            </a:pPr>
            <a:r>
              <a:rPr lang="ru-RU" sz="3200" b="0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способность </a:t>
            </a:r>
            <a:r>
              <a:rPr lang="ru-RU" sz="3200" b="0" dirty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ставить и решать все более сложные задачи и проблемы;</a:t>
            </a:r>
            <a:endParaRPr lang="ru-RU" sz="3200" b="0" dirty="0">
              <a:latin typeface="Bookman Old Style" pitchFamily="18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Char char="ü"/>
            </a:pPr>
            <a:r>
              <a:rPr lang="ru-RU" sz="3200" b="0" dirty="0">
                <a:solidFill>
                  <a:srgbClr val="000000"/>
                </a:solidFill>
                <a:latin typeface="Bookman Old Style" pitchFamily="18" charset="0"/>
              </a:rPr>
              <a:t>трудолюбие;</a:t>
            </a:r>
            <a:endParaRPr lang="ru-RU" sz="3200" b="0" dirty="0">
              <a:latin typeface="Bookman Old Style" pitchFamily="18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Char char="ü"/>
            </a:pPr>
            <a:r>
              <a:rPr lang="ru-RU" sz="3200" b="0" dirty="0">
                <a:solidFill>
                  <a:srgbClr val="000000"/>
                </a:solidFill>
                <a:latin typeface="Bookman Old Style" pitchFamily="18" charset="0"/>
              </a:rPr>
              <a:t>энергичность;</a:t>
            </a:r>
            <a:endParaRPr lang="ru-RU" sz="3200" b="0" dirty="0">
              <a:latin typeface="Bookman Old Style" pitchFamily="18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Char char="ü"/>
            </a:pPr>
            <a:r>
              <a:rPr lang="ru-RU" sz="3200" b="0" dirty="0">
                <a:solidFill>
                  <a:srgbClr val="000000"/>
                </a:solidFill>
                <a:latin typeface="Bookman Old Style" pitchFamily="18" charset="0"/>
              </a:rPr>
              <a:t>решительность;</a:t>
            </a:r>
            <a:endParaRPr lang="ru-RU" sz="3200" b="0" dirty="0">
              <a:latin typeface="Bookman Old Style" pitchFamily="18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Char char="ü"/>
            </a:pPr>
            <a:r>
              <a:rPr lang="ru-RU" sz="3200" b="0" dirty="0" err="1">
                <a:solidFill>
                  <a:srgbClr val="000000"/>
                </a:solidFill>
                <a:latin typeface="Bookman Old Style" pitchFamily="18" charset="0"/>
              </a:rPr>
              <a:t>стрессоустойчивость</a:t>
            </a:r>
            <a:r>
              <a:rPr lang="ru-RU" sz="3200" b="0" dirty="0">
                <a:solidFill>
                  <a:srgbClr val="000000"/>
                </a:solidFill>
                <a:latin typeface="Bookman Old Style" pitchFamily="18" charset="0"/>
              </a:rPr>
              <a:t>;</a:t>
            </a:r>
            <a:endParaRPr lang="ru-RU" sz="3200" b="0" dirty="0">
              <a:latin typeface="Bookman Old Style" pitchFamily="18" charset="0"/>
            </a:endParaRPr>
          </a:p>
        </p:txBody>
      </p:sp>
      <p:pic>
        <p:nvPicPr>
          <p:cNvPr id="3" name="Picture 8" descr="K:\шаблоны\children_000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421193"/>
            <a:ext cx="4139952" cy="2436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500063" y="642938"/>
            <a:ext cx="8143875" cy="398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lnSpc>
                <a:spcPct val="114000"/>
              </a:lnSpc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способность мобилизоваться;</a:t>
            </a:r>
            <a:endParaRPr lang="ru-RU" sz="3200" b="0">
              <a:latin typeface="Bookman Old Style" pitchFamily="18" charset="0"/>
              <a:ea typeface="Times New Roman" pitchFamily="18" charset="0"/>
              <a:cs typeface="Arial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способность не останавливаться на достигнутом;</a:t>
            </a:r>
            <a:endParaRPr lang="ru-RU" sz="3200" b="0">
              <a:latin typeface="Bookman Old Style" pitchFamily="18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</a:rPr>
              <a:t>способность к риску;</a:t>
            </a:r>
            <a:endParaRPr lang="ru-RU" sz="3200" b="0">
              <a:latin typeface="Bookman Old Style" pitchFamily="18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</a:rPr>
              <a:t>расчетливость;</a:t>
            </a:r>
            <a:endParaRPr lang="ru-RU" sz="3200" b="0">
              <a:latin typeface="Bookman Old Style" pitchFamily="18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</a:rPr>
              <a:t>способность доводить начатое дело до конца. </a:t>
            </a:r>
            <a:endParaRPr lang="ru-RU" sz="3200" b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500063" y="642938"/>
            <a:ext cx="8143875" cy="346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lnSpc>
                <a:spcPct val="114000"/>
              </a:lnSpc>
            </a:pPr>
            <a:r>
              <a:rPr lang="ru-RU" sz="3200" i="1" u="sng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Коммуникативные способности:</a:t>
            </a:r>
            <a:endParaRPr lang="ru-RU" sz="3200">
              <a:latin typeface="Bookman Old Style" pitchFamily="18" charset="0"/>
              <a:ea typeface="Times New Roman" pitchFamily="18" charset="0"/>
              <a:cs typeface="Arial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коммуникабельность, адаптивность;</a:t>
            </a:r>
            <a:endParaRPr lang="ru-RU" sz="3200" b="0">
              <a:latin typeface="Bookman Old Style" pitchFamily="18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</a:rPr>
              <a:t>умение убеждать;</a:t>
            </a:r>
            <a:endParaRPr lang="ru-RU" sz="3200" b="0">
              <a:latin typeface="Bookman Old Style" pitchFamily="18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</a:rPr>
              <a:t>умение вести переговоры;</a:t>
            </a:r>
          </a:p>
          <a:p>
            <a:pPr>
              <a:lnSpc>
                <a:spcPct val="114000"/>
              </a:lnSpc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</a:rPr>
              <a:t>эмпатийность (способность чувствовать собеседника). </a:t>
            </a:r>
            <a:endParaRPr lang="ru-RU" sz="3200" b="0">
              <a:latin typeface="Bookman Old Style" pitchFamily="18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618104"/>
            <a:ext cx="3347864" cy="3065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500063" y="642938"/>
            <a:ext cx="81438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sz="3200" i="1" u="sng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Организаторские способности:</a:t>
            </a:r>
            <a:endParaRPr lang="ru-RU" sz="3200">
              <a:latin typeface="Bookman Old Style" pitchFamily="18" charset="0"/>
              <a:ea typeface="Times New Roman" pitchFamily="18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способность создать команду;</a:t>
            </a:r>
            <a:endParaRPr lang="ru-RU" sz="3200" b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</a:rPr>
              <a:t>способность подчинить своей воле других;</a:t>
            </a:r>
            <a:endParaRPr lang="ru-RU" sz="3200" b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</a:rPr>
              <a:t>способность быть лидером;</a:t>
            </a:r>
            <a:endParaRPr lang="ru-RU" sz="3200" b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</a:rPr>
              <a:t>способность эффективно делегировать свои полномочия;</a:t>
            </a:r>
            <a:endParaRPr lang="ru-RU" sz="3200" b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</a:rPr>
              <a:t>требовательность;</a:t>
            </a:r>
            <a:endParaRPr lang="ru-RU" sz="3200" b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428625" y="642938"/>
            <a:ext cx="8215313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умение организовать и мобилизовать свой коллектив на успешное ре­шение коллективной задачи;</a:t>
            </a:r>
            <a:endParaRPr lang="ru-RU" sz="3200" b="0">
              <a:latin typeface="Bookman Old Style" pitchFamily="18" charset="0"/>
              <a:ea typeface="Times New Roman" pitchFamily="18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умение контролировать и корректировать работу коллектива;</a:t>
            </a:r>
            <a:endParaRPr lang="ru-RU" sz="3200" b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</a:rPr>
              <a:t>самостоятельность в принятии ответственных решений;</a:t>
            </a:r>
            <a:endParaRPr lang="ru-RU" sz="3200" b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</a:rPr>
              <a:t>способность к непрерывному саморазвитию, личностному и профес­сиональному росту;</a:t>
            </a:r>
            <a:endParaRPr lang="ru-RU" sz="3200" b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500063" y="642938"/>
            <a:ext cx="8072437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способность к самоопределению;</a:t>
            </a:r>
            <a:endParaRPr lang="ru-RU" sz="3200" b="0">
              <a:latin typeface="Bookman Old Style" pitchFamily="18" charset="0"/>
              <a:ea typeface="Times New Roman" pitchFamily="18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способность к самоуправлению;</a:t>
            </a:r>
            <a:endParaRPr lang="ru-RU" sz="3200" b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</a:rPr>
              <a:t>способность к самосовершенствованию.</a:t>
            </a:r>
            <a:endParaRPr lang="ru-RU" sz="3200" b="0">
              <a:latin typeface="Bookman Old Style" pitchFamily="18" charset="0"/>
            </a:endParaRPr>
          </a:p>
        </p:txBody>
      </p:sp>
      <p:pic>
        <p:nvPicPr>
          <p:cNvPr id="3" name="Picture 10" descr="K:\шаблоны\children_006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364993"/>
            <a:ext cx="4190206" cy="325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2500313" y="857250"/>
            <a:ext cx="38655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000">
                <a:latin typeface="Bookman Old Style" pitchFamily="18" charset="0"/>
              </a:rPr>
              <a:t>Памятка</a:t>
            </a:r>
          </a:p>
        </p:txBody>
      </p:sp>
      <p:sp>
        <p:nvSpPr>
          <p:cNvPr id="18435" name="Прямоугольник 2"/>
          <p:cNvSpPr>
            <a:spLocks noChangeArrowheads="1"/>
          </p:cNvSpPr>
          <p:nvPr/>
        </p:nvSpPr>
        <p:spPr bwMode="auto">
          <a:xfrm>
            <a:off x="2214563" y="2643188"/>
            <a:ext cx="4572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i="1">
                <a:latin typeface="Bookman Old Style" pitchFamily="18" charset="0"/>
              </a:rPr>
              <a:t>Активизация познавательных мотивов.</a:t>
            </a:r>
            <a:endParaRPr lang="ru-RU" sz="3200">
              <a:latin typeface="Bookman Old Style" pitchFamily="18" charset="0"/>
            </a:endParaRPr>
          </a:p>
        </p:txBody>
      </p:sp>
      <p:pic>
        <p:nvPicPr>
          <p:cNvPr id="4" name="Picture 17" descr="K:\шаблоны\2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942184"/>
            <a:ext cx="2915816" cy="291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500063" y="437713"/>
            <a:ext cx="807243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ru-RU" sz="3600" b="0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Учебно-познавательные </a:t>
            </a:r>
            <a:r>
              <a:rPr lang="ru-RU" sz="3600" b="0" dirty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мотивы и мотивы самообразования </a:t>
            </a:r>
            <a:r>
              <a:rPr lang="ru-RU" sz="3600" b="0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формируются </a:t>
            </a:r>
            <a:r>
              <a:rPr lang="ru-RU" sz="3600" b="0" dirty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быстрее, если использовать для этого специальную систему учебной деятельности:</a:t>
            </a:r>
            <a:endParaRPr lang="ru-RU" sz="3600" b="0" dirty="0">
              <a:latin typeface="Bookman Old Style" pitchFamily="18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3" name="Picture 13" descr="K:\шаблоны\2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717032"/>
            <a:ext cx="2941290" cy="2941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500063" y="672813"/>
            <a:ext cx="81438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28600" indent="-228600" eaLnBrk="1" hangingPunct="1">
              <a:lnSpc>
                <a:spcPct val="150000"/>
              </a:lnSpc>
              <a:buFont typeface="Arial Narrow" pitchFamily="34" charset="0"/>
              <a:buAutoNum type="arabicPeriod"/>
            </a:pPr>
            <a:r>
              <a:rPr lang="ru-RU" sz="3200" b="0" dirty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Деятельность под руководством учителя (постановка задачи, </a:t>
            </a:r>
            <a:r>
              <a:rPr lang="ru-RU" sz="3200" b="0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определение </a:t>
            </a:r>
            <a:r>
              <a:rPr lang="ru-RU" sz="3200" b="0" dirty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выполнения действий, самоконтроль, самооценка);</a:t>
            </a:r>
            <a:endParaRPr lang="ru-RU" sz="3200" b="0" dirty="0">
              <a:latin typeface="Bookman Old Style" pitchFamily="18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3" name="Picture 18" descr="K:\шаблоны\3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942184"/>
            <a:ext cx="2915816" cy="291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57188" y="642938"/>
            <a:ext cx="847566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sz="4800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  <a:cs typeface="Arial" charset="0"/>
              </a:rPr>
              <a:t>«</a:t>
            </a:r>
            <a:r>
              <a:rPr lang="ru-RU" sz="4800" dirty="0">
                <a:solidFill>
                  <a:srgbClr val="000000"/>
                </a:solidFill>
                <a:latin typeface="Batang" pitchFamily="18" charset="-127"/>
                <a:ea typeface="Batang" pitchFamily="18" charset="-127"/>
                <a:cs typeface="Arial" charset="0"/>
              </a:rPr>
              <a:t>Формирование базовых умений и компетенций как условие формирования подготовки </a:t>
            </a:r>
            <a:r>
              <a:rPr lang="ru-RU" sz="4800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  <a:cs typeface="Arial" charset="0"/>
              </a:rPr>
              <a:t>конкурентоспособной и социально успешной </a:t>
            </a:r>
            <a:r>
              <a:rPr lang="ru-RU" sz="4800" dirty="0">
                <a:solidFill>
                  <a:srgbClr val="000000"/>
                </a:solidFill>
                <a:latin typeface="Batang" pitchFamily="18" charset="-127"/>
                <a:ea typeface="Batang" pitchFamily="18" charset="-127"/>
                <a:cs typeface="Arial" charset="0"/>
              </a:rPr>
              <a:t>личности»</a:t>
            </a:r>
            <a:endParaRPr lang="ru-RU" sz="4800" b="0" dirty="0">
              <a:latin typeface="Batang" pitchFamily="18" charset="-127"/>
              <a:ea typeface="Batang" pitchFamily="18" charset="-127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500063" y="642938"/>
            <a:ext cx="81438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0" dirty="0" smtClean="0">
                <a:latin typeface="Bookman Old Style" pitchFamily="18" charset="0"/>
              </a:rPr>
              <a:t>2.Самообразовательная </a:t>
            </a:r>
            <a:r>
              <a:rPr lang="ru-RU" sz="3200" b="0" dirty="0">
                <a:latin typeface="Bookman Old Style" pitchFamily="18" charset="0"/>
              </a:rPr>
              <a:t>деятельность ведется учеником без руководства учителя в соответствии с собственными целями и задачами.</a:t>
            </a:r>
          </a:p>
        </p:txBody>
      </p:sp>
      <p:pic>
        <p:nvPicPr>
          <p:cNvPr id="3" name="Picture 12" descr="K:\шаблоны\children_012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3102" y="3429000"/>
            <a:ext cx="247089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611560" y="1412776"/>
            <a:ext cx="80010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sz="3600" i="1" dirty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Зрелость </a:t>
            </a:r>
          </a:p>
          <a:p>
            <a:pPr algn="ctr" eaLnBrk="1" hangingPunct="1"/>
            <a:r>
              <a:rPr lang="ru-RU" sz="3600" i="1" dirty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учебно-познавательных мотивов.</a:t>
            </a:r>
            <a:endParaRPr lang="ru-RU" sz="3600" dirty="0">
              <a:latin typeface="Bookman Old Style" pitchFamily="18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3" name="Picture 5" descr="книг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905250"/>
            <a:ext cx="3024187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571500" y="500063"/>
            <a:ext cx="8072438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смысловая переработка;</a:t>
            </a:r>
            <a:endParaRPr lang="ru-RU" sz="3200" b="0">
              <a:latin typeface="Bookman Old Style" pitchFamily="18" charset="0"/>
              <a:ea typeface="Times New Roman" pitchFamily="18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выделение основных идей и принципов;</a:t>
            </a:r>
            <a:endParaRPr lang="ru-RU" sz="3200" b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</a:rPr>
              <a:t>освоение культуры чтения (выписки, план, тезис, конспект, реферат, рецензия);</a:t>
            </a:r>
            <a:endParaRPr lang="ru-RU" sz="3200" b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</a:rPr>
              <a:t>использование приемов запоминания;</a:t>
            </a:r>
            <a:endParaRPr lang="ru-RU" sz="3200" b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</a:rPr>
              <a:t>поиск дополнительной информации;</a:t>
            </a:r>
            <a:endParaRPr lang="ru-RU" sz="3200" b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</a:rPr>
              <a:t>рациональная организация рабочего времени.</a:t>
            </a:r>
            <a:endParaRPr lang="ru-RU" sz="3200" b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5084763"/>
            <a:ext cx="7772400" cy="1143000"/>
          </a:xfrm>
        </p:spPr>
        <p:txBody>
          <a:bodyPr/>
          <a:lstStyle/>
          <a:p>
            <a:pPr eaLnBrk="1" hangingPunct="1"/>
            <a:r>
              <a:rPr lang="ru-RU" sz="4400" b="1" smtClean="0">
                <a:latin typeface="Times New Roman" pitchFamily="18" charset="0"/>
              </a:rPr>
              <a:t>СПАСИБО ЗА ВНИМАНИЕ!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000108"/>
            <a:ext cx="611907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428625" y="642938"/>
            <a:ext cx="8358188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ru-RU" sz="3200">
                <a:solidFill>
                  <a:srgbClr val="000000"/>
                </a:solidFill>
                <a:latin typeface="Bookman Old Style" pitchFamily="18" charset="0"/>
                <a:ea typeface="Batang" pitchFamily="18" charset="-127"/>
                <a:cs typeface="Arial" charset="0"/>
              </a:rPr>
              <a:t>Цель: </a:t>
            </a:r>
          </a:p>
          <a:p>
            <a:pPr algn="ctr" eaLnBrk="1" hangingPunct="1">
              <a:lnSpc>
                <a:spcPct val="150000"/>
              </a:lnSpc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  <a:ea typeface="Batang" pitchFamily="18" charset="-127"/>
                <a:cs typeface="Arial" charset="0"/>
              </a:rPr>
              <a:t>Наметить организацию работы по </a:t>
            </a:r>
          </a:p>
          <a:p>
            <a:pPr algn="ctr" eaLnBrk="1" hangingPunct="1">
              <a:lnSpc>
                <a:spcPct val="150000"/>
              </a:lnSpc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  <a:ea typeface="Batang" pitchFamily="18" charset="-127"/>
                <a:cs typeface="Arial" charset="0"/>
              </a:rPr>
              <a:t>формированию умений и компетенций </a:t>
            </a:r>
          </a:p>
          <a:p>
            <a:pPr algn="ctr" eaLnBrk="1" hangingPunct="1">
              <a:lnSpc>
                <a:spcPct val="150000"/>
              </a:lnSpc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  <a:ea typeface="Batang" pitchFamily="18" charset="-127"/>
                <a:cs typeface="Arial" charset="0"/>
              </a:rPr>
              <a:t>в образовательном учреждении. </a:t>
            </a:r>
          </a:p>
          <a:p>
            <a:pPr algn="ctr" eaLnBrk="1" hangingPunct="1">
              <a:lnSpc>
                <a:spcPct val="150000"/>
              </a:lnSpc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  <a:ea typeface="Batang" pitchFamily="18" charset="-127"/>
                <a:cs typeface="Arial" charset="0"/>
              </a:rPr>
              <a:t>Поиск путей совершенствования </a:t>
            </a:r>
          </a:p>
          <a:p>
            <a:pPr algn="ctr" eaLnBrk="1" hangingPunct="1">
              <a:lnSpc>
                <a:spcPct val="150000"/>
              </a:lnSpc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  <a:ea typeface="Batang" pitchFamily="18" charset="-127"/>
                <a:cs typeface="Arial" charset="0"/>
              </a:rPr>
              <a:t>методов обучения и мотивация </a:t>
            </a:r>
          </a:p>
          <a:p>
            <a:pPr algn="ctr" eaLnBrk="1" hangingPunct="1">
              <a:lnSpc>
                <a:spcPct val="150000"/>
              </a:lnSpc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  <a:ea typeface="Batang" pitchFamily="18" charset="-127"/>
                <a:cs typeface="Arial" charset="0"/>
              </a:rPr>
              <a:t>педагогов.</a:t>
            </a:r>
            <a:endParaRPr lang="ru-RU" sz="3200" b="0">
              <a:latin typeface="Bookman Old Style" pitchFamily="18" charset="0"/>
              <a:ea typeface="Batang" pitchFamily="18" charset="-127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500063" y="642938"/>
            <a:ext cx="814387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sz="3200" dirty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Задачи:</a:t>
            </a:r>
            <a:endParaRPr lang="ru-RU" sz="3200" dirty="0">
              <a:latin typeface="Bookman Old Style" pitchFamily="18" charset="0"/>
              <a:ea typeface="Times New Roman" pitchFamily="18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0" dirty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сформулировать модель востребованной конкурентоспособной личности;</a:t>
            </a:r>
            <a:endParaRPr lang="ru-RU" sz="3200" b="0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0" dirty="0">
                <a:solidFill>
                  <a:srgbClr val="000000"/>
                </a:solidFill>
                <a:latin typeface="Bookman Old Style" pitchFamily="18" charset="0"/>
              </a:rPr>
              <a:t>наметить пути формирования учебно-познавательной компетентности учащихся;</a:t>
            </a:r>
            <a:endParaRPr lang="ru-RU" sz="3200" b="0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0" dirty="0">
                <a:solidFill>
                  <a:srgbClr val="000000"/>
                </a:solidFill>
                <a:latin typeface="Bookman Old Style" pitchFamily="18" charset="0"/>
              </a:rPr>
              <a:t>сформировать пути выработки умений и компетенций в педагогическую практику.</a:t>
            </a:r>
            <a:endParaRPr lang="ru-RU" sz="3200" b="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500063" y="642938"/>
            <a:ext cx="807243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sz="3200" i="1" dirty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Конкурентоспособная личность </a:t>
            </a:r>
            <a:r>
              <a:rPr lang="ru-RU" sz="3200" dirty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- </a:t>
            </a:r>
            <a:r>
              <a:rPr lang="ru-RU" sz="3200" b="0" i="1" dirty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это личность, для которой характерны стремление и способность к высокому качеству и эффективности своей деятельности, а также к лидерству в условиях состязательности, соперничества и напряженной борьбы со своими конкурентами.</a:t>
            </a:r>
            <a:endParaRPr lang="ru-RU" sz="3200" b="0" dirty="0">
              <a:latin typeface="Bookman Old Style" pitchFamily="18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3" name="Picture 4" descr="K:\шаблоны\children_01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8250" y="4869160"/>
            <a:ext cx="1775750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500063" y="1714500"/>
            <a:ext cx="81438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800" dirty="0">
                <a:latin typeface="Bookman Old Style" pitchFamily="18" charset="0"/>
              </a:rPr>
              <a:t>Идеальная модель </a:t>
            </a:r>
            <a:r>
              <a:rPr lang="ru-RU" sz="4800" dirty="0" smtClean="0">
                <a:latin typeface="Bookman Old Style" pitchFamily="18" charset="0"/>
              </a:rPr>
              <a:t>конкурентоспособной и социально успешной  </a:t>
            </a:r>
            <a:r>
              <a:rPr lang="ru-RU" sz="4800" dirty="0">
                <a:latin typeface="Bookman Old Style" pitchFamily="18" charset="0"/>
              </a:rPr>
              <a:t>личности:</a:t>
            </a:r>
          </a:p>
        </p:txBody>
      </p:sp>
      <p:pic>
        <p:nvPicPr>
          <p:cNvPr id="3" name="Picture 5" descr="HH0089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234871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2"/>
          <p:cNvSpPr>
            <a:spLocks noChangeArrowheads="1"/>
          </p:cNvSpPr>
          <p:nvPr/>
        </p:nvSpPr>
        <p:spPr bwMode="auto">
          <a:xfrm>
            <a:off x="500063" y="642938"/>
            <a:ext cx="8215312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400" i="1" u="sng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Мотивы и ценностные ориентации:</a:t>
            </a:r>
            <a:endParaRPr lang="ru-RU" sz="2400">
              <a:solidFill>
                <a:srgbClr val="000000"/>
              </a:solidFill>
              <a:latin typeface="Bookman Old Style" pitchFamily="18" charset="0"/>
              <a:ea typeface="Times New Roman" pitchFamily="18" charset="0"/>
              <a:cs typeface="Arial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Char char="ü"/>
            </a:pPr>
            <a:r>
              <a:rPr lang="ru-RU" sz="2800" b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четкость целей и ценностных ориентации;</a:t>
            </a:r>
            <a:endParaRPr lang="ru-RU" sz="2800" b="0">
              <a:solidFill>
                <a:srgbClr val="000000"/>
              </a:solidFill>
              <a:latin typeface="Bookman Old Style" pitchFamily="18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Char char="ü"/>
            </a:pPr>
            <a:r>
              <a:rPr lang="ru-RU" sz="2800" b="0">
                <a:solidFill>
                  <a:srgbClr val="000000"/>
                </a:solidFill>
                <a:latin typeface="Bookman Old Style" pitchFamily="18" charset="0"/>
              </a:rPr>
              <a:t>осознание приоритетов;</a:t>
            </a:r>
          </a:p>
          <a:p>
            <a:pPr>
              <a:lnSpc>
                <a:spcPct val="114000"/>
              </a:lnSpc>
              <a:buFont typeface="Wingdings" pitchFamily="2" charset="2"/>
              <a:buChar char="ü"/>
            </a:pPr>
            <a:r>
              <a:rPr lang="ru-RU" sz="2800" b="0">
                <a:solidFill>
                  <a:srgbClr val="000000"/>
                </a:solidFill>
                <a:latin typeface="Bookman Old Style" pitchFamily="18" charset="0"/>
              </a:rPr>
              <a:t>амбициозность;</a:t>
            </a:r>
          </a:p>
          <a:p>
            <a:pPr>
              <a:lnSpc>
                <a:spcPct val="114000"/>
              </a:lnSpc>
              <a:buFont typeface="Wingdings" pitchFamily="2" charset="2"/>
              <a:buChar char="ü"/>
            </a:pPr>
            <a:r>
              <a:rPr lang="ru-RU" sz="2800" b="0">
                <a:solidFill>
                  <a:srgbClr val="000000"/>
                </a:solidFill>
                <a:latin typeface="Bookman Old Style" pitchFamily="18" charset="0"/>
              </a:rPr>
              <a:t>стремление к лидерству;     </a:t>
            </a:r>
          </a:p>
          <a:p>
            <a:pPr>
              <a:lnSpc>
                <a:spcPct val="114000"/>
              </a:lnSpc>
              <a:buFont typeface="Wingdings" pitchFamily="2" charset="2"/>
              <a:buChar char="ü"/>
            </a:pPr>
            <a:r>
              <a:rPr lang="ru-RU" sz="2800" b="0">
                <a:solidFill>
                  <a:srgbClr val="000000"/>
                </a:solidFill>
                <a:latin typeface="Bookman Old Style" pitchFamily="18" charset="0"/>
              </a:rPr>
              <a:t>оптимизм, вера в успех своего дела;</a:t>
            </a:r>
          </a:p>
          <a:p>
            <a:pPr>
              <a:lnSpc>
                <a:spcPct val="114000"/>
              </a:lnSpc>
              <a:buFont typeface="Wingdings" pitchFamily="2" charset="2"/>
              <a:buChar char="ü"/>
            </a:pPr>
            <a:r>
              <a:rPr lang="ru-RU" sz="2800" b="0">
                <a:solidFill>
                  <a:srgbClr val="000000"/>
                </a:solidFill>
                <a:latin typeface="Bookman Old Style" pitchFamily="18" charset="0"/>
              </a:rPr>
              <a:t>глубокий интерес к делу;</a:t>
            </a:r>
          </a:p>
          <a:p>
            <a:pPr>
              <a:lnSpc>
                <a:spcPct val="114000"/>
              </a:lnSpc>
              <a:buFont typeface="Wingdings" pitchFamily="2" charset="2"/>
              <a:buChar char="ü"/>
            </a:pPr>
            <a:r>
              <a:rPr lang="ru-RU" sz="2800" b="0">
                <a:solidFill>
                  <a:srgbClr val="000000"/>
                </a:solidFill>
                <a:latin typeface="Bookman Old Style" pitchFamily="18" charset="0"/>
              </a:rPr>
              <a:t>ориентация на здоровый образ жизни;</a:t>
            </a:r>
          </a:p>
          <a:p>
            <a:pPr>
              <a:lnSpc>
                <a:spcPct val="114000"/>
              </a:lnSpc>
              <a:buFont typeface="Wingdings" pitchFamily="2" charset="2"/>
              <a:buChar char="ü"/>
            </a:pPr>
            <a:r>
              <a:rPr lang="ru-RU" sz="2800" b="0">
                <a:solidFill>
                  <a:srgbClr val="000000"/>
                </a:solidFill>
                <a:latin typeface="Bookman Old Style" pitchFamily="18" charset="0"/>
                <a:cs typeface="Calibri" pitchFamily="34" charset="0"/>
              </a:rPr>
              <a:t> </a:t>
            </a:r>
            <a:r>
              <a:rPr lang="ru-RU" sz="2800" b="0">
                <a:solidFill>
                  <a:srgbClr val="000000"/>
                </a:solidFill>
                <a:latin typeface="Bookman Old Style" pitchFamily="18" charset="0"/>
              </a:rPr>
              <a:t>стремление к качественному конечному продукту своей деятельности. </a:t>
            </a: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2188" y="4914900"/>
            <a:ext cx="1801812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500063" y="642938"/>
            <a:ext cx="8143875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lnSpc>
                <a:spcPct val="114000"/>
              </a:lnSpc>
            </a:pPr>
            <a:r>
              <a:rPr lang="ru-RU" sz="3200" i="1" u="sng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Нравственные качества:</a:t>
            </a:r>
          </a:p>
          <a:p>
            <a:pPr>
              <a:lnSpc>
                <a:spcPct val="114000"/>
              </a:lnSpc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ответственность;</a:t>
            </a:r>
            <a:endParaRPr lang="ru-RU" sz="3200" b="0">
              <a:latin typeface="Bookman Old Style" pitchFamily="18" charset="0"/>
              <a:ea typeface="Times New Roman" pitchFamily="18" charset="0"/>
              <a:cs typeface="Arial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обязательность;</a:t>
            </a:r>
            <a:endParaRPr lang="ru-RU" sz="3200" b="0">
              <a:latin typeface="Bookman Old Style" pitchFamily="18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</a:rPr>
              <a:t>толерантность;</a:t>
            </a:r>
            <a:endParaRPr lang="ru-RU" sz="3200" b="0">
              <a:latin typeface="Bookman Old Style" pitchFamily="18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</a:rPr>
              <a:t>способность к временным компромиссам;</a:t>
            </a:r>
            <a:endParaRPr lang="ru-RU" sz="3200" b="0">
              <a:latin typeface="Bookman Old Style" pitchFamily="18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</a:rPr>
              <a:t>самостоятельность в условиях нравственного выбора. </a:t>
            </a:r>
            <a:endParaRPr lang="ru-RU" sz="3200" b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428625" y="642938"/>
            <a:ext cx="821531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sz="3200" i="1" u="sng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Гражданские качества:</a:t>
            </a:r>
            <a:endParaRPr lang="ru-RU" sz="3200">
              <a:latin typeface="Bookman Old Style" pitchFamily="18" charset="0"/>
              <a:ea typeface="Times New Roman" pitchFamily="18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ясность и четкость гражданской позиции;</a:t>
            </a:r>
            <a:endParaRPr lang="ru-RU" sz="3200" b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</a:rPr>
              <a:t>социальная активность;</a:t>
            </a:r>
            <a:endParaRPr lang="ru-RU" sz="3200" b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</a:rPr>
              <a:t>способность отстаивать свои права;</a:t>
            </a:r>
            <a:endParaRPr lang="ru-RU" sz="3200" b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</a:rPr>
              <a:t>демократизм;</a:t>
            </a:r>
            <a:endParaRPr lang="ru-RU" sz="3200" b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</a:rPr>
              <a:t>гражданское мужество;</a:t>
            </a:r>
            <a:endParaRPr lang="ru-RU" sz="3200" b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</a:rPr>
              <a:t>патриотизм;</a:t>
            </a:r>
            <a:endParaRPr lang="ru-RU" sz="3200" b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0">
                <a:solidFill>
                  <a:srgbClr val="000000"/>
                </a:solidFill>
                <a:latin typeface="Bookman Old Style" pitchFamily="18" charset="0"/>
              </a:rPr>
              <a:t>смелость. </a:t>
            </a:r>
            <a:endParaRPr lang="ru-RU" sz="3200" b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ормирование базовых умений и компетенций как условие формирования подготовки конкурентоспособной личности">
  <a:themeElements>
    <a:clrScheme name="Certificat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33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DCA"/>
      </a:accent5>
      <a:accent6>
        <a:srgbClr val="2D2DB9"/>
      </a:accent6>
      <a:hlink>
        <a:srgbClr val="FFCC00"/>
      </a:hlink>
      <a:folHlink>
        <a:srgbClr val="B2B2B2"/>
      </a:folHlink>
    </a:clrScheme>
    <a:fontScheme name="Certificate">
      <a:majorFont>
        <a:latin typeface="Arial Narrow"/>
        <a:ea typeface=""/>
        <a:cs typeface=""/>
      </a:majorFont>
      <a:minorFont>
        <a:latin typeface="Monotype Corsiv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Certificate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ific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ificat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Формирование базовых умений и компетенций как условие формирования подготовки конкурентоспособной личности</Template>
  <TotalTime>112</TotalTime>
  <Words>476</Words>
  <Application>Microsoft Office PowerPoint</Application>
  <PresentationFormat>Экран (4:3)</PresentationFormat>
  <Paragraphs>93</Paragraphs>
  <Slides>23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Формирование базовых умений и компетенций как условие формирования подготовки конкурентоспособной личности</vt:lpstr>
      <vt:lpstr>         ПЕДАГОГИЧЕСКИЙ СОВЕТ Яхина О.А. учитель математики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</dc:title>
  <dc:creator>Admin</dc:creator>
  <cp:lastModifiedBy>Admin</cp:lastModifiedBy>
  <cp:revision>8</cp:revision>
  <dcterms:created xsi:type="dcterms:W3CDTF">2013-04-04T17:38:07Z</dcterms:created>
  <dcterms:modified xsi:type="dcterms:W3CDTF">2013-04-04T19:30:49Z</dcterms:modified>
</cp:coreProperties>
</file>