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1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5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населения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1838</c:v>
                </c:pt>
                <c:pt idx="1">
                  <c:v>1887</c:v>
                </c:pt>
                <c:pt idx="2">
                  <c:v>1939</c:v>
                </c:pt>
                <c:pt idx="3">
                  <c:v>1989</c:v>
                </c:pt>
                <c:pt idx="4">
                  <c:v>2011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7000</c:v>
                </c:pt>
                <c:pt idx="1">
                  <c:v>38000</c:v>
                </c:pt>
                <c:pt idx="2">
                  <c:v>143000</c:v>
                </c:pt>
                <c:pt idx="3">
                  <c:v>364700</c:v>
                </c:pt>
                <c:pt idx="4" formatCode="#,##0">
                  <c:v>359636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993920"/>
        <c:axId val="38995456"/>
      </c:barChart>
      <c:catAx>
        <c:axId val="3899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995456"/>
        <c:crosses val="autoZero"/>
        <c:auto val="1"/>
        <c:lblAlgn val="ctr"/>
        <c:lblOffset val="100"/>
        <c:noMultiLvlLbl val="0"/>
      </c:catAx>
      <c:valAx>
        <c:axId val="38995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9939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 по национальностям</c:v>
                </c:pt>
              </c:strCache>
            </c:strRef>
          </c:tx>
          <c:explosion val="25"/>
          <c:cat>
            <c:strRef>
              <c:f>Лист1!$A$2:$A$18</c:f>
              <c:strCache>
                <c:ptCount val="17"/>
                <c:pt idx="0">
                  <c:v>русские</c:v>
                </c:pt>
                <c:pt idx="1">
                  <c:v>украинцы</c:v>
                </c:pt>
                <c:pt idx="2">
                  <c:v>кр.татары</c:v>
                </c:pt>
                <c:pt idx="3">
                  <c:v>беларусы</c:v>
                </c:pt>
                <c:pt idx="4">
                  <c:v>евреи</c:v>
                </c:pt>
                <c:pt idx="5">
                  <c:v>армяне</c:v>
                </c:pt>
                <c:pt idx="6">
                  <c:v>татары</c:v>
                </c:pt>
                <c:pt idx="7">
                  <c:v>азербайджанцы             0,3</c:v>
                </c:pt>
                <c:pt idx="8">
                  <c:v>поляки</c:v>
                </c:pt>
                <c:pt idx="9">
                  <c:v>греки</c:v>
                </c:pt>
                <c:pt idx="10">
                  <c:v>молдаван</c:v>
                </c:pt>
                <c:pt idx="11">
                  <c:v>немцы</c:v>
                </c:pt>
                <c:pt idx="12">
                  <c:v>болгары</c:v>
                </c:pt>
                <c:pt idx="13">
                  <c:v>корейцы</c:v>
                </c:pt>
                <c:pt idx="14">
                  <c:v>грузины</c:v>
                </c:pt>
                <c:pt idx="15">
                  <c:v>караимы</c:v>
                </c:pt>
                <c:pt idx="16">
                  <c:v>узбеки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66.8</c:v>
                </c:pt>
                <c:pt idx="1">
                  <c:v>21.2</c:v>
                </c:pt>
                <c:pt idx="2">
                  <c:v>7</c:v>
                </c:pt>
                <c:pt idx="3">
                  <c:v>1.1000000000000001</c:v>
                </c:pt>
                <c:pt idx="4">
                  <c:v>0.7</c:v>
                </c:pt>
                <c:pt idx="5">
                  <c:v>0.6</c:v>
                </c:pt>
                <c:pt idx="6">
                  <c:v>0.4</c:v>
                </c:pt>
                <c:pt idx="7">
                  <c:v>0.3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0.1</c:v>
                </c:pt>
                <c:pt idx="12">
                  <c:v>0.1</c:v>
                </c:pt>
                <c:pt idx="13">
                  <c:v>0.1</c:v>
                </c:pt>
                <c:pt idx="14">
                  <c:v>0.1</c:v>
                </c:pt>
                <c:pt idx="15">
                  <c:v>0.1</c:v>
                </c:pt>
                <c:pt idx="16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7"/>
        <c:delete val="1"/>
      </c:legendEntry>
      <c:layout>
        <c:manualLayout>
          <c:xMode val="edge"/>
          <c:yMode val="edge"/>
          <c:x val="0.66425913774667056"/>
          <c:y val="9.7773667173151786E-3"/>
          <c:w val="0.33111123262369979"/>
          <c:h val="0.9902226332826847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D5771-322D-47B6-A93C-4D630337826D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8AAE6-05EC-4424-A071-67959072C0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20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1405-0282-49AE-8C45-9E35000DD6DF}" type="datetime1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F514-08BA-42BA-A17B-D73289D46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FFD5-D820-43EE-9427-3418D3AC1624}" type="datetime1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F514-08BA-42BA-A17B-D73289D46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E9578-383B-4EE2-97D4-EF38E57C3AC0}" type="datetime1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F514-08BA-42BA-A17B-D73289D46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BCDD-B5B5-4283-94B0-D30EAF2D514B}" type="datetime1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F514-08BA-42BA-A17B-D73289D46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EE71-2398-4120-ADDD-F728DE9E1224}" type="datetime1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F514-08BA-42BA-A17B-D73289D46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8B76-B656-4AF3-9EDB-DFEE60C011FB}" type="datetime1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F514-08BA-42BA-A17B-D73289D46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A37A-4C36-4C6A-AC91-7F3A022DD968}" type="datetime1">
              <a:rPr lang="ru-RU" smtClean="0"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F514-08BA-42BA-A17B-D73289D46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C882-2733-4360-931D-5B1D6170A477}" type="datetime1">
              <a:rPr lang="ru-RU" smtClean="0"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F514-08BA-42BA-A17B-D73289D46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F789-1F2C-493E-89EE-0FE77090A449}" type="datetime1">
              <a:rPr lang="ru-RU" smtClean="0"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F514-08BA-42BA-A17B-D73289D46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6374-85AA-4B4A-927C-16ACD4EE5409}" type="datetime1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F514-08BA-42BA-A17B-D73289D46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2380-9591-48C3-A4BD-37628026E308}" type="datetime1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F514-08BA-42BA-A17B-D73289D46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5C2D0-0AAC-4D1E-8B32-F7B75A98E0DD}" type="datetime1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2F514-08BA-42BA-A17B-D73289D462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44" TargetMode="External"/><Relationship Id="rId3" Type="http://schemas.openxmlformats.org/officeDocument/2006/relationships/hyperlink" Target="http://ru.wikipedia.org/wiki/%D0%A1%D0%BE%D0%B2%D0%B5%D1%82%D1%81%D0%BA%D0%B0%D1%8F_%D0%A1%D0%BE%D1%86%D0%B8%D0%B0%D0%BB%D0%B8%D1%81%D1%82%D0%B8%D1%87%D0%B5%D1%81%D0%BA%D0%B0%D1%8F_%D0%A0%D0%B5%D1%81%D0%BF%D1%83%D0%B1%D0%BB%D0%B8%D0%BA%D0%B0_%D0%A2%D0%B0%D0%B2%D1%80%D0%B8%D0%B4%D1%8B" TargetMode="External"/><Relationship Id="rId7" Type="http://schemas.openxmlformats.org/officeDocument/2006/relationships/hyperlink" Target="http://ru.wikipedia.org/wiki/13_%D0%B0%D0%BF%D1%80%D0%B5%D0%BB%D1%8F" TargetMode="External"/><Relationship Id="rId2" Type="http://schemas.openxmlformats.org/officeDocument/2006/relationships/hyperlink" Target="http://ru.wikipedia.org/wiki/%D0%93%D1%80%D0%B0%D0%B6%D0%B4%D0%B0%D0%BD%D1%81%D0%BA%D0%B0%D1%8F_%D0%B2%D0%BE%D0%B9%D0%BD%D0%B0_%D0%B2_%D0%A0%D0%BE%D1%81%D1%81%D0%B8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2%D1%80%D0%B5%D1%82%D0%B8%D0%B9_%D1%80%D0%B5%D0%B9%D1%85" TargetMode="External"/><Relationship Id="rId5" Type="http://schemas.openxmlformats.org/officeDocument/2006/relationships/hyperlink" Target="http://ru.wikipedia.org/wiki/1944_%D0%B3%D0%BE%D0%B4" TargetMode="External"/><Relationship Id="rId4" Type="http://schemas.openxmlformats.org/officeDocument/2006/relationships/hyperlink" Target="http://ru.wikipedia.org/wiki/1941" TargetMode="External"/><Relationship Id="rId9" Type="http://schemas.openxmlformats.org/officeDocument/2006/relationships/hyperlink" Target="http://ru.wikipedia.org/wiki/%D0%A1%D0%B8%D0%BC%D1%84%D0%B5%D1%80%D0%BE%D0%BF%D0%BE%D0%BB%D1%8C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8%D0%BC%D1%84%D0%B5%D1%80%D0%BE%D0%BF%D0%BE%D0%BB%D1%8C" TargetMode="External"/><Relationship Id="rId7" Type="http://schemas.openxmlformats.org/officeDocument/2006/relationships/hyperlink" Target="http://ru.wikipedia.org/wiki/%D0%A3%D0%A1%D0%A1%D0%A0" TargetMode="External"/><Relationship Id="rId2" Type="http://schemas.openxmlformats.org/officeDocument/2006/relationships/hyperlink" Target="http://ru.wikipedia.org/wiki/%D0%94%D0%B5%D0%BF%D0%BE%D1%80%D1%82%D0%B0%D1%86%D0%B8%D1%8F_%D0%BA%D1%80%D1%8B%D0%BC%D1%81%D0%BA%D0%B8%D1%85_%D0%BD%D0%B0%D1%80%D0%BE%D0%B4%D0%BE%D0%B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54_%D0%B3%D0%BE%D0%B4" TargetMode="External"/><Relationship Id="rId5" Type="http://schemas.openxmlformats.org/officeDocument/2006/relationships/hyperlink" Target="http://ru.wikipedia.org/wiki/%D0%A0%D0%A1%D0%A4%D0%A1%D0%A0" TargetMode="External"/><Relationship Id="rId4" Type="http://schemas.openxmlformats.org/officeDocument/2006/relationships/hyperlink" Target="http://ru.wikipedia.org/wiki/1945_%D0%B3%D0%BE%D0%B4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ommons.wikimedia.org/wiki/File:Simferopol_Reservoir.jpg?uselang=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B8%D0%BC%D1%84%D0%B5%D1%80%D0%BE%D0%BF%D0%BE%D0%BB%D1%8C%D1%81%D0%BA%D0%BE%D0%B5_%D0%B2%D0%BE%D0%B4%D0%BE%D1%85%D1%80%D0%B0%D0%BD%D0%B8%D0%BB%D0%B8%D1%89%D0%B5" TargetMode="External"/><Relationship Id="rId5" Type="http://schemas.openxmlformats.org/officeDocument/2006/relationships/hyperlink" Target="http://ru.wikipedia.org/wiki/%D0%A1%D0%B0%D0%BB%D0%B3%D0%B8%D1%80" TargetMode="External"/><Relationship Id="rId4" Type="http://schemas.openxmlformats.org/officeDocument/2006/relationships/hyperlink" Target="http://ru.wikipedia.org/wiki/%D0%9A%D1%80%D1%8B%D0%BC%D1%81%D0%BA%D0%B8%D0%B5_%D0%B3%D0%BE%D1%80%D1%8B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8%D0%BE%D0%BB%D0%B5%D0%BD%D1%82_(%D0%B7%D0%B0%D0%B2%D0%BE%D0%B4)" TargetMode="External"/><Relationship Id="rId2" Type="http://schemas.openxmlformats.org/officeDocument/2006/relationships/hyperlink" Target="http://ru.wikipedia.org/wiki/%D0%95%D0%B2%D1%80%D0%BE%D1%81%D0%B5%D1%80%D0%B2%D0%B8%D1%8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Rustheatre.jpg?uselang=ru" TargetMode="External"/><Relationship Id="rId2" Type="http://schemas.openxmlformats.org/officeDocument/2006/relationships/hyperlink" Target="http://ru.wikipedia.org/wiki/%D0%9A%D1%80%D1%8B%D0%BC%D1%81%D0%BA%D0%B8%D0%B9_%D0%B0%D0%BA%D0%B0%D0%B4%D0%B5%D0%BC%D0%B8%D1%87%D0%B5%D1%81%D0%BA%D0%B8%D0%B9_%D1%80%D1%83%D1%81%D1%81%D0%BA%D0%B8%D0%B9_%D0%B4%D1%80%D0%B0%D0%BC%D0%B0%D1%82%D0%B8%D1%87%D0%B5%D1%81%D0%BA%D0%B8%D0%B9_%D1%82%D0%B5%D0%B0%D1%82%D1%80_%D0%B8%D0%BC%D0%B5%D0%BD%D0%B8_%D0%90.%D0%9C._%D0%93%D0%BE%D1%80%D1%8C%D0%BA%D0%BE%D0%B3%D0%B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ommons.wikimedia.org/wiki/File:ShpilDolgorukov.jpg?uselang=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842_%D0%B3%D0%BE%D0%B4" TargetMode="External"/><Relationship Id="rId5" Type="http://schemas.openxmlformats.org/officeDocument/2006/relationships/hyperlink" Target="http://ru.wikipedia.org/wiki/29_%D1%81%D0%B5%D0%BD%D1%82%D1%8F%D0%B1%D1%80%D1%8F" TargetMode="External"/><Relationship Id="rId4" Type="http://schemas.openxmlformats.org/officeDocument/2006/relationships/hyperlink" Target="http://ru.wikipedia.org/wiki/%D0%94%D0%BE%D0%BB%D0%B3%D0%BE%D1%80%D1%83%D0%BA%D0%BE%D0%B2%D1%81%D0%BA%D0%B8%D0%B9_%D0%BE%D0%B1%D0%B5%D0%BB%D0%B8%D1%81%D0%BA_(%D0%A1%D0%B8%D0%BC%D1%84%D0%B5%D1%80%D0%BE%D0%BF%D0%BE%D0%BB%D1%8C)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commons.wikimedia.org/wiki/File:TankT34.jpg?uselang=r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1944_%D0%B3%D0%BE%D0%B4" TargetMode="External"/><Relationship Id="rId4" Type="http://schemas.openxmlformats.org/officeDocument/2006/relationships/hyperlink" Target="http://ru.wikipedia.org/wiki/13_%D0%B0%D0%BF%D1%80%D0%B5%D0%BB%D1%8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commons.wikimedia.org/wiki/File:Palas_home.jpg?uselang=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F%D0%B0%D0%BB%D0%BB%D0%B0%D1%81,_%D0%9F%D0%B5%D1%82%D0%B5%D1%80_%D0%A1%D0%B8%D0%BC%D0%BE%D0%B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commons.wikimedia.org/wiki/File:Flag_of_Simferopol.gif?uselang=ru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gif"/><Relationship Id="rId4" Type="http://schemas.openxmlformats.org/officeDocument/2006/relationships/hyperlink" Target="http://commons.wikimedia.org/wiki/File:Simferopol-COA.gif?uselang=ru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commons.wikimedia.org/wiki/File:Simf_.jpg?uselang=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1826_%D0%B3%D0%BE%D0%B4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F%D0%BB%D1%82%D0%B0" TargetMode="External"/><Relationship Id="rId3" Type="http://schemas.openxmlformats.org/officeDocument/2006/relationships/hyperlink" Target="http://ru.wikipedia.org/wiki/%D0%96%D0%B5%D0%BB%D0%B5%D0%B7%D0%BD%D0%BE%D0%B4%D0%BE%D1%80%D0%BE%D0%B6%D0%BD%D1%8B%D0%B9_%D0%B2%D0%BE%D0%BA%D0%B7%D0%B0%D0%BB_%D0%A1%D0%B8%D0%BC%D1%84%D0%B5%D1%80%D0%BE%D0%BF%D0%BE%D0%BB%D1%8C" TargetMode="External"/><Relationship Id="rId7" Type="http://schemas.openxmlformats.org/officeDocument/2006/relationships/hyperlink" Target="http://ru.wikipedia.org/wiki/%D0%90%D0%BB%D1%83%D1%88%D1%82%D0%B0" TargetMode="External"/><Relationship Id="rId2" Type="http://schemas.openxmlformats.org/officeDocument/2006/relationships/hyperlink" Target="http://ru.wikipedia.org/wiki/%D0%90%D0%B2%D1%82%D0%BE%D0%BD%D0%BE%D0%BC%D0%BD%D0%B0%D1%8F_%D0%A0%D0%B5%D1%81%D0%BF%D1%83%D0%B1%D0%BB%D0%B8%D0%BA%D0%B0_%D0%9A%D1%80%D1%8B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7%D0%B0%D0%B2%D0%BE%D0%B4%D1%81%D0%BA%D0%BE%D0%B5_(%D0%B0%D1%8D%D1%80%D0%BE%D0%BF%D0%BE%D1%80%D1%82)" TargetMode="External"/><Relationship Id="rId5" Type="http://schemas.openxmlformats.org/officeDocument/2006/relationships/hyperlink" Target="http://ru.wikipedia.org/wiki/%D0%A1%D0%B8%D0%BC%D1%84%D0%B5%D1%80%D0%BE%D0%BF%D0%BE%D0%BB%D1%8C_(%D0%B0%D1%8D%D1%80%D0%BE%D0%BF%D0%BE%D1%80%D1%82)" TargetMode="External"/><Relationship Id="rId10" Type="http://schemas.openxmlformats.org/officeDocument/2006/relationships/hyperlink" Target="http://ru.wikipedia.org/wiki/%D0%A1%D0%B8%D0%BC%D1%84%D0%B5%D1%80%D0%BE%D0%BF%D0%BE%D0%BB%D1%8C%D1%81%D0%BA%D0%B8%D0%B9_%D1%82%D1%80%D0%B0%D0%BC%D0%B2%D0%B0%D0%B9" TargetMode="External"/><Relationship Id="rId4" Type="http://schemas.openxmlformats.org/officeDocument/2006/relationships/hyperlink" Target="http://ru.wikipedia.org/wiki/%D0%90%D1%8D%D1%80%D0%BE%D0%BF%D0%BE%D1%80%D1%82" TargetMode="External"/><Relationship Id="rId9" Type="http://schemas.openxmlformats.org/officeDocument/2006/relationships/hyperlink" Target="http://ru.wikipedia.org/wiki/%D0%9A%D1%80%D1%8B%D0%BC%D1%81%D0%BA%D0%B8%D0%B9_%D1%82%D1%80%D0%BE%D0%BB%D0%BB%D0%B5%D0%B9%D0%B1%D1%83%D1%81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E%D0%B6%D0%BD%D1%8B%D0%B9_%D1%84%D0%B8%D0%BB%D0%B8%D0%B0%D0%BB_%C2%AB%D0%9A%D1%80%D1%8B%D0%BC%D1%81%D0%BA%D0%B8%D0%B9_%D0%B0%D0%B3%D1%80%D0%BE%D1%82%D0%B5%D1%85%D0%BD%D0%BE%D0%BB%D0%BE%D0%B3%D0%B8%D1%87%D0%B5%D1%81%D0%BA%D0%B8%D0%B9_%D1%83%D0%BD%D0%B8%D0%B2%D0%B5%D1%80%D1%81%D0%B8%D1%82%D0%B5%D1%82%C2%BB_%D0%9D%D0%A3%D0%91%D0%98%D0%9F" TargetMode="External"/><Relationship Id="rId2" Type="http://schemas.openxmlformats.org/officeDocument/2006/relationships/hyperlink" Target="http://ru.wikipedia.org/wiki/%D0%A2%D0%B0%D0%B2%D1%80%D0%B8%D1%87%D0%B5%D1%81%D0%BA%D0%B8%D0%B9_%D0%BD%D0%B0%D1%86%D0%B8%D0%BE%D0%BD%D0%B0%D0%BB%D1%8C%D0%BD%D1%8B%D0%B9_%D1%83%D0%BD%D0%B8%D0%B2%D0%B5%D1%80%D1%81%D0%B8%D1%82%D0%B5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/index.php?title=%D0%9A%D1%80%D1%8B%D0%BC%D1%81%D0%BA%D0%B8%D0%B9_%D1%84%D0%B8%D0%BB%D0%B8%D0%B0%D0%BB_%D0%B8%D0%BD%D1%81%D1%82%D0%B8%D1%82%D1%83%D1%82%D0%B0_%D0%B0%D1%80%D1%85%D0%B5%D0%BE%D0%BB%D0%BE%D0%B3%D0%B8%D0%B8_%D0%9D%D0%90%D0%9D_%D0%A3%D0%BA%D1%80%D0%B0%D0%B8%D0%BD%D1%8B&amp;action=edit&amp;redlink=1" TargetMode="External"/><Relationship Id="rId5" Type="http://schemas.openxmlformats.org/officeDocument/2006/relationships/hyperlink" Target="http://ru.wikipedia.org/wiki/%D0%9A%D1%80%D1%8B%D0%BC%D1%81%D0%BA%D0%B8%D0%B9_%D0%B8%D0%BD%D0%B6%D0%B5%D0%BD%D0%B5%D1%80%D0%BD%D0%BE-%D0%BF%D0%B5%D0%B4%D0%B0%D0%B3%D0%BE%D0%B3%D0%B8%D1%87%D0%B5%D1%81%D0%BA%D0%B8%D0%B9_%D1%83%D0%BD%D0%B8%D0%B2%D0%B5%D1%80%D1%81%D0%B8%D1%82%D0%B5%D1%82" TargetMode="External"/><Relationship Id="rId4" Type="http://schemas.openxmlformats.org/officeDocument/2006/relationships/hyperlink" Target="http://ru.wikipedia.org/wiki/%D0%9A%D1%80%D1%8B%D0%BC%D1%81%D0%BA%D0%B8%D0%B9_%D0%B3%D0%BE%D1%81%D1%83%D0%B4%D0%B0%D1%80%D1%81%D1%82%D0%B2%D0%B5%D0%BD%D0%BD%D1%8B%D0%B9_%D0%BC%D0%B5%D0%B4%D0%B8%D1%86%D0%B8%D0%BD%D1%81%D0%BA%D0%B8%D0%B9_%D1%83%D0%BD%D0%B8%D0%B2%D0%B5%D1%80%D1%81%D0%B8%D1%82%D0%B5%D1%82_%D0%B8%D0%BC%D0%B5%D0%BD%D0%B8_%D0%A1._%D0%98._%D0%93%D0%B5%D0%BE%D1%80%D0%B3%D0%B8%D0%B5%D0%B2%D1%81%D0%BA%D0%BE%D0%B3%D0%BE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1%80%D1%8B%D0%BC%D1%81%D0%BA%D0%B8%D0%B9_%D1%83%D0%BA%D1%80%D0%B0%D0%B8%D0%BD%D1%81%D0%BA%D0%B8%D0%B9_%D0%BC%D1%83%D0%B7%D1%8B%D0%BA%D0%B0%D0%BB%D1%8C%D0%BD%D1%8B%D0%B9_%D1%82%D0%B5%D0%B0%D1%82%D1%80" TargetMode="External"/><Relationship Id="rId3" Type="http://schemas.openxmlformats.org/officeDocument/2006/relationships/hyperlink" Target="http://ru.wikipedia.org/wiki/%D0%9A%D1%80%D1%8B%D0%BC%D1%81%D0%BA%D0%B8%D0%B9_%D1%8D%D1%82%D0%BD%D0%BE%D0%B3%D1%80%D0%B0%D1%84%D0%B8%D1%87%D0%B5%D1%81%D0%BA%D0%B8%D0%B9_%D0%BC%D1%83%D0%B7%D0%B5%D0%B9" TargetMode="External"/><Relationship Id="rId7" Type="http://schemas.openxmlformats.org/officeDocument/2006/relationships/hyperlink" Target="http://ru.wikipedia.org/wiki/%D0%9A%D1%80%D1%8B%D0%BC%D1%81%D0%BA%D0%B8%D0%B9_%D0%B0%D0%BA%D0%B0%D0%B4%D0%B5%D0%BC%D0%B8%D1%87%D0%B5%D1%81%D0%BA%D0%B8%D0%B9_%D1%80%D1%83%D1%81%D1%81%D0%BA%D0%B8%D0%B9_%D0%B4%D1%80%D0%B0%D0%BC%D0%B0%D1%82%D0%B8%D1%87%D0%B5%D1%81%D0%BA%D0%B8%D0%B9_%D1%82%D0%B5%D0%B0%D1%82%D1%80_%D0%B8%D0%BC%D0%B5%D0%BD%D0%B8_%D0%90.%D0%9C._%D0%93%D0%BE%D1%80%D1%8C%D0%BA%D0%BE%D0%B3%D0%BE" TargetMode="External"/><Relationship Id="rId12" Type="http://schemas.openxmlformats.org/officeDocument/2006/relationships/hyperlink" Target="http://ru.wikipedia.org/wiki/%D0%9A%D0%B0%D1%80%D0%BC%D0%B0%D0%BD_(%D0%B0%D1%80%D1%82-%D1%86%D0%B5%D0%BD%D1%82%D1%80)" TargetMode="External"/><Relationship Id="rId2" Type="http://schemas.openxmlformats.org/officeDocument/2006/relationships/hyperlink" Target="http://ru.wikipedia.org/wiki/%D0%9A%D1%80%D1%8B%D0%BC%D1%81%D0%BA%D0%B8%D0%B9_%D1%80%D0%B5%D1%81%D0%BF%D1%83%D0%B1%D0%BB%D0%B8%D0%BA%D0%B0%D0%BD%D1%81%D0%BA%D0%B8%D0%B9_%D0%BA%D1%80%D0%B0%D0%B5%D0%B2%D0%B5%D0%B4%D1%87%D0%B5%D1%81%D0%BA%D0%B8%D0%B9_%D0%BC%D1%83%D0%B7%D0%B5%D0%B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A%D0%A0%D0%A3_%D0%A3%D0%9D%D0%91_%D0%B8%D0%BC._%D0%98.%D0%AF._%D0%A4%D1%80%D0%B0%D0%BD%D0%BA%D0%BE" TargetMode="External"/><Relationship Id="rId11" Type="http://schemas.openxmlformats.org/officeDocument/2006/relationships/hyperlink" Target="http://ru.wikipedia.org/wiki/%D0%A1%D0%B8%D0%BC%D1%84%D0%B5%D1%80%D0%BE%D0%BF%D0%BE%D0%BB%D1%8C" TargetMode="External"/><Relationship Id="rId5" Type="http://schemas.openxmlformats.org/officeDocument/2006/relationships/hyperlink" Target="http://ru.wikipedia.org/wiki/%D0%94%D0%BE%D0%BC-%D0%BC%D1%83%D0%B7%D0%B5%D0%B9_%D0%98%D0%BB%D1%8C%D0%B8_%D0%A1%D0%B5%D0%BB%D1%8C%D0%B2%D0%B8%D0%BD%D1%81%D0%BA%D0%BE%D0%B3%D0%BE" TargetMode="External"/><Relationship Id="rId10" Type="http://schemas.openxmlformats.org/officeDocument/2006/relationships/hyperlink" Target="http://ru.wikipedia.org/wiki/%D0%9A%D1%80%D1%8B%D0%BC%D1%81%D0%BA%D0%B8%D0%B9_%D1%80%D0%B5%D1%81%D0%BF%D1%83%D0%B1%D0%BB%D0%B8%D0%BA%D0%B0%D0%BD%D1%81%D0%BA%D0%B8%D0%B9_%D1%82%D0%B5%D0%B0%D1%82%D1%80_%D0%BA%D1%83%D0%BA%D0%BE%D0%BB" TargetMode="External"/><Relationship Id="rId4" Type="http://schemas.openxmlformats.org/officeDocument/2006/relationships/hyperlink" Target="http://ru.wikipedia.org/wiki/%D0%A1%D0%B8%D0%BC%D1%84%D0%B5%D1%80%D0%BE%D0%BF%D0%BE%D0%BB%D1%8C%D1%81%D0%BA%D0%B8%D0%B9_%D1%85%D1%83%D0%B4%D0%BE%D0%B6%D0%B5%D1%81%D1%82%D0%B2%D0%B5%D0%BD%D0%BD%D1%8B%D0%B9_%D0%BC%D1%83%D0%B7%D0%B5%D0%B9" TargetMode="External"/><Relationship Id="rId9" Type="http://schemas.openxmlformats.org/officeDocument/2006/relationships/hyperlink" Target="http://ru.wikipedia.org/wiki/%D0%9A%D1%80%D1%8B%D0%BC%D1%81%D0%BA%D0%B0%D1%8F_%D1%84%D0%B8%D0%BB%D0%B0%D1%80%D0%BC%D0%BE%D0%BD%D0%B8%D1%8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commons.wikimedia.org/wiki/File:Pond_in_Gagarin_Park,_Simferopol_S-235.jpg?uselang=ru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ru.wikipedia.org/w/index.php?title=%D0%9F%D0%B0%D1%80%D0%BA_%D0%B8%D0%BC%D0%B5%D0%BD%D0%B8_%D0%AE%D1%80%D0%B8%D1%8F_%D0%93%D0%B0%D0%B3%D0%B0%D1%80%D0%B8%D0%BD%D0%B0_(%D0%A1%D0%B8%D0%BC%D1%84%D0%B5%D1%80%D0%BE%D0%BF%D0%BE%D0%BB%D1%8C)&amp;action=edit&amp;redlink=1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A%D0%B8%D0%B5%D0%B2%D1%81%D0%BA%D0%B0%D1%8F_%D1%83%D0%BB%D0%B8%D1%86%D0%B0_(%D0%A1%D0%B8%D0%BC%D1%84%D0%B5%D1%80%D0%BE%D0%BF%D0%BE%D0%BB%D1%8C)" TargetMode="Externa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30_%D1%81%D0%B5%D0%BD%D1%82%D1%8F%D0%B1%D1%80%D1%8F" TargetMode="External"/><Relationship Id="rId13" Type="http://schemas.openxmlformats.org/officeDocument/2006/relationships/hyperlink" Target="http://ru.wikipedia.org/wiki/1_%D0%BE%D0%BA%D1%82%D1%8F%D0%B1%D1%80%D1%8F" TargetMode="External"/><Relationship Id="rId18" Type="http://schemas.openxmlformats.org/officeDocument/2006/relationships/hyperlink" Target="http://ru.wikipedia.org/wiki/16_%D1%84%D0%B5%D0%B2%D1%80%D0%B0%D0%BB%D1%8F" TargetMode="External"/><Relationship Id="rId26" Type="http://schemas.openxmlformats.org/officeDocument/2006/relationships/hyperlink" Target="http://ru.wikipedia.org/wiki/9_%D0%BC%D0%B0%D1%8F" TargetMode="External"/><Relationship Id="rId3" Type="http://schemas.openxmlformats.org/officeDocument/2006/relationships/hyperlink" Target="http://ru.wikipedia.org/wiki/14_%D0%BD%D0%BE%D1%8F%D0%B1%D1%80%D1%8F" TargetMode="External"/><Relationship Id="rId21" Type="http://schemas.openxmlformats.org/officeDocument/2006/relationships/hyperlink" Target="http://ru.wikipedia.org/wiki/29_%D1%84%D0%B5%D0%B2%D1%80%D0%B0%D0%BB%D1%8F" TargetMode="External"/><Relationship Id="rId7" Type="http://schemas.openxmlformats.org/officeDocument/2006/relationships/hyperlink" Target="http://ru.wikipedia.org/wiki/%D0%90%D1%80%D0%B5%D0%BD%D0%B4%D1%82,_%D0%90%D0%BD%D0%B4%D1%80%D0%B5%D0%B9_%D0%A4%D1%91%D0%B4%D0%BE%D1%80%D0%BE%D0%B2%D0%B8%D1%87" TargetMode="External"/><Relationship Id="rId12" Type="http://schemas.openxmlformats.org/officeDocument/2006/relationships/hyperlink" Target="http://ru.wikipedia.org/wiki/%D0%90%D1%80%D0%B5%D0%BD%D0%B4%D1%82,_%D0%9D%D0%B8%D0%BA%D0%BE%D0%BB%D0%B0%D0%B9_%D0%90%D0%BD%D0%B4%D1%80%D0%B5%D0%B5%D0%B2%D0%B8%D1%87" TargetMode="External"/><Relationship Id="rId17" Type="http://schemas.openxmlformats.org/officeDocument/2006/relationships/hyperlink" Target="http://ru.wikipedia.org/wiki/%D0%91%D0%B0%D0%B9%D1%80%D0%B0%D0%BA,_%D0%9E%D0%BA%D1%81%D0%B0%D0%BD%D0%B0_%D0%98%D0%B2%D0%B0%D0%BD%D0%BE%D0%B2%D0%BD%D0%B0" TargetMode="External"/><Relationship Id="rId25" Type="http://schemas.openxmlformats.org/officeDocument/2006/relationships/hyperlink" Target="http://ru.wikipedia.org/wiki/%D0%9B%D1%83%D0%BA%D0%B0_(%D0%92%D0%BE%D0%B9%D0%BD%D0%BE-%D0%AF%D1%81%D0%B5%D0%BD%D0%B5%D1%86%D0%BA%D0%B8%D0%B9)" TargetMode="External"/><Relationship Id="rId2" Type="http://schemas.openxmlformats.org/officeDocument/2006/relationships/hyperlink" Target="http://ru.wikipedia.org/wiki/%D0%90%D0%B1%D1%80%D0%B8%D0%BA%D0%BE%D1%81%D0%BE%D0%B2,_%D0%90%D0%BD%D0%B4%D1%80%D0%B5%D0%B9_%D0%9B%D1%8C%D0%B2%D0%BE%D0%B2%D0%B8%D1%87" TargetMode="External"/><Relationship Id="rId16" Type="http://schemas.openxmlformats.org/officeDocument/2006/relationships/hyperlink" Target="http://ru.wikipedia.org/wiki/1893" TargetMode="External"/><Relationship Id="rId20" Type="http://schemas.openxmlformats.org/officeDocument/2006/relationships/hyperlink" Target="http://ru.wikipedia.org/wiki/%D0%91%D0%BE%D0%B3%D0%B0%D1%82%D0%B8%D0%BA%D0%BE%D0%B2,_%D0%AE%D1%80%D0%B8%D0%B9_%D0%98%D0%BE%D1%81%D0%B8%D1%84%D0%BE%D0%B2%D0%B8%D1%87" TargetMode="External"/><Relationship Id="rId29" Type="http://schemas.openxmlformats.org/officeDocument/2006/relationships/hyperlink" Target="http://ru.wikipedia.org/wiki/196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1973" TargetMode="External"/><Relationship Id="rId11" Type="http://schemas.openxmlformats.org/officeDocument/2006/relationships/hyperlink" Target="http://ru.wikipedia.org/wiki/1862" TargetMode="External"/><Relationship Id="rId24" Type="http://schemas.openxmlformats.org/officeDocument/2006/relationships/hyperlink" Target="http://ru.wikipedia.org/wiki/2002" TargetMode="External"/><Relationship Id="rId5" Type="http://schemas.openxmlformats.org/officeDocument/2006/relationships/hyperlink" Target="http://ru.wikipedia.org/wiki/20_%D0%BE%D0%BA%D1%82%D1%8F%D0%B1%D1%80%D1%8F" TargetMode="External"/><Relationship Id="rId15" Type="http://schemas.openxmlformats.org/officeDocument/2006/relationships/hyperlink" Target="http://ru.wikipedia.org/wiki/14_%D0%B4%D0%B5%D0%BA%D0%B0%D0%B1%D1%80%D1%8F" TargetMode="External"/><Relationship Id="rId23" Type="http://schemas.openxmlformats.org/officeDocument/2006/relationships/hyperlink" Target="http://ru.wikipedia.org/wiki/8_%D0%B4%D0%B5%D0%BA%D0%B0%D0%B1%D1%80%D1%8F" TargetMode="External"/><Relationship Id="rId28" Type="http://schemas.openxmlformats.org/officeDocument/2006/relationships/hyperlink" Target="http://ru.wikipedia.org/wiki/11_%D0%B8%D1%8E%D0%BD%D1%8F" TargetMode="External"/><Relationship Id="rId10" Type="http://schemas.openxmlformats.org/officeDocument/2006/relationships/hyperlink" Target="http://ru.wikipedia.org/wiki/23_%D1%84%D0%B5%D0%B2%D1%80%D0%B0%D0%BB%D1%8F" TargetMode="External"/><Relationship Id="rId19" Type="http://schemas.openxmlformats.org/officeDocument/2006/relationships/hyperlink" Target="http://ru.wikipedia.org/wiki/1964" TargetMode="External"/><Relationship Id="rId4" Type="http://schemas.openxmlformats.org/officeDocument/2006/relationships/hyperlink" Target="http://ru.wikipedia.org/wiki/1906" TargetMode="External"/><Relationship Id="rId9" Type="http://schemas.openxmlformats.org/officeDocument/2006/relationships/hyperlink" Target="http://ru.wikipedia.org/wiki/1795" TargetMode="External"/><Relationship Id="rId14" Type="http://schemas.openxmlformats.org/officeDocument/2006/relationships/hyperlink" Target="http://ru.wikipedia.org/wiki/1833" TargetMode="External"/><Relationship Id="rId22" Type="http://schemas.openxmlformats.org/officeDocument/2006/relationships/hyperlink" Target="http://ru.wikipedia.org/wiki/1932" TargetMode="External"/><Relationship Id="rId27" Type="http://schemas.openxmlformats.org/officeDocument/2006/relationships/hyperlink" Target="http://ru.wikipedia.org/wiki/1877_%D0%B3%D0%BE%D0%B4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1%8B%D0%B3%D1%80%D0%B0%D0%BD%D0%B5%D0%BD%D0%BA%D0%BE,_%D0%A0%D0%BE%D1%81%D1%82%D0%B8%D1%81%D0%BB%D0%B0%D0%B2" TargetMode="External"/><Relationship Id="rId13" Type="http://schemas.openxmlformats.org/officeDocument/2006/relationships/hyperlink" Target="http://ru.wikipedia.org/wiki/%D0%93%D0%BE%D0%BD%D1%8F%D0%B5%D0%B2,_%D0%9C%D0%B8%D1%85%D0%B0%D0%B8%D0%BB_%D0%9A%D0%BE%D0%BD%D1%81%D1%82%D0%B0%D0%BD%D1%82%D0%B8%D0%BD%D0%BE%D0%B2%D0%B8%D1%87" TargetMode="External"/><Relationship Id="rId18" Type="http://schemas.openxmlformats.org/officeDocument/2006/relationships/hyperlink" Target="http://ru.wikipedia.org/w/index.php?title=%D0%94%D0%B5%D1%80%D1%8E%D0%B3%D0%B8%D0%BD%D0%B0,_%D0%95%D0%B2%D0%B3%D0%B5%D0%BD%D0%B8%D1%8F_%D0%A4%D0%B8%D0%BB%D0%B8%D0%BF%D0%BF%D0%BE%D0%B2%D0%BD%D0%B0&amp;action=edit&amp;redlink=1" TargetMode="External"/><Relationship Id="rId3" Type="http://schemas.openxmlformats.org/officeDocument/2006/relationships/hyperlink" Target="http://ru.wikipedia.org/wiki/18_%D0%B4%D0%B5%D0%BA%D0%B0%D0%B1%D1%80%D1%8F" TargetMode="External"/><Relationship Id="rId21" Type="http://schemas.openxmlformats.org/officeDocument/2006/relationships/hyperlink" Target="http://ru.wikipedia.org/wiki/7_%D0%BC%D0%B0%D1%8F" TargetMode="External"/><Relationship Id="rId7" Type="http://schemas.openxmlformats.org/officeDocument/2006/relationships/hyperlink" Target="http://ru.wikipedia.org/wiki/%D0%A7%D1%82%D0%BE?_%D0%93%D0%B4%D0%B5?_%D0%9A%D0%BE%D0%B3%D0%B4%D0%B0?" TargetMode="External"/><Relationship Id="rId12" Type="http://schemas.openxmlformats.org/officeDocument/2006/relationships/hyperlink" Target="http://ru.wikipedia.org/wiki/%D0%93%D0%B5%D1%80%D0%BE%D0%B9_%D0%A1%D0%BE%D0%B2%D0%B5%D1%82%D1%81%D0%BA%D0%BE%D0%B3%D0%BE_%D0%A1%D0%BE%D1%8E%D0%B7%D0%B0" TargetMode="External"/><Relationship Id="rId17" Type="http://schemas.openxmlformats.org/officeDocument/2006/relationships/hyperlink" Target="http://ru.wikipedia.org/wiki/1891" TargetMode="External"/><Relationship Id="rId2" Type="http://schemas.openxmlformats.org/officeDocument/2006/relationships/hyperlink" Target="http://ru.wikipedia.org/wiki/%D0%92%D0%BE%D1%80%D0%BE%D1%88%D0%B8%D0%BB%D0%BE%D0%B2,_%D0%92%D0%BB%D0%B0%D0%B4%D0%B8%D0%BC%D0%B8%D1%80_%D0%AF%D0%BA%D0%BE%D0%B2%D0%BB%D0%B5%D0%B2%D0%B8%D1%87" TargetMode="External"/><Relationship Id="rId16" Type="http://schemas.openxmlformats.org/officeDocument/2006/relationships/hyperlink" Target="http://ru.wikipedia.org/wiki/17_%D0%B0%D0%BF%D1%80%D0%B5%D0%BB%D1%8F" TargetMode="External"/><Relationship Id="rId20" Type="http://schemas.openxmlformats.org/officeDocument/2006/relationships/hyperlink" Target="http://ru.wikipedia.org/wiki/1923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2001" TargetMode="External"/><Relationship Id="rId11" Type="http://schemas.openxmlformats.org/officeDocument/2006/relationships/hyperlink" Target="http://ru.wikipedia.org/wiki/%D0%93%D0%B5%D0%BD%D0%B5%D1%80%D0%B0%D0%BB-%D0%BC%D0%B0%D0%B9%D0%BE%D1%80" TargetMode="External"/><Relationship Id="rId5" Type="http://schemas.openxmlformats.org/officeDocument/2006/relationships/hyperlink" Target="http://ru.wikipedia.org/wiki/10_%D0%BC%D0%B0%D1%80%D1%82%D0%B0" TargetMode="External"/><Relationship Id="rId15" Type="http://schemas.openxmlformats.org/officeDocument/2006/relationships/hyperlink" Target="http://ru.wikipedia.org/wiki/1849" TargetMode="External"/><Relationship Id="rId10" Type="http://schemas.openxmlformats.org/officeDocument/2006/relationships/hyperlink" Target="http://ru.wikipedia.org/wiki/%D0%93%D0%BB%D0%B0%D0%B4%D0%BA%D0%BE%D0%B2,_%D0%90%D0%BB%D0%B5%D0%BA%D1%81%D0%B0%D0%BD%D0%B4%D1%80_%D0%92%D0%B0%D1%81%D0%B8%D0%BB%D1%8C%D0%B5%D0%B2%D0%B8%D1%87" TargetMode="External"/><Relationship Id="rId19" Type="http://schemas.openxmlformats.org/officeDocument/2006/relationships/hyperlink" Target="http://ru.wikipedia.org/wiki/26_%D0%BE%D0%BA%D1%82%D1%8F%D0%B1%D1%80%D1%8F" TargetMode="External"/><Relationship Id="rId4" Type="http://schemas.openxmlformats.org/officeDocument/2006/relationships/hyperlink" Target="http://ru.wikipedia.org/wiki/1930" TargetMode="External"/><Relationship Id="rId9" Type="http://schemas.openxmlformats.org/officeDocument/2006/relationships/hyperlink" Target="http://ru.wikipedia.org/wiki/1978" TargetMode="External"/><Relationship Id="rId14" Type="http://schemas.openxmlformats.org/officeDocument/2006/relationships/hyperlink" Target="http://ru.wikipedia.org/wiki/16_%D1%81%D0%B5%D0%BD%D1%82%D1%8F%D0%B1%D1%80%D1%8F" TargetMode="External"/><Relationship Id="rId22" Type="http://schemas.openxmlformats.org/officeDocument/2006/relationships/hyperlink" Target="http://ru.wikipedia.org/wiki/1944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04" TargetMode="External"/><Relationship Id="rId13" Type="http://schemas.openxmlformats.org/officeDocument/2006/relationships/hyperlink" Target="http://ru.wikipedia.org/wiki/%D0%9A%D0%B0%D0%BC%D0%B5%D0%BD%D0%BA%D0%BE%D0%B2%D0%B8%D1%87,_%D0%97%D0%BB%D0%B0%D1%82%D0%BE%D1%81%D0%BB%D0%B0%D0%B2%D0%B0_%D0%91%D0%BE%D1%80%D0%B8%D1%81%D0%BE%D0%B2%D0%BD%D0%B0" TargetMode="External"/><Relationship Id="rId18" Type="http://schemas.openxmlformats.org/officeDocument/2006/relationships/hyperlink" Target="http://ru.wikipedia.org/wiki/%D0%9A%D0%B0%D1%80%D0%B0%D0%BC%D0%B0%D0%BD%D0%BE%D0%B2,_%D0%90%D0%BB%D0%B5%D0%BC%D0%B4%D0%B0%D1%80_%D0%A1%D0%B0%D0%B1%D0%B8%D1%82%D0%BE%D0%B2%D0%B8%D1%87" TargetMode="External"/><Relationship Id="rId26" Type="http://schemas.openxmlformats.org/officeDocument/2006/relationships/hyperlink" Target="http://ru.wikipedia.org/wiki/17_%D0%BD%D0%BE%D1%8F%D0%B1%D1%80%D1%8F" TargetMode="External"/><Relationship Id="rId3" Type="http://schemas.openxmlformats.org/officeDocument/2006/relationships/hyperlink" Target="http://ru.wikipedia.org/wiki/%D0%94%D0%BE%D1%81%D1%82%D0%BE%D0%B5%D0%B2%D1%81%D0%BA%D0%B8%D0%B9,_%D0%A4%D1%91%D0%B4%D0%BE%D1%80_%D0%9C%D0%B8%D1%85%D0%B0%D0%B9%D0%BB%D0%BE%D0%B2%D0%B8%D1%87" TargetMode="External"/><Relationship Id="rId21" Type="http://schemas.openxmlformats.org/officeDocument/2006/relationships/hyperlink" Target="http://ru.wikipedia.org/wiki/3_%D0%BC%D0%B0%D1%8F" TargetMode="External"/><Relationship Id="rId7" Type="http://schemas.openxmlformats.org/officeDocument/2006/relationships/hyperlink" Target="http://ru.wikipedia.org/wiki/14_%D0%BC%D0%B0%D1%8F" TargetMode="External"/><Relationship Id="rId12" Type="http://schemas.openxmlformats.org/officeDocument/2006/relationships/hyperlink" Target="http://ru.wikipedia.org/wiki/%D0%93%D0%B5%D0%BD%D0%B5%D1%80%D0%B0%D0%BB-%D0%BC%D0%B0%D0%B9%D0%BE%D1%80" TargetMode="External"/><Relationship Id="rId17" Type="http://schemas.openxmlformats.org/officeDocument/2006/relationships/hyperlink" Target="http://ru.wikipedia.org/wiki/1986" TargetMode="External"/><Relationship Id="rId25" Type="http://schemas.openxmlformats.org/officeDocument/2006/relationships/hyperlink" Target="http://ru.wikipedia.org/wiki/1907_%D0%B3%D0%BE%D0%B4" TargetMode="External"/><Relationship Id="rId2" Type="http://schemas.openxmlformats.org/officeDocument/2006/relationships/hyperlink" Target="http://ru.wikipedia.org/wiki/%D0%94%D0%BE%D1%81%D1%82%D0%BE%D0%B5%D0%B2%D1%81%D0%BA%D0%B8%D0%B9,_%D0%90%D0%BD%D0%B4%D1%80%D0%B5%D0%B9_%D0%9C%D0%B8%D1%85%D0%B0%D0%B9%D0%BB%D0%BE%D0%B2%D0%B8%D1%87" TargetMode="External"/><Relationship Id="rId16" Type="http://schemas.openxmlformats.org/officeDocument/2006/relationships/hyperlink" Target="http://ru.wikipedia.org/wiki/8_%D1%84%D0%B5%D0%B2%D1%80%D0%B0%D0%BB%D1%8F" TargetMode="External"/><Relationship Id="rId20" Type="http://schemas.openxmlformats.org/officeDocument/2006/relationships/hyperlink" Target="http://ru.wikipedia.org/wiki/1934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A%D0%B0%D0%B7%D0%B0%D1%80%D1%8F%D0%BD,_%D0%90%D0%BD%D0%B4%D1%80%D0%B0%D0%BD%D0%B8%D0%BA_%D0%90%D0%B1%D1%80%D0%B0%D0%BC%D0%BE%D0%B2%D0%B8%D1%87" TargetMode="External"/><Relationship Id="rId11" Type="http://schemas.openxmlformats.org/officeDocument/2006/relationships/hyperlink" Target="http://ru.wikipedia.org/wiki/%D0%93%D0%B5%D1%80%D0%BE%D0%B9_%D0%A1%D0%BE%D0%B2%D0%B5%D1%82%D1%81%D0%BA%D0%BE%D0%B3%D0%BE_%D0%A1%D0%BE%D1%8E%D0%B7%D0%B0" TargetMode="External"/><Relationship Id="rId24" Type="http://schemas.openxmlformats.org/officeDocument/2006/relationships/hyperlink" Target="http://ru.wikipedia.org/wiki/7_%D0%BD%D0%BE%D1%8F%D0%B1%D1%80%D1%8F" TargetMode="External"/><Relationship Id="rId5" Type="http://schemas.openxmlformats.org/officeDocument/2006/relationships/hyperlink" Target="http://ru.wikipedia.org/wiki/1941" TargetMode="External"/><Relationship Id="rId15" Type="http://schemas.openxmlformats.org/officeDocument/2006/relationships/hyperlink" Target="http://ru.wikipedia.org/wiki/1915" TargetMode="External"/><Relationship Id="rId23" Type="http://schemas.openxmlformats.org/officeDocument/2006/relationships/hyperlink" Target="http://ru.wikipedia.org/wiki/%D0%9A%D0%B5%D0%BD%D0%B8%D0%B3%D1%81%D0%BE%D0%BD,_%D0%92%D0%BB%D0%B0%D0%B4%D0%B8%D0%BC%D0%B8%D1%80_%D0%92%D0%BB%D0%B0%D0%B4%D0%B8%D0%BC%D0%B8%D1%80%D0%BE%D0%B2%D0%B8%D1%87" TargetMode="External"/><Relationship Id="rId10" Type="http://schemas.openxmlformats.org/officeDocument/2006/relationships/hyperlink" Target="http://ru.wikipedia.org/wiki/1992" TargetMode="External"/><Relationship Id="rId19" Type="http://schemas.openxmlformats.org/officeDocument/2006/relationships/hyperlink" Target="http://ru.wikipedia.org/wiki/10_%D1%81%D0%B5%D0%BD%D1%82%D1%8F%D0%B1%D1%80%D1%8F" TargetMode="External"/><Relationship Id="rId4" Type="http://schemas.openxmlformats.org/officeDocument/2006/relationships/hyperlink" Target="http://ru.wikipedia.org/wiki/%D0%96%D0%B8%D1%82%D0%B8%D0%BD%D1%81%D0%BA%D0%B8%D0%B9,_%D0%90%D0%BB%D0%B5%D0%BA%D1%81%D0%B0%D0%BD%D0%B4%D1%80_%D0%9D%D0%B8%D0%BA%D0%BE%D0%BB%D0%B0%D0%B5%D0%B2%D0%B8%D1%87" TargetMode="External"/><Relationship Id="rId9" Type="http://schemas.openxmlformats.org/officeDocument/2006/relationships/hyperlink" Target="http://ru.wikipedia.org/wiki/18_%D1%8F%D0%BD%D0%B2%D0%B0%D1%80%D1%8F" TargetMode="External"/><Relationship Id="rId14" Type="http://schemas.openxmlformats.org/officeDocument/2006/relationships/hyperlink" Target="http://ru.wikipedia.org/wiki/1_%D0%BC%D0%B0%D1%80%D1%82%D0%B0" TargetMode="External"/><Relationship Id="rId22" Type="http://schemas.openxmlformats.org/officeDocument/2006/relationships/hyperlink" Target="http://ru.wikipedia.org/wiki/2007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27_%D0%BE%D0%BA%D1%82%D1%8F%D0%B1%D1%80%D1%8F" TargetMode="External"/><Relationship Id="rId13" Type="http://schemas.openxmlformats.org/officeDocument/2006/relationships/hyperlink" Target="http://ru.wikipedia.org/wiki/1890" TargetMode="External"/><Relationship Id="rId18" Type="http://schemas.openxmlformats.org/officeDocument/2006/relationships/hyperlink" Target="http://ru.wikipedia.org/wiki/1947" TargetMode="External"/><Relationship Id="rId3" Type="http://schemas.openxmlformats.org/officeDocument/2006/relationships/hyperlink" Target="http://ru.wikipedia.org/wiki/7_%D0%B0%D0%B2%D0%B3%D1%83%D1%81%D1%82%D0%B0" TargetMode="External"/><Relationship Id="rId7" Type="http://schemas.openxmlformats.org/officeDocument/2006/relationships/hyperlink" Target="http://ru.wikipedia.org/wiki/%D0%9A%D0%BE%D1%82%D0%BE%D0%B2,_%D0%9E%D0%BB%D0%B5%D0%B3_%D0%92%D0%B0%D0%BB%D0%B5%D1%80%D1%8C%D0%B5%D0%B2%D0%B8%D1%87" TargetMode="External"/><Relationship Id="rId12" Type="http://schemas.openxmlformats.org/officeDocument/2006/relationships/hyperlink" Target="http://ru.wikipedia.org/wiki/%D0%9A%D1%83%D1%88%D0%BD%D0%B0%D1%80%D1%91%D0%B2,_%D0%A5%D1%80%D0%B8%D1%81%D1%82%D0%BE%D1%84%D0%BE%D1%80_%D0%A1%D1%82%D0%B5%D0%BF%D0%B0%D0%BD%D0%BE%D0%B2%D0%B8%D1%87" TargetMode="External"/><Relationship Id="rId17" Type="http://schemas.openxmlformats.org/officeDocument/2006/relationships/hyperlink" Target="http://ru.wikipedia.org/wiki/1880" TargetMode="External"/><Relationship Id="rId2" Type="http://schemas.openxmlformats.org/officeDocument/2006/relationships/hyperlink" Target="http://ru.wikipedia.org/wiki/%D0%9A%D0%BB%D0%BE%D1%87%D0%BA%D0%BE%D0%B2%D0%B0,_%D0%AF%D0%BD%D0%B0_%D0%90%D0%BB%D0%B5%D0%BA%D1%81%D0%B0%D0%BD%D0%B4%D1%80%D0%BE%D0%B2%D0%BD%D0%B0" TargetMode="External"/><Relationship Id="rId16" Type="http://schemas.openxmlformats.org/officeDocument/2006/relationships/hyperlink" Target="http://ru.wikipedia.org/wiki/%D0%9F%D0%B0%D0%BF%D0%B0%D0%BB%D0%B5%D0%BA%D1%81%D0%B8,_%D0%9D%D0%B8%D0%BA%D0%BE%D0%BB%D0%B0%D0%B9_%D0%94%D0%BC%D0%B8%D1%82%D1%80%D0%B8%D0%B5%D0%B2%D0%B8%D1%87" TargetMode="External"/><Relationship Id="rId20" Type="http://schemas.openxmlformats.org/officeDocument/2006/relationships/hyperlink" Target="http://ru.wikipedia.org/wiki/%D0%93%D0%BE%D1%81%D1%83%D0%B4%D0%B0%D1%80%D1%81%D1%82%D0%B2%D0%B5%D0%BD%D0%BD%D0%B0%D1%8F_%D0%BF%D1%80%D0%B5%D0%BC%D0%B8%D1%8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B%D0%B5%D1%82%D0%BD%D0%B8%D0%B5_%D0%9E%D0%BB%D0%B8%D0%BC%D0%BF%D0%B8%D0%B9%D1%81%D0%BA%D0%B8%D0%B5_%D0%B8%D0%B3%D1%80%D1%8B_2004" TargetMode="External"/><Relationship Id="rId11" Type="http://schemas.openxmlformats.org/officeDocument/2006/relationships/hyperlink" Target="http://ru.wikipedia.org/wiki/%D0%9A%D1%83%D1%80%D1%87%D0%B0%D1%82%D0%BE%D0%B2,_%D0%98%D0%B3%D0%BE%D1%80%D1%8C_%D0%92%D0%B0%D1%81%D0%B8%D0%BB%D1%8C%D0%B5%D0%B2%D0%B8%D1%87" TargetMode="External"/><Relationship Id="rId5" Type="http://schemas.openxmlformats.org/officeDocument/2006/relationships/hyperlink" Target="http://ru.wikipedia.org/wiki/%D0%9B%D0%B5%D1%82%D0%BD%D0%B8%D0%B5_%D0%9E%D0%BB%D0%B8%D0%BC%D0%BF%D0%B8%D0%B9%D1%81%D0%BA%D0%B8%D0%B5_%D0%B8%D0%B3%D1%80%D1%8B_2000" TargetMode="External"/><Relationship Id="rId15" Type="http://schemas.openxmlformats.org/officeDocument/2006/relationships/hyperlink" Target="http://ru.wikipedia.org/wiki/%D0%9B%D0%BE%D0%B9%D1%86%D1%8F%D0%BD%D1%81%D0%BA%D0%B8%D0%B9,_%D0%9B%D0%B5%D0%B2_%D0%93%D0%B5%D1%80%D0%B0%D1%81%D0%B8%D0%BC%D0%BE%D0%B2%D0%B8%D1%87" TargetMode="External"/><Relationship Id="rId10" Type="http://schemas.openxmlformats.org/officeDocument/2006/relationships/hyperlink" Target="http://ru.wikipedia.org/wiki/%D0%93%D0%B5%D1%80%D0%BE%D0%B9_%D0%A0%D0%BE%D1%81%D1%81%D0%B8%D0%B9%D1%81%D0%BA%D0%BE%D0%B9_%D0%A4%D0%B5%D0%B4%D0%B5%D1%80%D0%B0%D1%86%D0%B8%D0%B8" TargetMode="External"/><Relationship Id="rId19" Type="http://schemas.openxmlformats.org/officeDocument/2006/relationships/hyperlink" Target="http://ru.wikipedia.org/w/index.php?title=%D0%9F%D1%80%D0%B5%D0%BC%D0%B8%D1%8F_%D0%9C%D0%B5%D0%BD%D0%B4%D0%B5%D0%BB%D0%B5%D0%B5%D0%B2%D0%B0&amp;action=edit&amp;redlink=1" TargetMode="External"/><Relationship Id="rId4" Type="http://schemas.openxmlformats.org/officeDocument/2006/relationships/hyperlink" Target="http://ru.wikipedia.org/wiki/1982" TargetMode="External"/><Relationship Id="rId9" Type="http://schemas.openxmlformats.org/officeDocument/2006/relationships/hyperlink" Target="http://ru.wikipedia.org/wiki/1965" TargetMode="External"/><Relationship Id="rId14" Type="http://schemas.openxmlformats.org/officeDocument/2006/relationships/hyperlink" Target="http://ru.wikipedia.org/wiki/196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5%D1%82%D1%80" TargetMode="External"/><Relationship Id="rId3" Type="http://schemas.openxmlformats.org/officeDocument/2006/relationships/hyperlink" Target="http://ru.wikipedia.org/wiki/%D0%9F%D0%BB%D0%BE%D1%89%D0%B0%D0%B4%D1%8C" TargetMode="External"/><Relationship Id="rId7" Type="http://schemas.openxmlformats.org/officeDocument/2006/relationships/hyperlink" Target="http://ru.wikipedia.org/wiki/%D0%9A%D0%B2%D0%B0%D0%B4%D1%80%D0%B0%D1%82%D0%BD%D1%8B%D0%B9_%D0%BA%D0%B8%D0%BB%D0%BE%D0%BC%D0%B5%D1%82%D1%80" TargetMode="External"/><Relationship Id="rId2" Type="http://schemas.openxmlformats.org/officeDocument/2006/relationships/hyperlink" Target="http://ru.wikipedia.org/wiki/%D0%93%D0%BE%D1%80%D0%BE%D0%B4%D1%81%D0%BA%D0%BE%D0%B9_%D0%B3%D0%BE%D0%BB%D0%BE%D0%B2%D0%B0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1508" TargetMode="External"/><Relationship Id="rId5" Type="http://schemas.openxmlformats.org/officeDocument/2006/relationships/hyperlink" Target="http://ru.wikipedia.org/wiki/1784" TargetMode="External"/><Relationship Id="rId10" Type="http://schemas.openxmlformats.org/officeDocument/2006/relationships/hyperlink" Target="http://ru.wikipedia.org/w/index.php?title=1_%D0%B8%D1%8E%D0%BD%D1%8F_2012_%D0%B3%D0%BE%D0%B4&amp;action=edit&amp;redlink=1" TargetMode="External"/><Relationship Id="rId4" Type="http://schemas.openxmlformats.org/officeDocument/2006/relationships/hyperlink" Target="http://ru.wikipedia.org/wiki/%D0%9A%D0%BB%D0%B8%D0%BC%D0%B0%D1%82" TargetMode="External"/><Relationship Id="rId9" Type="http://schemas.openxmlformats.org/officeDocument/2006/relationships/hyperlink" Target="http://ru.wikipedia.org/wiki/%D0%A1%D0%B8%D0%BC%D1%84%D0%B5%D1%80%D0%BE%D0%BF%D0%BE%D0%BB%D1%8C" TargetMode="Externa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7_%D0%B8%D1%8E%D0%BD%D1%8F" TargetMode="External"/><Relationship Id="rId13" Type="http://schemas.openxmlformats.org/officeDocument/2006/relationships/hyperlink" Target="http://ru.wikipedia.org/wiki/%D0%9B%D0%B5%D1%82%D0%BD%D0%B8%D0%B5_%D0%9E%D0%BB%D0%B8%D0%BC%D0%BF%D0%B8%D0%B9%D1%81%D0%BA%D0%B8%D0%B5_%D0%B8%D0%B3%D1%80%D1%8B_1996" TargetMode="External"/><Relationship Id="rId18" Type="http://schemas.openxmlformats.org/officeDocument/2006/relationships/hyperlink" Target="http://ru.wikipedia.org/wiki/1987" TargetMode="External"/><Relationship Id="rId3" Type="http://schemas.openxmlformats.org/officeDocument/2006/relationships/hyperlink" Target="http://ru.wikipedia.org/wiki/24_%D0%BE%D0%BA%D1%82%D1%8F%D0%B1%D1%80%D1%8F" TargetMode="External"/><Relationship Id="rId7" Type="http://schemas.openxmlformats.org/officeDocument/2006/relationships/hyperlink" Target="http://ru.wikipedia.org/wiki/%D0%A1%D0%B5%D1%80%D0%B3%D0%B5%D0%B5%D0%B2,_%D0%9D%D0%B8%D0%BA%D0%BE%D0%BB%D0%B0%D0%B9_%D0%90%D0%BB%D0%B5%D0%BA%D1%81%D0%B0%D0%BD%D0%B4%D1%80%D0%BE%D0%B2%D0%B8%D1%87_(%D0%B0%D1%82%D0%BB%D0%B5%D1%82)" TargetMode="External"/><Relationship Id="rId12" Type="http://schemas.openxmlformats.org/officeDocument/2006/relationships/hyperlink" Target="http://ru.wikipedia.org/wiki/1977" TargetMode="External"/><Relationship Id="rId17" Type="http://schemas.openxmlformats.org/officeDocument/2006/relationships/hyperlink" Target="http://ru.wikipedia.org/wiki/17_%D1%8F%D0%BD%D0%B2%D0%B0%D1%80%D1%8F" TargetMode="External"/><Relationship Id="rId2" Type="http://schemas.openxmlformats.org/officeDocument/2006/relationships/hyperlink" Target="http://ru.wikipedia.org/wiki/%D0%A1%D0%B5%D0%BB%D1%8C%D0%B2%D0%B8%D0%BD%D1%81%D0%BA%D0%B8%D0%B9,_%D0%98%D0%BB%D1%8C%D1%8F_%D0%9B%D1%8C%D0%B2%D0%BE%D0%B2%D0%B8%D1%87" TargetMode="External"/><Relationship Id="rId16" Type="http://schemas.openxmlformats.org/officeDocument/2006/relationships/hyperlink" Target="http://ru.wikipedia.org/wiki/%D0%A3%D1%81%D0%B8%D0%BA,_%D0%90%D0%BB%D0%B5%D0%BA%D1%81%D0%B0%D0%BD%D0%B4%D1%80_%D0%90%D0%BB%D0%B5%D0%BA%D1%81%D0%B0%D0%BD%D0%B4%D1%80%D0%BE%D0%B2%D0%B8%D1%87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1968" TargetMode="External"/><Relationship Id="rId11" Type="http://schemas.openxmlformats.org/officeDocument/2006/relationships/hyperlink" Target="http://ru.wikipedia.org/wiki/25_%D0%BE%D0%BA%D1%82%D1%8F%D0%B1%D1%80%D1%8F" TargetMode="External"/><Relationship Id="rId5" Type="http://schemas.openxmlformats.org/officeDocument/2006/relationships/hyperlink" Target="http://ru.wikipedia.org/wiki/22_%D0%BC%D0%B0%D1%80%D1%82%D0%B0" TargetMode="External"/><Relationship Id="rId15" Type="http://schemas.openxmlformats.org/officeDocument/2006/relationships/hyperlink" Target="http://ru.wikipedia.org/wiki/%D0%9D%D0%B8%D0%BA%D0%B8%D1%82%D1%81%D0%BA%D0%B8%D0%B9_%D0%B1%D0%BE%D1%82%D0%B0%D0%BD%D0%B8%D1%87%D0%B5%D1%81%D0%BA%D0%B8%D0%B9_%D1%81%D0%B0%D0%B4" TargetMode="External"/><Relationship Id="rId10" Type="http://schemas.openxmlformats.org/officeDocument/2006/relationships/hyperlink" Target="http://ru.wikipedia.org/wiki/%D0%A1%D0%B5%D1%80%D0%B5%D0%B1%D1%80%D1%8F%D0%BD%D1%81%D0%BA%D0%B0%D1%8F,_%D0%95%D0%BA%D0%B0%D1%82%D0%B5%D1%80%D0%B8%D0%BD%D0%B0_%D0%9E%D0%BB%D0%B5%D0%B3%D0%BE%D0%B2%D0%BD%D0%B0" TargetMode="External"/><Relationship Id="rId19" Type="http://schemas.openxmlformats.org/officeDocument/2006/relationships/hyperlink" Target="http://ru.wikipedia.org/wiki/%D0%9B%D0%B5%D1%82%D0%BD%D0%B8%D0%B5_%D0%9E%D0%BB%D0%B8%D0%BC%D0%BF%D0%B8%D0%B9%D1%81%D0%BA%D0%B8%D0%B5_%D0%B8%D0%B3%D1%80%D1%8B_2012" TargetMode="External"/><Relationship Id="rId4" Type="http://schemas.openxmlformats.org/officeDocument/2006/relationships/hyperlink" Target="http://ru.wikipedia.org/wiki/1907_%D0%B3%D0%BE%D0%B4" TargetMode="External"/><Relationship Id="rId9" Type="http://schemas.openxmlformats.org/officeDocument/2006/relationships/hyperlink" Target="http://ru.wikipedia.org/wiki/1991" TargetMode="External"/><Relationship Id="rId14" Type="http://schemas.openxmlformats.org/officeDocument/2006/relationships/hyperlink" Target="http://ru.wikipedia.org/wiki/%D0%A1%D1%82%D0%B5%D0%B2%D0%B5%D0%BD,_%D0%A5%D1%80%D0%B8%D1%81%D1%82%D0%B8%D0%B0%D0%BD_%D0%A5%D1%80%D0%B8%D1%81%D1%82%D0%B8%D0%B0%D0%BD%D0%BE%D0%B2%D0%B8%D1%87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8%D0%B0%D1%85%D1%80%D0%B0%D0%B9,_%D0%A1%D0%B5%D1%80%D0%B3%D0%B5%D0%B9_%D0%9C%D0%B8%D1%85%D0%B0%D0%B9%D0%BB%D0%BE%D0%B2%D0%B8%D1%87" TargetMode="External"/><Relationship Id="rId3" Type="http://schemas.openxmlformats.org/officeDocument/2006/relationships/hyperlink" Target="http://ru.wikipedia.org/wiki/1936" TargetMode="External"/><Relationship Id="rId7" Type="http://schemas.openxmlformats.org/officeDocument/2006/relationships/hyperlink" Target="http://ru.wikipedia.org/wiki/%D0%A1%D0%B8%D0%BC%D1%84%D0%B5%D1%80%D0%BE%D0%BF%D0%BE%D0%BB%D1%8C" TargetMode="External"/><Relationship Id="rId12" Type="http://schemas.openxmlformats.org/officeDocument/2006/relationships/hyperlink" Target="http://ru.wikipedia.org/wiki/%D0%9E%D1%80%D0%BB%D0%BE%D0%B2,_%D0%92%D0%BB%D0%B0%D0%B4%D0%B8%D0%BC%D0%B8%D1%80_%D0%9D%D0%B0%D1%82%D0%B0%D0%BD%D0%BE%D0%B2%D0%B8%D1%87" TargetMode="External"/><Relationship Id="rId2" Type="http://schemas.openxmlformats.org/officeDocument/2006/relationships/hyperlink" Target="http://ru.wikipedia.org/wiki/%D0%A4%D0%B8%D0%BB%D0%B8%D0%BF%D0%BF%D0%BE%D0%B2,_%D0%A0%D0%BE%D0%BC%D0%B0%D0%BD_%D0%A1%D0%B5%D1%80%D0%B3%D0%B5%D0%B5%D0%B2%D0%B8%D1%87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1902" TargetMode="External"/><Relationship Id="rId11" Type="http://schemas.openxmlformats.org/officeDocument/2006/relationships/hyperlink" Target="http://ru.wikipedia.org/wiki/%D0%97%D0%B0%D0%BC%D0%B5%D1%81%D1%82%D0%B8%D1%82%D0%B5%D0%BB%D1%8C_%D0%9F%D1%80%D0%B5%D0%B4%D1%81%D0%B5%D0%B4%D0%B0%D1%82%D0%B5%D0%BB%D1%8F_%D0%9F%D1%80%D0%B0%D0%B2%D0%B8%D1%82%D0%B5%D0%BB%D1%8C%D1%81%D1%82%D0%B2%D0%B0_%D0%A0%D0%BE%D1%81%D1%81%D0%B8%D0%B9%D1%81%D0%BA%D0%BE%D0%B9_%D0%A4%D0%B5%D0%B4%D0%B5%D1%80%D0%B0%D1%86%D0%B8%D0%B8" TargetMode="External"/><Relationship Id="rId5" Type="http://schemas.openxmlformats.org/officeDocument/2006/relationships/hyperlink" Target="http://ru.wikipedia.org/w/index.php?title=%D0%A5%D1%80%D0%B8%D1%81%D1%82%D0%BE%D1%84%D0%BE%D1%80%D0%BE%D0%B2,_%D0%93%D0%B5%D0%BE%D1%80%D0%B3%D0%B8%D0%B9_%D0%9D%D0%B8%D0%BA%D0%BE%D0%BB%D0%B0%D0%B5%D0%B2%D0%B8%D1%87&amp;action=edit&amp;redlink=1" TargetMode="External"/><Relationship Id="rId10" Type="http://schemas.openxmlformats.org/officeDocument/2006/relationships/hyperlink" Target="http://ru.wikipedia.org/wiki/1956_%D0%B3%D0%BE%D0%B4" TargetMode="External"/><Relationship Id="rId4" Type="http://schemas.openxmlformats.org/officeDocument/2006/relationships/hyperlink" Target="http://ru.wikipedia.org/wiki/1992" TargetMode="External"/><Relationship Id="rId9" Type="http://schemas.openxmlformats.org/officeDocument/2006/relationships/hyperlink" Target="http://ru.wikipedia.org/wiki/30_%D0%B0%D0%BF%D1%80%D0%B5%D0%BB%D1%8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://ru.wikipedia.org/wiki/%D0%A1%D0%B0%D0%BB%D0%B3%D0%B8%D1%80" TargetMode="External"/><Relationship Id="rId2" Type="http://schemas.openxmlformats.org/officeDocument/2006/relationships/hyperlink" Target="http://commons.wikimedia.org/w/index.php?title=File:Outline_Map_of_Crimea.svg&amp;page=1&amp;uselang=ru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A%D1%80%D1%8B%D0%BC" TargetMode="External"/><Relationship Id="rId5" Type="http://schemas.openxmlformats.org/officeDocument/2006/relationships/hyperlink" Target="http://ru.wikipedia.org/wiki/%D0%90%D0%B2%D1%82%D0%BE%D0%BD%D0%BE%D0%BC%D0%BD%D0%B0%D1%8F_%D0%A0%D0%B5%D1%81%D0%BF%D1%83%D0%B1%D0%BB%D0%B8%D0%BA%D0%B0_%D0%9A%D1%80%D1%8B%D0%BC" TargetMode="External"/><Relationship Id="rId4" Type="http://schemas.openxmlformats.org/officeDocument/2006/relationships/hyperlink" Target="http://ru.wikipedia.org/wiki/%D0%A3%D0%BA%D1%80%D0%B0%D0%B8%D0%BD%D0%B0" TargetMode="External"/><Relationship Id="rId9" Type="http://schemas.openxmlformats.org/officeDocument/2006/relationships/hyperlink" Target="http://ru.wikipedia.org/wiki/%D0%9C%D0%B5%D1%87%D0%B5%D1%82%D1%8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0%B5%D0%B0%D0%BF%D0%BE%D0%BB%D1%8C-%D0%A1%D0%BA%D0%B8%D1%84%D1%81%D0%BA%D0%B8%D0%B9" TargetMode="External"/><Relationship Id="rId2" Type="http://schemas.openxmlformats.org/officeDocument/2006/relationships/hyperlink" Target="http://ru.wikipedia.org/wiki/%D0%A7%D0%BE%D0%BA%D1%83%D1%80%D1%87%D0%B0_(%D0%BF%D0%B5%D1%89%D0%B5%D1%80%D0%B0)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III_%D0%B2%D0%B5%D0%BA" TargetMode="External"/><Relationship Id="rId5" Type="http://schemas.openxmlformats.org/officeDocument/2006/relationships/hyperlink" Target="http://ru.wikipedia.org/wiki/%D0%93%D0%BE%D1%82%D1%8B" TargetMode="External"/><Relationship Id="rId4" Type="http://schemas.openxmlformats.org/officeDocument/2006/relationships/hyperlink" Target="http://ru.wikipedia.org/wiki/III_%D0%B2%D0%B5%D0%BA_%D0%B4%D0%BE_%D0%BD._%D1%8D.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E%D0%BB%D0%BE%D0%B2%D1%86%D1%8B" TargetMode="External"/><Relationship Id="rId2" Type="http://schemas.openxmlformats.org/officeDocument/2006/relationships/hyperlink" Target="http://ru.wikipedia.org/wiki/%D0%A1%D1%80%D0%B5%D0%B4%D0%BD%D0%B8%D0%B5_%D0%B2%D0%B5%D0%BA%D0%B0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ru.wikipedia.org/wiki/%D0%9A%D1%80%D1%8B%D0%BC%D1%81%D0%BA%D0%BE%D1%82%D0%B0%D1%82%D0%B0%D1%80%D1%81%D0%BA%D0%B8%D0%B9_%D1%8F%D0%B7%D1%8B%D0%BA" TargetMode="External"/><Relationship Id="rId4" Type="http://schemas.openxmlformats.org/officeDocument/2006/relationships/hyperlink" Target="http://ru.wikipedia.org/wiki/%D0%97%D0%BE%D0%BB%D0%BE%D1%82%D0%B0%D1%8F_%D0%9E%D1%80%D0%B4%D0%B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5%D1%87%D0%B5%D1%82%D1%8C" TargetMode="External"/><Relationship Id="rId2" Type="http://schemas.openxmlformats.org/officeDocument/2006/relationships/hyperlink" Target="http://ru.wikipedia.org/wiki/%D0%9A%D1%80%D1%8B%D0%BC%D1%81%D0%BA%D0%BE%D0%B5_%D1%85%D0%B0%D0%BD%D1%81%D1%82%D0%B2%D0%BE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ru.wikipedia.org/wiki/%D0%9A%D0%B0%D0%BB%D0%B3%D0%B0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Simferopol-COA_(1844-1920).gif?uselang=ru" TargetMode="External"/><Relationship Id="rId3" Type="http://schemas.openxmlformats.org/officeDocument/2006/relationships/hyperlink" Target="http://ru.wikipedia.org/wiki/%D0%A2%D0%B0%D0%B2%D1%80%D0%B8%D1%87%D0%B5%D1%81%D0%BA%D0%B0%D1%8F_%D0%B3%D1%83%D0%B1%D0%B5%D1%80%D0%BD%D0%B8%D1%8F" TargetMode="External"/><Relationship Id="rId7" Type="http://schemas.openxmlformats.org/officeDocument/2006/relationships/hyperlink" Target="http://ru.wikipedia.org/wiki/%D0%A1%D1%83%D0%B2%D0%BE%D1%80%D0%BE%D0%B2,_%D0%90%D0%BB%D0%B5%D0%BA%D1%81%D0%B0%D0%BD%D0%B4%D1%80_%D0%92%D0%B0%D1%81%D0%B8%D0%BB%D1%8C%D0%B5%D0%B2%D0%B8%D1%87" TargetMode="External"/><Relationship Id="rId2" Type="http://schemas.openxmlformats.org/officeDocument/2006/relationships/hyperlink" Target="http://ru.wikipedia.org/wiki/%D0%A0%D0%BE%D1%81%D1%81%D0%B8%D0%B9%D1%81%D0%BA%D0%B0%D1%8F_%D0%B8%D0%BC%D0%BF%D0%B5%D1%80%D0%B8%D1%8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4%D0%BE%D0%BB%D0%B3%D0%BE%D1%80%D1%83%D0%BA%D0%BE%D0%B2-%D0%9A%D1%80%D1%8B%D0%BC%D1%81%D0%BA%D0%B8%D0%B9,_%D0%92%D0%B0%D1%81%D0%B8%D0%BB%D0%B8%D0%B9_%D0%9C%D0%B8%D1%85%D0%B0%D0%B9%D0%BB%D0%BE%D0%B2%D0%B8%D1%87" TargetMode="External"/><Relationship Id="rId11" Type="http://schemas.openxmlformats.org/officeDocument/2006/relationships/hyperlink" Target="http://ru.wikipedia.org/wiki/1920" TargetMode="External"/><Relationship Id="rId5" Type="http://schemas.openxmlformats.org/officeDocument/2006/relationships/hyperlink" Target="http://ru.wikipedia.org/wiki/%D0%9F%D0%BE%D1%82%D1%91%D0%BC%D0%BA%D0%B8%D0%BD,_%D0%93%D1%80%D0%B8%D0%B3%D0%BE%D1%80%D0%B8%D0%B9_%D0%90%D0%BB%D0%B5%D0%BA%D1%81%D0%B0%D0%BD%D0%B4%D1%80%D0%BE%D0%B2%D0%B8%D1%87" TargetMode="External"/><Relationship Id="rId10" Type="http://schemas.openxmlformats.org/officeDocument/2006/relationships/hyperlink" Target="http://ru.wikipedia.org/wiki/1844" TargetMode="External"/><Relationship Id="rId4" Type="http://schemas.openxmlformats.org/officeDocument/2006/relationships/hyperlink" Target="http://ru.wikipedia.org/wiki/1784_%D0%B3%D0%BE%D0%B4" TargetMode="External"/><Relationship Id="rId9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1%80%D0%B5%D0%B4%D0%BD%D0%B8%D0%B5_%D0%B2%D0%B5%D0%BA%D0%B0" TargetMode="External"/><Relationship Id="rId2" Type="http://schemas.openxmlformats.org/officeDocument/2006/relationships/hyperlink" Target="http://ru.wikipedia.org/wiki/%D0%95%D0%BA%D0%B0%D1%82%D0%B5%D1%80%D0%B8%D0%BD%D0%B0_I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0%D0%BB%D0%B5%D0%BA%D1%81%D0%B0%D0%BD%D0%B4%D1%80_I" TargetMode="External"/><Relationship Id="rId4" Type="http://schemas.openxmlformats.org/officeDocument/2006/relationships/hyperlink" Target="http://ru.wikipedia.org/wiki/%D0%9F%D0%B0%D0%B2%D0%B5%D0%BB_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ыгнутая влево стрелка 8"/>
          <p:cNvSpPr/>
          <p:nvPr/>
        </p:nvSpPr>
        <p:spPr>
          <a:xfrm>
            <a:off x="642910" y="857232"/>
            <a:ext cx="3000396" cy="307183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6000760" y="1142984"/>
            <a:ext cx="2928958" cy="35719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857232"/>
            <a:ext cx="878684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Lef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Симферополь –</a:t>
            </a:r>
          </a:p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город</a:t>
            </a:r>
            <a:endParaRPr lang="ru-RU" sz="72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</a:t>
            </a:r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ой родной!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Сердце 7"/>
          <p:cNvSpPr/>
          <p:nvPr/>
        </p:nvSpPr>
        <p:spPr>
          <a:xfrm>
            <a:off x="6572264" y="2214554"/>
            <a:ext cx="1428760" cy="1571636"/>
          </a:xfrm>
          <a:prstGeom prst="heart">
            <a:avLst/>
          </a:prstGeom>
          <a:solidFill>
            <a:srgbClr val="F913CD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лнце 10"/>
          <p:cNvSpPr/>
          <p:nvPr/>
        </p:nvSpPr>
        <p:spPr>
          <a:xfrm>
            <a:off x="1428728" y="1500174"/>
            <a:ext cx="1500198" cy="1143008"/>
          </a:xfrm>
          <a:prstGeom prst="sun">
            <a:avLst/>
          </a:prstGeom>
          <a:solidFill>
            <a:srgbClr val="FFFF00"/>
          </a:solidFill>
          <a:ln>
            <a:solidFill>
              <a:srgbClr val="F913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497026" y="5949280"/>
            <a:ext cx="1792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2012 год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48064" cy="365125"/>
          </a:xfrm>
        </p:spPr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История города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Во время </a:t>
            </a:r>
            <a:r>
              <a:rPr lang="ru-RU" u="sng" dirty="0" smtClean="0">
                <a:hlinkClick r:id="rId2" tooltip="Гражданская война в России"/>
              </a:rPr>
              <a:t>Гражданской войны</a:t>
            </a:r>
            <a:r>
              <a:rPr lang="ru-RU" dirty="0" smtClean="0"/>
              <a:t> в Симферополе располагалось несколько быстро сменявших друг друга </a:t>
            </a:r>
            <a:r>
              <a:rPr lang="ru-RU" u="sng" dirty="0" smtClean="0">
                <a:hlinkClick r:id="rId3" tooltip="Советская Социалистическая Республика Тавриды"/>
              </a:rPr>
              <a:t>большевистских</a:t>
            </a:r>
            <a:r>
              <a:rPr lang="ru-RU" dirty="0" smtClean="0"/>
              <a:t> и белых правительств, а после её окончания город стал столицей Крымской АССР. В </a:t>
            </a:r>
            <a:r>
              <a:rPr lang="ru-RU" u="sng" dirty="0" smtClean="0">
                <a:hlinkClick r:id="rId4" tooltip="1941"/>
              </a:rPr>
              <a:t>1941</a:t>
            </a:r>
            <a:r>
              <a:rPr lang="ru-RU" dirty="0" smtClean="0"/>
              <a:t>—</a:t>
            </a:r>
            <a:r>
              <a:rPr lang="ru-RU" u="sng" dirty="0" smtClean="0">
                <a:hlinkClick r:id="rId5" tooltip="1944 год"/>
              </a:rPr>
              <a:t>1944 годах</a:t>
            </a:r>
            <a:r>
              <a:rPr lang="ru-RU" dirty="0" smtClean="0"/>
              <a:t> Симферополь пережил </a:t>
            </a:r>
            <a:r>
              <a:rPr lang="ru-RU" u="sng" dirty="0" smtClean="0">
                <a:hlinkClick r:id="rId6" tooltip="Третий рейх"/>
              </a:rPr>
              <a:t>германскую</a:t>
            </a:r>
            <a:r>
              <a:rPr lang="ru-RU" dirty="0" smtClean="0"/>
              <a:t> оккупацию, уничтожение оставшегося в Крыму еврейского и цыганского населения.         </a:t>
            </a:r>
            <a:r>
              <a:rPr lang="ru-RU" u="sng" dirty="0" smtClean="0">
                <a:hlinkClick r:id="rId7" tooltip="13 апреля"/>
              </a:rPr>
              <a:t>13 апреля</a:t>
            </a:r>
            <a:r>
              <a:rPr lang="ru-RU" dirty="0" smtClean="0"/>
              <a:t> </a:t>
            </a:r>
            <a:r>
              <a:rPr lang="ru-RU" u="sng" dirty="0" smtClean="0">
                <a:hlinkClick r:id="rId8" tooltip="1944"/>
              </a:rPr>
              <a:t>1944 года</a:t>
            </a:r>
            <a:r>
              <a:rPr lang="ru-RU" dirty="0" smtClean="0"/>
              <a:t> город был без сопротивления занят Красной армией. Германское командование планировало взорвать город вместе с вступившей в него Красной Армией, но подпольщикам удалось за несколько недель до этого создать карту минирования города и ночью уничтожить кабели к минам и уничтожить факельщиков.</a:t>
            </a:r>
            <a:r>
              <a:rPr lang="ru-RU" u="sng" baseline="30000" dirty="0" smtClean="0">
                <a:hlinkClick r:id="rId9"/>
              </a:rPr>
              <a:t>[2]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История города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1941 году немецкое, а весной-летом 1944 года </a:t>
            </a:r>
            <a:r>
              <a:rPr lang="ru-RU" dirty="0" err="1" smtClean="0"/>
              <a:t>крымскотатарское</a:t>
            </a:r>
            <a:r>
              <a:rPr lang="ru-RU" dirty="0" smtClean="0"/>
              <a:t>, греческое, болгарское, армянское и частично караимское население </a:t>
            </a:r>
            <a:r>
              <a:rPr lang="ru-RU" u="sng" dirty="0" smtClean="0">
                <a:hlinkClick r:id="rId2" tooltip="Депортация крымских народов"/>
              </a:rPr>
              <a:t>было депортировано</a:t>
            </a:r>
            <a:r>
              <a:rPr lang="ru-RU" dirty="0" smtClean="0"/>
              <a:t> из Крыма, включая Симферополь, и расселено по всей территории СССР</a:t>
            </a:r>
            <a:r>
              <a:rPr lang="ru-RU" u="sng" baseline="30000" dirty="0" smtClean="0">
                <a:hlinkClick r:id="rId3"/>
              </a:rPr>
              <a:t>[3]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 </a:t>
            </a:r>
            <a:r>
              <a:rPr lang="ru-RU" u="sng" dirty="0" smtClean="0">
                <a:hlinkClick r:id="rId4" tooltip="1945 год"/>
              </a:rPr>
              <a:t>1945 году</a:t>
            </a:r>
            <a:r>
              <a:rPr lang="ru-RU" dirty="0" smtClean="0"/>
              <a:t> после ликвидации Автономной республики, Симферополь стал центром Крымской области </a:t>
            </a:r>
            <a:r>
              <a:rPr lang="ru-RU" u="sng" dirty="0" smtClean="0">
                <a:hlinkClick r:id="rId5" tooltip="РСФСР"/>
              </a:rPr>
              <a:t>РСФСР</a:t>
            </a:r>
            <a:r>
              <a:rPr lang="ru-RU" dirty="0" smtClean="0"/>
              <a:t>, которая в </a:t>
            </a:r>
            <a:r>
              <a:rPr lang="ru-RU" u="sng" dirty="0" smtClean="0">
                <a:hlinkClick r:id="rId6" tooltip="1954 год"/>
              </a:rPr>
              <a:t>1954 году</a:t>
            </a:r>
            <a:r>
              <a:rPr lang="ru-RU" dirty="0" smtClean="0"/>
              <a:t> была передана </a:t>
            </a:r>
            <a:r>
              <a:rPr lang="ru-RU" u="sng" dirty="0" smtClean="0">
                <a:hlinkClick r:id="rId7" tooltip="УССР"/>
              </a:rPr>
              <a:t>УССР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Численность населения в разные годы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Национальный состав по переписи населения 2001г.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География города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http://upload.wikimedia.org/wikipedia/commons/thumb/3/3e/Simferopol_Reservoir.jpg/250px-Simferopol_Reservoir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71802" y="1714488"/>
            <a:ext cx="60721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Симферополь расположен в предгорном Крыму, в ложбине, образованной пересечением </a:t>
            </a:r>
            <a:r>
              <a:rPr lang="ru-RU" b="1" dirty="0" err="1" smtClean="0"/>
              <a:t>межгрядовой</a:t>
            </a:r>
            <a:r>
              <a:rPr lang="ru-RU" b="1" dirty="0" smtClean="0"/>
              <a:t> долины между Внешней (самой низкой) и Внутренней грядами </a:t>
            </a:r>
            <a:r>
              <a:rPr lang="ru-RU" b="1" u="sng" dirty="0" smtClean="0">
                <a:hlinkClick r:id="rId4" tooltip="Крымские горы"/>
              </a:rPr>
              <a:t>Крымских гор</a:t>
            </a:r>
            <a:r>
              <a:rPr lang="ru-RU" b="1" dirty="0" smtClean="0"/>
              <a:t> и долины реки </a:t>
            </a:r>
            <a:r>
              <a:rPr lang="ru-RU" b="1" u="sng" dirty="0" err="1" smtClean="0">
                <a:hlinkClick r:id="rId5" tooltip="Салгир"/>
              </a:rPr>
              <a:t>Салгир</a:t>
            </a:r>
            <a:r>
              <a:rPr lang="ru-RU" b="1" dirty="0" smtClean="0"/>
              <a:t>. На реке рядом с городом создано </a:t>
            </a:r>
            <a:r>
              <a:rPr lang="ru-RU" b="1" u="sng" dirty="0" smtClean="0">
                <a:hlinkClick r:id="rId6" tooltip="Симферопольское водохранилище"/>
              </a:rPr>
              <a:t>Симферопольское водохранилище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Промышленность города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Симферополь — значительный промышленный центр. Главными отраслями являются </a:t>
            </a:r>
            <a:r>
              <a:rPr lang="ru-RU" b="1" dirty="0" smtClean="0">
                <a:solidFill>
                  <a:srgbClr val="7030A0"/>
                </a:solidFill>
              </a:rPr>
              <a:t>машиностроение, пищевая и лёгкая промышленности.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Всего в городе находится около</a:t>
            </a:r>
            <a:r>
              <a:rPr lang="ru-RU" b="1" dirty="0" smtClean="0">
                <a:solidFill>
                  <a:srgbClr val="7030A0"/>
                </a:solidFill>
              </a:rPr>
              <a:t> 70</a:t>
            </a:r>
            <a:r>
              <a:rPr lang="ru-RU" dirty="0" smtClean="0"/>
              <a:t> значительных предприятий, среди которых «</a:t>
            </a:r>
            <a:r>
              <a:rPr lang="ru-RU" dirty="0" smtClean="0">
                <a:solidFill>
                  <a:srgbClr val="FF0000"/>
                </a:solidFill>
              </a:rPr>
              <a:t>Пневматика</a:t>
            </a:r>
            <a:r>
              <a:rPr lang="ru-RU" dirty="0" smtClean="0"/>
              <a:t>», предприятие «</a:t>
            </a:r>
            <a:r>
              <a:rPr lang="ru-RU" dirty="0" err="1" smtClean="0">
                <a:solidFill>
                  <a:srgbClr val="FF0000"/>
                </a:solidFill>
              </a:rPr>
              <a:t>Крымпродмаш</a:t>
            </a:r>
            <a:r>
              <a:rPr lang="ru-RU" dirty="0" smtClean="0"/>
              <a:t>» (Территория сдана в аренду под торговый комплекс), завод «</a:t>
            </a:r>
            <a:r>
              <a:rPr lang="ru-RU" dirty="0" err="1" smtClean="0">
                <a:solidFill>
                  <a:srgbClr val="FF0000"/>
                </a:solidFill>
              </a:rPr>
              <a:t>Сантехпром</a:t>
            </a:r>
            <a:r>
              <a:rPr lang="ru-RU" dirty="0" smtClean="0"/>
              <a:t>», электромашиностроительный завод (</a:t>
            </a:r>
            <a:r>
              <a:rPr lang="ru-RU" dirty="0" smtClean="0">
                <a:solidFill>
                  <a:srgbClr val="FF0000"/>
                </a:solidFill>
              </a:rPr>
              <a:t>Фирма «СЭЛМА</a:t>
            </a:r>
            <a:r>
              <a:rPr lang="ru-RU" dirty="0" smtClean="0"/>
              <a:t>»), </a:t>
            </a:r>
            <a:r>
              <a:rPr lang="ru-RU" dirty="0" smtClean="0">
                <a:solidFill>
                  <a:srgbClr val="FF0000"/>
                </a:solidFill>
              </a:rPr>
              <a:t>швейная и кожгалантерейная фабрики</a:t>
            </a:r>
            <a:r>
              <a:rPr lang="ru-RU" dirty="0" smtClean="0"/>
              <a:t>, предприятие «</a:t>
            </a:r>
            <a:r>
              <a:rPr lang="ru-RU" dirty="0" err="1" smtClean="0">
                <a:solidFill>
                  <a:srgbClr val="FF0000"/>
                </a:solidFill>
              </a:rPr>
              <a:t>Эфирмасло</a:t>
            </a:r>
            <a:r>
              <a:rPr lang="ru-RU" dirty="0" smtClean="0"/>
              <a:t>», </a:t>
            </a:r>
            <a:r>
              <a:rPr lang="ru-RU" dirty="0" smtClean="0">
                <a:solidFill>
                  <a:srgbClr val="FF0000"/>
                </a:solidFill>
              </a:rPr>
              <a:t>два консервных </a:t>
            </a:r>
            <a:r>
              <a:rPr lang="ru-RU" dirty="0" smtClean="0"/>
              <a:t>завода, кондитерская и макаронная (принадлежит российской компании «</a:t>
            </a:r>
            <a:r>
              <a:rPr lang="ru-RU" b="1" dirty="0" err="1" smtClean="0">
                <a:solidFill>
                  <a:srgbClr val="FF0000"/>
                </a:solidFill>
                <a:hlinkClick r:id="rId2" tooltip="Евросервис"/>
              </a:rPr>
              <a:t>Евросервис</a:t>
            </a:r>
            <a:r>
              <a:rPr lang="ru-RU" dirty="0" smtClean="0"/>
              <a:t>») фабрики, заводы бытовой химии и пластмасс, предприятия «</a:t>
            </a:r>
            <a:r>
              <a:rPr lang="ru-RU" dirty="0" err="1" smtClean="0">
                <a:solidFill>
                  <a:srgbClr val="FF0000"/>
                </a:solidFill>
              </a:rPr>
              <a:t>Крымстройматериалы</a:t>
            </a:r>
            <a:r>
              <a:rPr lang="ru-RU" dirty="0" smtClean="0"/>
              <a:t>» и «</a:t>
            </a:r>
            <a:r>
              <a:rPr lang="ru-RU" dirty="0" err="1" smtClean="0">
                <a:solidFill>
                  <a:srgbClr val="FF0000"/>
                </a:solidFill>
              </a:rPr>
              <a:t>Крымнерудпром</a:t>
            </a:r>
            <a:r>
              <a:rPr lang="ru-RU" dirty="0" smtClean="0"/>
              <a:t>». Крупнейшее предприятие города — завод по выпуску электроинструмента, микромашин и систем корабельной автоматики </a:t>
            </a:r>
            <a:r>
              <a:rPr lang="ru-RU" u="sng" dirty="0" smtClean="0">
                <a:hlinkClick r:id="rId3" tooltip="Фиолент (завод)"/>
              </a:rPr>
              <a:t>«</a:t>
            </a:r>
            <a:r>
              <a:rPr lang="ru-RU" u="sng" dirty="0" err="1" smtClean="0">
                <a:solidFill>
                  <a:srgbClr val="FF0000"/>
                </a:solidFill>
                <a:hlinkClick r:id="rId3" tooltip="Фиолент (завод)"/>
              </a:rPr>
              <a:t>Фиолент</a:t>
            </a:r>
            <a:r>
              <a:rPr lang="ru-RU" u="sng" dirty="0" smtClean="0">
                <a:hlinkClick r:id="rId3" tooltip="Фиолент (завод)"/>
              </a:rPr>
              <a:t>»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50016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2" tooltip="Крымский академический русский драматический театр имени А.М. Горького"/>
              </a:rPr>
              <a:t>Русский академический драматический театр им. М.Горького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http://upload.wikimedia.org/wikipedia/commons/thumb/f/fb/Rustheatre.jpg/200px-Rustheatre.jpg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736"/>
            <a:ext cx="8715404" cy="542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upload.wikimedia.org/wikipedia/commons/thumb/a/a8/ShpilDolgorukov.jpg/200px-ShpilDolgorukov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flipH="1">
            <a:off x="5072066" y="285728"/>
            <a:ext cx="407193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err="1" smtClean="0">
                <a:hlinkClick r:id="rId4" tooltip="Долгоруковский обелиск (Симферополь)"/>
              </a:rPr>
              <a:t>Долгоруковский</a:t>
            </a:r>
            <a:r>
              <a:rPr lang="ru-RU" sz="2800" u="sng" dirty="0" smtClean="0">
                <a:hlinkClick r:id="rId4" tooltip="Долгоруковский обелиск (Симферополь)"/>
              </a:rPr>
              <a:t> шпиль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Установлен                   </a:t>
            </a:r>
            <a:r>
              <a:rPr lang="ru-RU" sz="2800" u="sng" dirty="0" smtClean="0">
                <a:hlinkClick r:id="rId5" tooltip="29 сентября"/>
              </a:rPr>
              <a:t>29 сентября</a:t>
            </a:r>
            <a:r>
              <a:rPr lang="ru-RU" sz="2800" dirty="0" smtClean="0"/>
              <a:t> </a:t>
            </a:r>
            <a:r>
              <a:rPr lang="ru-RU" sz="2800" u="sng" dirty="0" smtClean="0">
                <a:hlinkClick r:id="rId6" tooltip="1842 год"/>
              </a:rPr>
              <a:t>1842 года</a:t>
            </a:r>
            <a:r>
              <a:rPr lang="ru-RU" sz="2800" dirty="0" smtClean="0"/>
              <a:t>          в честь победы над турецкими войсками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upload.wikimedia.org/wikipedia/commons/thumb/6/61/TankT34.jpg/200px-TankT34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528638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Памятник-танк в память об освобождении Симферополя </a:t>
            </a:r>
            <a:r>
              <a:rPr lang="ru-RU" u="sng" dirty="0" smtClean="0">
                <a:hlinkClick r:id="rId4" tooltip="13 апреля"/>
              </a:rPr>
              <a:t>13 апреля</a:t>
            </a:r>
            <a:r>
              <a:rPr lang="ru-RU" dirty="0" smtClean="0"/>
              <a:t> </a:t>
            </a:r>
            <a:r>
              <a:rPr lang="ru-RU" u="sng" dirty="0" smtClean="0">
                <a:hlinkClick r:id="rId5" tooltip="1944 год"/>
              </a:rPr>
              <a:t>1944 года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upload.wikimedia.org/wikipedia/commons/thumb/b/bb/Palas_home.jpg/200px-Palas_home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20716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Усадьба академика </a:t>
            </a:r>
            <a:r>
              <a:rPr lang="ru-RU" u="sng" dirty="0" smtClean="0">
                <a:hlinkClick r:id="rId4" tooltip="Паллас, Петер Симон"/>
              </a:rPr>
              <a:t>Петра </a:t>
            </a:r>
            <a:r>
              <a:rPr lang="ru-RU" u="sng" dirty="0" err="1" smtClean="0">
                <a:hlinkClick r:id="rId4" tooltip="Паллас, Петер Симон"/>
              </a:rPr>
              <a:t>Симона</a:t>
            </a:r>
            <a:r>
              <a:rPr lang="ru-RU" u="sng" dirty="0" smtClean="0">
                <a:hlinkClick r:id="rId4" tooltip="Паллас, Петер Симон"/>
              </a:rPr>
              <a:t> Палласа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Город </a:t>
            </a:r>
            <a:r>
              <a:rPr lang="ru-RU" dirty="0"/>
              <a:t/>
            </a:r>
            <a:br>
              <a:rPr lang="ru-RU" dirty="0"/>
            </a:br>
            <a:r>
              <a:rPr lang="ru-RU" sz="5300" b="1" dirty="0">
                <a:solidFill>
                  <a:schemeClr val="accent1">
                    <a:lumMod val="75000"/>
                  </a:schemeClr>
                </a:solidFill>
              </a:rPr>
              <a:t>Симферополь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1800" u="sng" dirty="0" smtClean="0">
                <a:solidFill>
                  <a:schemeClr val="accent5">
                    <a:lumMod val="75000"/>
                  </a:schemeClr>
                </a:solidFill>
              </a:rPr>
              <a:t>НА </a:t>
            </a:r>
            <a:r>
              <a:rPr lang="ru-RU" sz="2700" u="sng" dirty="0" smtClean="0">
                <a:solidFill>
                  <a:schemeClr val="accent5">
                    <a:lumMod val="75000"/>
                  </a:schemeClr>
                </a:solidFill>
              </a:rPr>
              <a:t>украинском языке </a:t>
            </a:r>
            <a:r>
              <a:rPr lang="uk-UA" b="1" i="1" dirty="0"/>
              <a:t>Сімферополь</a:t>
            </a:r>
            <a:br>
              <a:rPr lang="uk-UA" b="1" i="1" dirty="0"/>
            </a:br>
            <a:r>
              <a:rPr lang="uk-UA" sz="2700" u="sng" dirty="0" smtClean="0">
                <a:solidFill>
                  <a:schemeClr val="accent5">
                    <a:lumMod val="75000"/>
                  </a:schemeClr>
                </a:solidFill>
              </a:rPr>
              <a:t>на </a:t>
            </a:r>
            <a:r>
              <a:rPr lang="ru-RU" sz="2700" u="sng" dirty="0" smtClean="0">
                <a:solidFill>
                  <a:schemeClr val="accent5">
                    <a:lumMod val="75000"/>
                  </a:schemeClr>
                </a:solidFill>
              </a:rPr>
              <a:t>крымскотатарском </a:t>
            </a:r>
            <a:r>
              <a:rPr lang="ru-RU" b="1" i="1" dirty="0"/>
              <a:t> </a:t>
            </a:r>
            <a:r>
              <a:rPr lang="ru-RU" b="1" i="1" dirty="0" err="1"/>
              <a:t>Aqmescit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Флаг">
            <a:hlinkClick r:id="rId2" tooltip="&quot;Флаг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643314"/>
            <a:ext cx="414340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Герб">
            <a:hlinkClick r:id="rId4" tooltip="&quot;Герб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3571876"/>
            <a:ext cx="357190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71538" y="3143248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ФЛАГ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15008" y="307181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ГЕРБ</a:t>
            </a:r>
            <a:endParaRPr lang="ru-RU" sz="28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upload.wikimedia.org/wikipedia/commons/thumb/a/aa/Simf_.jpg/200px-Simf_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4282" y="6215082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Дом </a:t>
            </a:r>
            <a:r>
              <a:rPr lang="ru-RU" dirty="0" err="1" smtClean="0">
                <a:solidFill>
                  <a:schemeClr val="bg1"/>
                </a:solidFill>
              </a:rPr>
              <a:t>Таранова-Белозерова</a:t>
            </a:r>
            <a:r>
              <a:rPr lang="ru-RU" dirty="0" smtClean="0">
                <a:solidFill>
                  <a:schemeClr val="bg1"/>
                </a:solidFill>
              </a:rPr>
              <a:t>. Построен в </a:t>
            </a:r>
            <a:r>
              <a:rPr lang="ru-RU" u="sng" dirty="0" smtClean="0">
                <a:solidFill>
                  <a:schemeClr val="bg1"/>
                </a:solidFill>
                <a:hlinkClick r:id="rId4" tooltip="1826 год"/>
              </a:rPr>
              <a:t>1826 году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Памятник архитектуры.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Транспорт Симферополя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Симферополь является важнейшим транспортным узлом </a:t>
            </a:r>
            <a:r>
              <a:rPr lang="ru-RU" u="sng" dirty="0" smtClean="0">
                <a:hlinkClick r:id="rId2" tooltip="Автономная Республика Крым"/>
              </a:rPr>
              <a:t>Крыма</a:t>
            </a:r>
            <a:r>
              <a:rPr lang="ru-RU" dirty="0" smtClean="0"/>
              <a:t>. Большая часть сообщения республики с внешним миром происходит именно через её столицу. В городе расположены </a:t>
            </a:r>
            <a:r>
              <a:rPr lang="ru-RU" u="sng" dirty="0" smtClean="0">
                <a:hlinkClick r:id="rId3" tooltip="Железнодорожный вокзал Симферополь"/>
              </a:rPr>
              <a:t>железнодорожный вокзал</a:t>
            </a:r>
            <a:r>
              <a:rPr lang="ru-RU" dirty="0" smtClean="0"/>
              <a:t>, автовокзал, три автостанции, два </a:t>
            </a:r>
            <a:r>
              <a:rPr lang="ru-RU" u="sng" dirty="0" smtClean="0">
                <a:hlinkClick r:id="rId4" tooltip="Аэропорт"/>
              </a:rPr>
              <a:t>аэропорта</a:t>
            </a:r>
            <a:r>
              <a:rPr lang="ru-RU" dirty="0" smtClean="0"/>
              <a:t> (один международного класса — </a:t>
            </a:r>
            <a:r>
              <a:rPr lang="ru-RU" u="sng" dirty="0" smtClean="0">
                <a:hlinkClick r:id="rId5" tooltip="Симферополь (аэропорт)"/>
              </a:rPr>
              <a:t>«Симферополь»</a:t>
            </a:r>
            <a:r>
              <a:rPr lang="ru-RU" dirty="0" smtClean="0"/>
              <a:t>, другой местного значения — </a:t>
            </a:r>
            <a:r>
              <a:rPr lang="ru-RU" u="sng" dirty="0" smtClean="0">
                <a:hlinkClick r:id="rId6" tooltip="Заводское (аэропорт)"/>
              </a:rPr>
              <a:t>«Заводское»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Симферополь, </a:t>
            </a:r>
            <a:r>
              <a:rPr lang="ru-RU" u="sng" dirty="0" smtClean="0">
                <a:hlinkClick r:id="rId7" tooltip="Алушта"/>
              </a:rPr>
              <a:t>Алушту</a:t>
            </a:r>
            <a:r>
              <a:rPr lang="ru-RU" dirty="0" smtClean="0"/>
              <a:t> и </a:t>
            </a:r>
            <a:r>
              <a:rPr lang="ru-RU" u="sng" dirty="0" smtClean="0">
                <a:hlinkClick r:id="rId8" tooltip="Ялта"/>
              </a:rPr>
              <a:t>Ялту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соединяет самая длинная в мире (86,5 км)</a:t>
            </a:r>
            <a:r>
              <a:rPr lang="ru-RU" dirty="0" smtClean="0"/>
              <a:t> </a:t>
            </a:r>
            <a:r>
              <a:rPr lang="ru-RU" u="sng" dirty="0" smtClean="0">
                <a:hlinkClick r:id="rId9" tooltip="Крымский троллейбус"/>
              </a:rPr>
              <a:t>троллейбусная линия</a:t>
            </a:r>
            <a:r>
              <a:rPr lang="ru-RU" dirty="0" smtClean="0"/>
              <a:t> . Основным городским транспортом являются </a:t>
            </a:r>
            <a:r>
              <a:rPr lang="ru-RU" u="sng" dirty="0" smtClean="0">
                <a:hlinkClick r:id="rId9" tooltip="Крымский троллейбус"/>
              </a:rPr>
              <a:t>троллейбусы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Также имеются многочисленные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частные маршрутные такси</a:t>
            </a:r>
            <a:r>
              <a:rPr lang="ru-RU" dirty="0" smtClean="0"/>
              <a:t> (около 78 маршрутов) и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автобусы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В 1914—1970 годах в городе работал </a:t>
            </a:r>
            <a:r>
              <a:rPr lang="ru-RU" u="sng" dirty="0" smtClean="0">
                <a:hlinkClick r:id="rId10" tooltip="Симферопольский трамвай"/>
              </a:rPr>
              <a:t>трамвай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Образование и наука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40000" lnSpcReduction="20000"/>
          </a:bodyPr>
          <a:lstStyle/>
          <a:p>
            <a:r>
              <a:rPr lang="ru-RU" sz="4500" dirty="0" smtClean="0"/>
              <a:t>В Симферополе расположена </a:t>
            </a:r>
            <a:r>
              <a:rPr lang="ru-RU" sz="4500" b="1" dirty="0" smtClean="0">
                <a:solidFill>
                  <a:schemeClr val="accent6">
                    <a:lumMod val="75000"/>
                  </a:schemeClr>
                </a:solidFill>
              </a:rPr>
              <a:t>большая часть вузов Крыма;</a:t>
            </a:r>
          </a:p>
          <a:p>
            <a:r>
              <a:rPr lang="ru-RU" sz="4500" dirty="0" smtClean="0"/>
              <a:t> — </a:t>
            </a:r>
            <a:r>
              <a:rPr lang="ru-RU" sz="4500" u="sng" dirty="0" smtClean="0">
                <a:hlinkClick r:id="rId2" tooltip="Таврический национальный университет"/>
              </a:rPr>
              <a:t>Таврический национальный университет имени В. И. Вернадского</a:t>
            </a:r>
            <a:r>
              <a:rPr lang="ru-RU" sz="4500" dirty="0" smtClean="0"/>
              <a:t>, основанный в 1918 году. </a:t>
            </a:r>
          </a:p>
          <a:p>
            <a:r>
              <a:rPr lang="ru-RU" sz="4500" u="sng" dirty="0" smtClean="0">
                <a:hlinkClick r:id="rId3" tooltip="Южный филиал "/>
              </a:rPr>
              <a:t>аграрный</a:t>
            </a:r>
            <a:r>
              <a:rPr lang="ru-RU" sz="4500" dirty="0" smtClean="0"/>
              <a:t>,</a:t>
            </a:r>
          </a:p>
          <a:p>
            <a:r>
              <a:rPr lang="ru-RU" sz="4500" dirty="0" smtClean="0"/>
              <a:t> </a:t>
            </a:r>
            <a:r>
              <a:rPr lang="ru-RU" sz="4500" u="sng" dirty="0" smtClean="0">
                <a:hlinkClick r:id="rId4" tooltip="Крымский государственный медицинский университет имени С. И. Георгиевского"/>
              </a:rPr>
              <a:t>медицинский</a:t>
            </a:r>
            <a:r>
              <a:rPr lang="ru-RU" sz="4500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</a:p>
          <a:p>
            <a:r>
              <a:rPr lang="ru-RU" sz="4500" dirty="0" smtClean="0">
                <a:solidFill>
                  <a:schemeClr val="accent3">
                    <a:lumMod val="75000"/>
                  </a:schemeClr>
                </a:solidFill>
              </a:rPr>
              <a:t>индустриально-педагогический университеты, </a:t>
            </a:r>
          </a:p>
          <a:p>
            <a:r>
              <a:rPr lang="ru-RU" sz="4500" dirty="0" smtClean="0">
                <a:solidFill>
                  <a:schemeClr val="accent3">
                    <a:lumMod val="75000"/>
                  </a:schemeClr>
                </a:solidFill>
              </a:rPr>
              <a:t>Национальная академия природоохранного и курортного строительства, </a:t>
            </a:r>
          </a:p>
          <a:p>
            <a:r>
              <a:rPr lang="ru-RU" sz="4500" u="sng" dirty="0" smtClean="0">
                <a:solidFill>
                  <a:schemeClr val="accent3">
                    <a:lumMod val="75000"/>
                  </a:schemeClr>
                </a:solidFill>
                <a:hlinkClick r:id="rId5" tooltip="Крымский инженерно-педагогический университет"/>
              </a:rPr>
              <a:t>инженерно-педагогический университет</a:t>
            </a:r>
            <a:r>
              <a:rPr lang="ru-RU" sz="4500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</a:p>
          <a:p>
            <a:r>
              <a:rPr lang="ru-RU" sz="4500" dirty="0" smtClean="0">
                <a:solidFill>
                  <a:schemeClr val="accent3">
                    <a:lumMod val="75000"/>
                  </a:schemeClr>
                </a:solidFill>
              </a:rPr>
              <a:t>Таврический гуманитарно-экологический институт </a:t>
            </a:r>
          </a:p>
          <a:p>
            <a:r>
              <a:rPr lang="ru-RU" sz="4500" dirty="0" smtClean="0">
                <a:solidFill>
                  <a:schemeClr val="accent3">
                    <a:lumMod val="75000"/>
                  </a:schemeClr>
                </a:solidFill>
              </a:rPr>
              <a:t> Крымский экономический институт Киевского национального экономического университета. </a:t>
            </a:r>
          </a:p>
          <a:p>
            <a:r>
              <a:rPr lang="ru-RU" sz="4500" dirty="0" smtClean="0">
                <a:solidFill>
                  <a:schemeClr val="accent6">
                    <a:lumMod val="75000"/>
                  </a:schemeClr>
                </a:solidFill>
              </a:rPr>
              <a:t>В городе расположено 12 средних специальных учебных заведений, в том числе </a:t>
            </a:r>
            <a:r>
              <a:rPr lang="ru-RU" sz="4500" dirty="0" smtClean="0"/>
              <a:t>единственный в Крыму автотранспортный техникум (САТТ), 37 профтехучилищ, научно-исследовательские институты Крымской и Украинской академии наук (институт минеральных ресурсов, </a:t>
            </a:r>
            <a:r>
              <a:rPr lang="ru-RU" sz="4500" u="sng" dirty="0" smtClean="0">
                <a:hlinkClick r:id="rId6" tooltip="Крымский филиал института археологии НАН Украины (страница отсутствует)"/>
              </a:rPr>
              <a:t>Крымский филиал института археологии НАН Украины</a:t>
            </a:r>
            <a:r>
              <a:rPr lang="ru-RU" sz="4500" dirty="0" smtClean="0"/>
              <a:t>, Крымское отделение института востоковедения НАН Украины, Крымский центр гидрометеорологии, сейсмостанция), проектно-конструкторские учреждения («</a:t>
            </a:r>
            <a:r>
              <a:rPr lang="ru-RU" sz="4500" dirty="0" err="1" smtClean="0"/>
              <a:t>Крымпроект</a:t>
            </a:r>
            <a:r>
              <a:rPr lang="ru-RU" sz="4500" dirty="0" smtClean="0"/>
              <a:t>», «</a:t>
            </a:r>
            <a:r>
              <a:rPr lang="ru-RU" sz="4500" dirty="0" err="1" smtClean="0"/>
              <a:t>Черноморнефтегазпроект</a:t>
            </a:r>
            <a:r>
              <a:rPr lang="ru-RU" sz="4500" dirty="0" smtClean="0"/>
              <a:t>»).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КУЛЬТУРА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В Симферополе действуют </a:t>
            </a:r>
            <a:r>
              <a:rPr lang="ru-RU" u="sng" dirty="0" smtClean="0">
                <a:hlinkClick r:id="rId2" tooltip="Крымский республиканский краеведческий музей"/>
              </a:rPr>
              <a:t>краеведческий</a:t>
            </a:r>
            <a:r>
              <a:rPr lang="ru-RU" dirty="0" smtClean="0"/>
              <a:t>, </a:t>
            </a:r>
            <a:r>
              <a:rPr lang="ru-RU" u="sng" dirty="0" smtClean="0">
                <a:hlinkClick r:id="rId3" tooltip="Крымский этнографический музей"/>
              </a:rPr>
              <a:t>этнографический</a:t>
            </a:r>
            <a:r>
              <a:rPr lang="ru-RU" dirty="0" smtClean="0"/>
              <a:t> и </a:t>
            </a:r>
            <a:r>
              <a:rPr lang="ru-RU" u="sng" dirty="0" smtClean="0">
                <a:hlinkClick r:id="rId4" tooltip="Симферопольский художественный музей"/>
              </a:rPr>
              <a:t>художественный</a:t>
            </a:r>
            <a:r>
              <a:rPr lang="ru-RU" dirty="0" smtClean="0"/>
              <a:t> музеи, </a:t>
            </a:r>
            <a:r>
              <a:rPr lang="ru-RU" u="sng" dirty="0" smtClean="0">
                <a:hlinkClick r:id="rId5" tooltip="Дом-музей Ильи Сельвинского"/>
              </a:rPr>
              <a:t>дом-музей Ильи Сельвинского</a:t>
            </a:r>
            <a:r>
              <a:rPr lang="ru-RU" dirty="0" smtClean="0"/>
              <a:t>, </a:t>
            </a:r>
            <a:r>
              <a:rPr lang="ru-RU" u="sng" dirty="0" smtClean="0">
                <a:hlinkClick r:id="rId6" tooltip="КРУ УНБ им. И.Я. Франко"/>
              </a:rPr>
              <a:t>научная библиотека им. И. Франко</a:t>
            </a:r>
            <a:r>
              <a:rPr lang="ru-RU" dirty="0" smtClean="0"/>
              <a:t>, несколько театров: </a:t>
            </a:r>
            <a:r>
              <a:rPr lang="ru-RU" u="sng" dirty="0" smtClean="0">
                <a:hlinkClick r:id="rId7" tooltip="Крымский академический русский драматический театр имени А.М. Горького"/>
              </a:rPr>
              <a:t>Русский академический драматический театр им. М.Горького</a:t>
            </a:r>
            <a:r>
              <a:rPr lang="ru-RU" dirty="0" smtClean="0"/>
              <a:t>, </a:t>
            </a:r>
            <a:r>
              <a:rPr lang="ru-RU" u="sng" dirty="0" smtClean="0">
                <a:hlinkClick r:id="rId8" tooltip="Крымский украинский музыкальный театр"/>
              </a:rPr>
              <a:t>Украинский театр драмы и музыкальной комедии</a:t>
            </a:r>
            <a:r>
              <a:rPr lang="ru-RU" dirty="0" smtClean="0"/>
              <a:t>, </a:t>
            </a:r>
            <a:r>
              <a:rPr lang="ru-RU" dirty="0" err="1" smtClean="0"/>
              <a:t>Крымскотатарский</a:t>
            </a:r>
            <a:r>
              <a:rPr lang="ru-RU" dirty="0" smtClean="0"/>
              <a:t> академический музыкально-драматический театр, </a:t>
            </a:r>
            <a:r>
              <a:rPr lang="ru-RU" u="sng" dirty="0" smtClean="0">
                <a:hlinkClick r:id="rId9" tooltip="Крымская филармония"/>
              </a:rPr>
              <a:t>филармония</a:t>
            </a:r>
            <a:r>
              <a:rPr lang="ru-RU" dirty="0" smtClean="0"/>
              <a:t>, </a:t>
            </a:r>
            <a:r>
              <a:rPr lang="ru-RU" u="sng" dirty="0" smtClean="0">
                <a:hlinkClick r:id="rId10" tooltip="Крымский республиканский театр кукол"/>
              </a:rPr>
              <a:t>кукольный театр</a:t>
            </a:r>
            <a:r>
              <a:rPr lang="ru-RU" dirty="0" smtClean="0"/>
              <a:t>, цирк. Помимо этого в городе расположены предприятия туристического направления: бюро путешествий и экскурсий компании </a:t>
            </a:r>
            <a:r>
              <a:rPr lang="ru-RU" dirty="0" err="1" smtClean="0"/>
              <a:t>Крымтур</a:t>
            </a:r>
            <a:r>
              <a:rPr lang="ru-RU" dirty="0" smtClean="0"/>
              <a:t>, турбаза «</a:t>
            </a:r>
            <a:r>
              <a:rPr lang="ru-RU" dirty="0" err="1" smtClean="0"/>
              <a:t>Таврия</a:t>
            </a:r>
            <a:r>
              <a:rPr lang="ru-RU" dirty="0" smtClean="0"/>
              <a:t>». В Симферополе находится центральный в Автономной Республике Крым архив — «Государственный архив Автономной Республики Крым».</a:t>
            </a:r>
          </a:p>
          <a:p>
            <a:r>
              <a:rPr lang="ru-RU" dirty="0" smtClean="0"/>
              <a:t>6 июня 2009 года открылся Музей истории Симферополя</a:t>
            </a:r>
            <a:r>
              <a:rPr lang="ru-RU" u="sng" baseline="30000" dirty="0" smtClean="0">
                <a:hlinkClick r:id="rId11"/>
              </a:rPr>
              <a:t>[6]</a:t>
            </a:r>
            <a:r>
              <a:rPr lang="ru-RU" dirty="0" smtClean="0"/>
              <a:t>; экспозиция охватывает период с 1784 года, то есть с момента основания города императрицей Екатериной II, по 2009 год. В качестве экспонатов в музее выставлены предметы быта, документы, фотографии, картины, монеты — в основном это подарки </a:t>
            </a:r>
            <a:r>
              <a:rPr lang="ru-RU" dirty="0" err="1" smtClean="0"/>
              <a:t>симферопольцев</a:t>
            </a:r>
            <a:r>
              <a:rPr lang="ru-RU" u="sng" baseline="30000" dirty="0" smtClean="0">
                <a:hlinkClick r:id="rId11"/>
              </a:rPr>
              <a:t>[7]</a:t>
            </a:r>
            <a:r>
              <a:rPr lang="ru-RU" dirty="0" smtClean="0"/>
              <a:t>. С 2011 года существует единственный в Крыму общественный центр современной культуры </a:t>
            </a:r>
            <a:r>
              <a:rPr lang="ru-RU" u="sng" dirty="0" smtClean="0">
                <a:hlinkClick r:id="rId12" tooltip="Карман (арт-центр)"/>
              </a:rPr>
              <a:t>Карман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Пруд в парке Гагарина">
            <a:hlinkClick r:id="rId2" tooltip="&quot;Пруд в парке Гагарина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944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00430" y="357166"/>
            <a:ext cx="5857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Пруд в </a:t>
            </a:r>
            <a:r>
              <a:rPr lang="ru-RU" sz="3600" b="1" u="sng" dirty="0" smtClean="0">
                <a:hlinkClick r:id="rId4" tooltip="Парк имени Юрия Гагарина (Симферополь) (страница отсутствует)"/>
              </a:rPr>
              <a:t>парке Гагарина</a:t>
            </a:r>
            <a:endParaRPr lang="ru-RU" sz="3600" b="1" dirty="0" smtClean="0"/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УЛИЦЫ И ПЛОЩАДИ ГОРОДА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857364"/>
            <a:ext cx="842968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 Симферополе находятся </a:t>
            </a:r>
          </a:p>
          <a:p>
            <a:r>
              <a:rPr lang="ru-RU" sz="3600" dirty="0" smtClean="0"/>
              <a:t>проспекты (3), шоссе (2), улицы (662), бульвары (2), переулки (227), проезды (25), заезды (3), спуски (4), тупики (15), </a:t>
            </a:r>
          </a:p>
          <a:p>
            <a:r>
              <a:rPr lang="ru-RU" sz="3600" dirty="0" smtClean="0"/>
              <a:t>а также площади (8) Симферополя.</a:t>
            </a:r>
          </a:p>
          <a:p>
            <a:r>
              <a:rPr lang="ru-RU" sz="3600" dirty="0" smtClean="0"/>
              <a:t>Главной улицей города является проспект </a:t>
            </a:r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Кирова. </a:t>
            </a:r>
            <a:r>
              <a:rPr lang="ru-RU" sz="3600" dirty="0" smtClean="0"/>
              <a:t>Длиннейшая улица — </a:t>
            </a:r>
            <a:r>
              <a:rPr lang="ru-RU" sz="3600" u="sng" dirty="0" smtClean="0">
                <a:hlinkClick r:id="rId2" tooltip="Киевская улица (Симферополь)"/>
              </a:rPr>
              <a:t>Киевская</a:t>
            </a:r>
            <a:r>
              <a:rPr lang="ru-RU" sz="3600" dirty="0" smtClean="0"/>
              <a:t> (6,2 км).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Известные горожане и уроженцы Симферополя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857364"/>
            <a:ext cx="764386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u="sng" dirty="0" smtClean="0">
                <a:hlinkClick r:id="rId2" tooltip="Абрикосов, Андрей Львович"/>
              </a:rPr>
              <a:t>Абрикосов, Андрей Львович</a:t>
            </a:r>
            <a:r>
              <a:rPr lang="ru-RU" dirty="0" smtClean="0"/>
              <a:t> (</a:t>
            </a:r>
            <a:r>
              <a:rPr lang="ru-RU" u="sng" dirty="0" smtClean="0">
                <a:hlinkClick r:id="rId3" tooltip="14 ноября"/>
              </a:rPr>
              <a:t>14 ноября</a:t>
            </a:r>
            <a:r>
              <a:rPr lang="ru-RU" dirty="0" smtClean="0"/>
              <a:t> </a:t>
            </a:r>
            <a:r>
              <a:rPr lang="ru-RU" u="sng" dirty="0" smtClean="0">
                <a:hlinkClick r:id="rId4" tooltip="1906"/>
              </a:rPr>
              <a:t>1906</a:t>
            </a:r>
            <a:r>
              <a:rPr lang="ru-RU" dirty="0" smtClean="0"/>
              <a:t> — </a:t>
            </a:r>
            <a:r>
              <a:rPr lang="ru-RU" u="sng" dirty="0" smtClean="0">
                <a:hlinkClick r:id="rId5" tooltip="20 октября"/>
              </a:rPr>
              <a:t>20 октября</a:t>
            </a:r>
            <a:r>
              <a:rPr lang="ru-RU" dirty="0" smtClean="0"/>
              <a:t> </a:t>
            </a:r>
            <a:r>
              <a:rPr lang="ru-RU" u="sng" dirty="0" smtClean="0">
                <a:hlinkClick r:id="rId6" tooltip="1973"/>
              </a:rPr>
              <a:t>1973</a:t>
            </a:r>
            <a:r>
              <a:rPr lang="ru-RU" dirty="0" smtClean="0"/>
              <a:t>) — актёр театра и кино, народный артист СССР (1968).</a:t>
            </a:r>
          </a:p>
          <a:p>
            <a:pPr lvl="0"/>
            <a:r>
              <a:rPr lang="ru-RU" u="sng" dirty="0" err="1" smtClean="0">
                <a:hlinkClick r:id="rId7" tooltip="Арендт, Андрей Фёдорович"/>
              </a:rPr>
              <a:t>Арендт</a:t>
            </a:r>
            <a:r>
              <a:rPr lang="ru-RU" u="sng" dirty="0" smtClean="0">
                <a:hlinkClick r:id="rId7" tooltip="Арендт, Андрей Фёдорович"/>
              </a:rPr>
              <a:t>, Андрей Фёдорович</a:t>
            </a:r>
            <a:r>
              <a:rPr lang="ru-RU" dirty="0" smtClean="0"/>
              <a:t> (</a:t>
            </a:r>
            <a:r>
              <a:rPr lang="ru-RU" u="sng" dirty="0" smtClean="0">
                <a:hlinkClick r:id="rId8" tooltip="30 сентября"/>
              </a:rPr>
              <a:t>30 сентября</a:t>
            </a:r>
            <a:r>
              <a:rPr lang="ru-RU" dirty="0" smtClean="0"/>
              <a:t> </a:t>
            </a:r>
            <a:r>
              <a:rPr lang="ru-RU" u="sng" dirty="0" smtClean="0">
                <a:hlinkClick r:id="rId9" tooltip="1795"/>
              </a:rPr>
              <a:t>1795</a:t>
            </a:r>
            <a:r>
              <a:rPr lang="ru-RU" dirty="0" smtClean="0"/>
              <a:t> — </a:t>
            </a:r>
            <a:r>
              <a:rPr lang="ru-RU" u="sng" dirty="0" smtClean="0">
                <a:hlinkClick r:id="rId10" tooltip="23 февраля"/>
              </a:rPr>
              <a:t>23 февраля</a:t>
            </a:r>
            <a:r>
              <a:rPr lang="ru-RU" dirty="0" smtClean="0"/>
              <a:t> </a:t>
            </a:r>
            <a:r>
              <a:rPr lang="ru-RU" u="sng" dirty="0" smtClean="0">
                <a:hlinkClick r:id="rId11" tooltip="1862"/>
              </a:rPr>
              <a:t>1862</a:t>
            </a:r>
            <a:r>
              <a:rPr lang="ru-RU" dirty="0" smtClean="0"/>
              <a:t>) — штаб-лекарь, инспектор врачебной управы Таврической губернии, действительный статский советник.</a:t>
            </a:r>
          </a:p>
          <a:p>
            <a:pPr lvl="0"/>
            <a:r>
              <a:rPr lang="ru-RU" u="sng" dirty="0" err="1" smtClean="0">
                <a:hlinkClick r:id="rId12" tooltip="Арендт, Николай Андреевич"/>
              </a:rPr>
              <a:t>Арендт</a:t>
            </a:r>
            <a:r>
              <a:rPr lang="ru-RU" u="sng" dirty="0" smtClean="0">
                <a:hlinkClick r:id="rId12" tooltip="Арендт, Николай Андреевич"/>
              </a:rPr>
              <a:t>, Николай Андреевич</a:t>
            </a:r>
            <a:r>
              <a:rPr lang="ru-RU" dirty="0" smtClean="0"/>
              <a:t> (</a:t>
            </a:r>
            <a:r>
              <a:rPr lang="ru-RU" u="sng" dirty="0" smtClean="0">
                <a:hlinkClick r:id="rId13" tooltip="1 октября"/>
              </a:rPr>
              <a:t>1 октября</a:t>
            </a:r>
            <a:r>
              <a:rPr lang="ru-RU" dirty="0" smtClean="0"/>
              <a:t> </a:t>
            </a:r>
            <a:r>
              <a:rPr lang="ru-RU" u="sng" dirty="0" smtClean="0">
                <a:hlinkClick r:id="rId14" tooltip="1833"/>
              </a:rPr>
              <a:t>1833</a:t>
            </a:r>
            <a:r>
              <a:rPr lang="ru-RU" dirty="0" smtClean="0"/>
              <a:t> — </a:t>
            </a:r>
            <a:r>
              <a:rPr lang="ru-RU" u="sng" dirty="0" smtClean="0">
                <a:hlinkClick r:id="rId15" tooltip="14 декабря"/>
              </a:rPr>
              <a:t>14 декабря</a:t>
            </a:r>
            <a:r>
              <a:rPr lang="ru-RU" dirty="0" smtClean="0"/>
              <a:t> </a:t>
            </a:r>
            <a:r>
              <a:rPr lang="ru-RU" u="sng" dirty="0" smtClean="0">
                <a:hlinkClick r:id="rId16" tooltip="1893"/>
              </a:rPr>
              <a:t>1893</a:t>
            </a:r>
            <a:r>
              <a:rPr lang="ru-RU" dirty="0" smtClean="0"/>
              <a:t>) — первопроходец отечественного воздухоплавания, теоретик и основоположник планируемого полета, изобретатель безмоторного летательного аппарата.</a:t>
            </a:r>
            <a:r>
              <a:rPr lang="ru-RU" u="sng" dirty="0" smtClean="0">
                <a:hlinkClick r:id="rId17" tooltip="Байрак, Оксана Ивановна"/>
              </a:rPr>
              <a:t> </a:t>
            </a:r>
          </a:p>
          <a:p>
            <a:pPr lvl="0"/>
            <a:r>
              <a:rPr lang="ru-RU" u="sng" dirty="0" err="1" smtClean="0">
                <a:hlinkClick r:id="rId17" tooltip="Байрак, Оксана Ивановна"/>
              </a:rPr>
              <a:t>Байрак</a:t>
            </a:r>
            <a:r>
              <a:rPr lang="ru-RU" u="sng" dirty="0" smtClean="0">
                <a:hlinkClick r:id="rId17" tooltip="Байрак, Оксана Ивановна"/>
              </a:rPr>
              <a:t>, Оксана Ивановна</a:t>
            </a:r>
            <a:r>
              <a:rPr lang="ru-RU" dirty="0" smtClean="0"/>
              <a:t> (род. </a:t>
            </a:r>
            <a:r>
              <a:rPr lang="ru-RU" u="sng" dirty="0" smtClean="0">
                <a:hlinkClick r:id="rId18" tooltip="16 февраля"/>
              </a:rPr>
              <a:t>16 февраля</a:t>
            </a:r>
            <a:r>
              <a:rPr lang="ru-RU" dirty="0" smtClean="0"/>
              <a:t> </a:t>
            </a:r>
            <a:r>
              <a:rPr lang="ru-RU" u="sng" dirty="0" smtClean="0">
                <a:hlinkClick r:id="rId19" tooltip="1964"/>
              </a:rPr>
              <a:t>1964</a:t>
            </a:r>
            <a:r>
              <a:rPr lang="ru-RU" dirty="0" smtClean="0"/>
              <a:t>) — украинский режиссёр и сценарист.</a:t>
            </a:r>
          </a:p>
          <a:p>
            <a:pPr lvl="0"/>
            <a:r>
              <a:rPr lang="ru-RU" u="sng" dirty="0" err="1" smtClean="0">
                <a:hlinkClick r:id="rId20" tooltip="Богатиков, Юрий Иосифович"/>
              </a:rPr>
              <a:t>Богатиков</a:t>
            </a:r>
            <a:r>
              <a:rPr lang="ru-RU" u="sng" dirty="0" smtClean="0">
                <a:hlinkClick r:id="rId20" tooltip="Богатиков, Юрий Иосифович"/>
              </a:rPr>
              <a:t>, Юрий Иосифович</a:t>
            </a:r>
            <a:r>
              <a:rPr lang="ru-RU" dirty="0" smtClean="0"/>
              <a:t> (</a:t>
            </a:r>
            <a:r>
              <a:rPr lang="ru-RU" u="sng" dirty="0" smtClean="0">
                <a:hlinkClick r:id="rId21" tooltip="29 февраля"/>
              </a:rPr>
              <a:t>29 февраля</a:t>
            </a:r>
            <a:r>
              <a:rPr lang="ru-RU" dirty="0" smtClean="0"/>
              <a:t> </a:t>
            </a:r>
            <a:r>
              <a:rPr lang="ru-RU" u="sng" dirty="0" smtClean="0">
                <a:hlinkClick r:id="rId22" tooltip="1932"/>
              </a:rPr>
              <a:t>1932</a:t>
            </a:r>
            <a:r>
              <a:rPr lang="ru-RU" dirty="0" smtClean="0"/>
              <a:t> — </a:t>
            </a:r>
            <a:r>
              <a:rPr lang="ru-RU" u="sng" dirty="0" smtClean="0">
                <a:hlinkClick r:id="rId23" tooltip="8 декабря"/>
              </a:rPr>
              <a:t>8 декабря</a:t>
            </a:r>
            <a:r>
              <a:rPr lang="ru-RU" dirty="0" smtClean="0"/>
              <a:t> </a:t>
            </a:r>
            <a:r>
              <a:rPr lang="ru-RU" u="sng" dirty="0" smtClean="0">
                <a:hlinkClick r:id="rId24" tooltip="2002"/>
              </a:rPr>
              <a:t>2002</a:t>
            </a:r>
            <a:r>
              <a:rPr lang="ru-RU" dirty="0" smtClean="0"/>
              <a:t>) — советский певец, баритон, народный артист СССР (1985).</a:t>
            </a:r>
          </a:p>
          <a:p>
            <a:pPr lvl="0"/>
            <a:r>
              <a:rPr lang="ru-RU" u="sng" dirty="0" err="1" smtClean="0">
                <a:hlinkClick r:id="rId25" tooltip="Лука (Войно-Ясенецкий)"/>
              </a:rPr>
              <a:t>Войно-Ясенецкий</a:t>
            </a:r>
            <a:r>
              <a:rPr lang="ru-RU" u="sng" dirty="0" smtClean="0">
                <a:hlinkClick r:id="rId25" tooltip="Лука (Войно-Ясенецкий)"/>
              </a:rPr>
              <a:t>, Валентин Феликсович (</a:t>
            </a:r>
            <a:r>
              <a:rPr lang="ru-RU" u="sng" dirty="0" err="1" smtClean="0">
                <a:hlinkClick r:id="rId25" tooltip="Лука (Войно-Ясенецкий)"/>
              </a:rPr>
              <a:t>свт</a:t>
            </a:r>
            <a:r>
              <a:rPr lang="ru-RU" u="sng" dirty="0" smtClean="0">
                <a:hlinkClick r:id="rId25" tooltip="Лука (Войно-Ясенецкий)"/>
              </a:rPr>
              <a:t> Лука)</a:t>
            </a:r>
            <a:r>
              <a:rPr lang="ru-RU" dirty="0" smtClean="0"/>
              <a:t> — (27 апреля [</a:t>
            </a:r>
            <a:r>
              <a:rPr lang="ru-RU" u="sng" dirty="0" smtClean="0">
                <a:hlinkClick r:id="rId26" tooltip="9 мая"/>
              </a:rPr>
              <a:t>9 мая</a:t>
            </a:r>
            <a:r>
              <a:rPr lang="ru-RU" dirty="0" smtClean="0"/>
              <a:t>] </a:t>
            </a:r>
            <a:r>
              <a:rPr lang="ru-RU" u="sng" dirty="0" smtClean="0">
                <a:hlinkClick r:id="rId27" tooltip="1877 год"/>
              </a:rPr>
              <a:t>1877</a:t>
            </a:r>
            <a:r>
              <a:rPr lang="ru-RU" dirty="0" smtClean="0"/>
              <a:t> — </a:t>
            </a:r>
            <a:r>
              <a:rPr lang="ru-RU" u="sng" dirty="0" smtClean="0">
                <a:hlinkClick r:id="rId28" tooltip="11 июня"/>
              </a:rPr>
              <a:t>11 июня</a:t>
            </a:r>
            <a:r>
              <a:rPr lang="ru-RU" dirty="0" smtClean="0"/>
              <a:t> </a:t>
            </a:r>
            <a:r>
              <a:rPr lang="ru-RU" u="sng" dirty="0" smtClean="0">
                <a:hlinkClick r:id="rId29" tooltip="1961"/>
              </a:rPr>
              <a:t>1961</a:t>
            </a:r>
            <a:r>
              <a:rPr lang="ru-RU" dirty="0" smtClean="0"/>
              <a:t>) — доктор медицины, профессор хирургии и духовный писатель, архиепископ Симферопольский и Крымский (1946-61). Канонизирован в 1995 г.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Известные горожане и уроженцы Симферополя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2000240"/>
            <a:ext cx="82153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u="sng" dirty="0" smtClean="0">
                <a:hlinkClick r:id="rId2" tooltip="Ворошилов, Владимир Яковлевич"/>
              </a:rPr>
              <a:t>Ворошилов (</a:t>
            </a:r>
            <a:r>
              <a:rPr lang="ru-RU" u="sng" dirty="0" err="1" smtClean="0">
                <a:hlinkClick r:id="rId2" tooltip="Ворошилов, Владимир Яковлевич"/>
              </a:rPr>
              <a:t>Калманович</a:t>
            </a:r>
            <a:r>
              <a:rPr lang="ru-RU" u="sng" dirty="0" smtClean="0">
                <a:hlinkClick r:id="rId2" tooltip="Ворошилов, Владимир Яковлевич"/>
              </a:rPr>
              <a:t>), Владимир Яковлевич</a:t>
            </a:r>
            <a:r>
              <a:rPr lang="ru-RU" dirty="0" smtClean="0"/>
              <a:t> (</a:t>
            </a:r>
            <a:r>
              <a:rPr lang="ru-RU" u="sng" dirty="0" smtClean="0">
                <a:hlinkClick r:id="rId3" tooltip="18 декабря"/>
              </a:rPr>
              <a:t>18 декабря</a:t>
            </a:r>
            <a:r>
              <a:rPr lang="ru-RU" dirty="0" smtClean="0"/>
              <a:t> </a:t>
            </a:r>
            <a:r>
              <a:rPr lang="ru-RU" u="sng" dirty="0" smtClean="0">
                <a:hlinkClick r:id="rId4" tooltip="1930"/>
              </a:rPr>
              <a:t>1930</a:t>
            </a:r>
            <a:r>
              <a:rPr lang="ru-RU" dirty="0" smtClean="0"/>
              <a:t> — </a:t>
            </a:r>
            <a:r>
              <a:rPr lang="ru-RU" u="sng" dirty="0" smtClean="0">
                <a:hlinkClick r:id="rId5" tooltip="10 марта"/>
              </a:rPr>
              <a:t>10 марта</a:t>
            </a:r>
            <a:r>
              <a:rPr lang="ru-RU" dirty="0" smtClean="0"/>
              <a:t> </a:t>
            </a:r>
            <a:r>
              <a:rPr lang="ru-RU" u="sng" dirty="0" smtClean="0">
                <a:hlinkClick r:id="rId6" tooltip="2001"/>
              </a:rPr>
              <a:t>2001</a:t>
            </a:r>
            <a:r>
              <a:rPr lang="ru-RU" dirty="0" smtClean="0"/>
              <a:t>) — автор и ведущий передачи «</a:t>
            </a:r>
            <a:r>
              <a:rPr lang="ru-RU" u="sng" dirty="0" smtClean="0">
                <a:hlinkClick r:id="rId7" tooltip="Что? Где? Когда?"/>
              </a:rPr>
              <a:t>Что? Где? Когда?</a:t>
            </a:r>
            <a:r>
              <a:rPr lang="ru-RU" dirty="0" smtClean="0"/>
              <a:t>».</a:t>
            </a:r>
          </a:p>
          <a:p>
            <a:pPr lvl="0"/>
            <a:r>
              <a:rPr lang="ru-RU" u="sng" dirty="0" err="1" smtClean="0">
                <a:hlinkClick r:id="rId8" tooltip="Выграненко, Ростислав"/>
              </a:rPr>
              <a:t>Выграненко</a:t>
            </a:r>
            <a:r>
              <a:rPr lang="ru-RU" u="sng" dirty="0" smtClean="0">
                <a:hlinkClick r:id="rId8" tooltip="Выграненко, Ростислав"/>
              </a:rPr>
              <a:t>, Ростислав</a:t>
            </a:r>
            <a:r>
              <a:rPr lang="ru-RU" dirty="0" smtClean="0"/>
              <a:t> (род. </a:t>
            </a:r>
            <a:r>
              <a:rPr lang="ru-RU" u="sng" dirty="0" smtClean="0">
                <a:hlinkClick r:id="rId9" tooltip="1978"/>
              </a:rPr>
              <a:t>1978</a:t>
            </a:r>
            <a:r>
              <a:rPr lang="ru-RU" dirty="0" smtClean="0"/>
              <a:t>) — польский органист.</a:t>
            </a:r>
          </a:p>
          <a:p>
            <a:pPr lvl="0"/>
            <a:r>
              <a:rPr lang="ru-RU" u="sng" dirty="0" smtClean="0">
                <a:hlinkClick r:id="rId10" tooltip="Гладков, Александр Васильевич"/>
              </a:rPr>
              <a:t>Гладков, Александр Васильевич</a:t>
            </a:r>
            <a:r>
              <a:rPr lang="ru-RU" dirty="0" smtClean="0"/>
              <a:t> (22 июня 1902 года — 3 апреля 1969 года) — советский военный деятель, </a:t>
            </a:r>
            <a:r>
              <a:rPr lang="ru-RU" u="sng" dirty="0" smtClean="0">
                <a:hlinkClick r:id="rId11" tooltip="Генерал-майор"/>
              </a:rPr>
              <a:t>Генерал-майор</a:t>
            </a:r>
            <a:r>
              <a:rPr lang="ru-RU" dirty="0" smtClean="0"/>
              <a:t>. </a:t>
            </a:r>
            <a:r>
              <a:rPr lang="ru-RU" u="sng" dirty="0" smtClean="0">
                <a:hlinkClick r:id="rId12" tooltip="Герой Советского Союза"/>
              </a:rPr>
              <a:t>Герой Советского Союза</a:t>
            </a:r>
            <a:r>
              <a:rPr lang="ru-RU" dirty="0" smtClean="0"/>
              <a:t>.</a:t>
            </a:r>
          </a:p>
          <a:p>
            <a:pPr lvl="0"/>
            <a:r>
              <a:rPr lang="ru-RU" u="sng" dirty="0" err="1" smtClean="0">
                <a:hlinkClick r:id="rId13" tooltip="Гоняев, Михаил Константинович"/>
              </a:rPr>
              <a:t>Гоняев</a:t>
            </a:r>
            <a:r>
              <a:rPr lang="ru-RU" u="sng" dirty="0" smtClean="0">
                <a:hlinkClick r:id="rId13" tooltip="Гоняев, Михаил Константинович"/>
              </a:rPr>
              <a:t>, Михаил Константинович</a:t>
            </a:r>
            <a:r>
              <a:rPr lang="ru-RU" dirty="0" smtClean="0"/>
              <a:t> (</a:t>
            </a:r>
            <a:r>
              <a:rPr lang="ru-RU" u="sng" dirty="0" smtClean="0">
                <a:hlinkClick r:id="rId14" tooltip="16 сентября"/>
              </a:rPr>
              <a:t>16 сентября</a:t>
            </a:r>
            <a:r>
              <a:rPr lang="ru-RU" dirty="0" smtClean="0"/>
              <a:t> </a:t>
            </a:r>
            <a:r>
              <a:rPr lang="ru-RU" u="sng" dirty="0" smtClean="0">
                <a:hlinkClick r:id="rId15" tooltip="1849"/>
              </a:rPr>
              <a:t>1849</a:t>
            </a:r>
            <a:r>
              <a:rPr lang="ru-RU" dirty="0" smtClean="0"/>
              <a:t> — </a:t>
            </a:r>
            <a:r>
              <a:rPr lang="ru-RU" u="sng" dirty="0" smtClean="0">
                <a:hlinkClick r:id="rId16" tooltip="17 апреля"/>
              </a:rPr>
              <a:t>17 апреля</a:t>
            </a:r>
            <a:r>
              <a:rPr lang="ru-RU" dirty="0" smtClean="0"/>
              <a:t> </a:t>
            </a:r>
            <a:r>
              <a:rPr lang="ru-RU" u="sng" dirty="0" smtClean="0">
                <a:hlinkClick r:id="rId17" tooltip="1891"/>
              </a:rPr>
              <a:t>1891</a:t>
            </a:r>
            <a:r>
              <a:rPr lang="ru-RU" dirty="0" smtClean="0"/>
              <a:t>) — российский шахматный историк и литератор. Адвокат. Автор первой работы по истории шахмат.</a:t>
            </a:r>
          </a:p>
          <a:p>
            <a:pPr lvl="0"/>
            <a:r>
              <a:rPr lang="ru-RU" u="sng" dirty="0" err="1" smtClean="0">
                <a:hlinkClick r:id="rId18" tooltip="Дерюгина, Евгения Филипповна (страница отсутствует)"/>
              </a:rPr>
              <a:t>Дерюгина</a:t>
            </a:r>
            <a:r>
              <a:rPr lang="ru-RU" u="sng" dirty="0" smtClean="0">
                <a:hlinkClick r:id="rId18" tooltip="Дерюгина, Евгения Филипповна (страница отсутствует)"/>
              </a:rPr>
              <a:t>, Евгения Филипповна</a:t>
            </a:r>
            <a:r>
              <a:rPr lang="ru-RU" dirty="0" smtClean="0"/>
              <a:t> (</a:t>
            </a:r>
            <a:r>
              <a:rPr lang="ru-RU" u="sng" dirty="0" smtClean="0">
                <a:hlinkClick r:id="rId19" tooltip="26 октября"/>
              </a:rPr>
              <a:t>26 октября</a:t>
            </a:r>
            <a:r>
              <a:rPr lang="ru-RU" dirty="0" smtClean="0"/>
              <a:t> </a:t>
            </a:r>
            <a:r>
              <a:rPr lang="ru-RU" u="sng" dirty="0" smtClean="0">
                <a:hlinkClick r:id="rId20" tooltip="1923"/>
              </a:rPr>
              <a:t>1923</a:t>
            </a:r>
            <a:r>
              <a:rPr lang="ru-RU" dirty="0" smtClean="0"/>
              <a:t> — </a:t>
            </a:r>
            <a:r>
              <a:rPr lang="ru-RU" u="sng" dirty="0" smtClean="0">
                <a:hlinkClick r:id="rId21" tooltip="7 мая"/>
              </a:rPr>
              <a:t>7 мая</a:t>
            </a:r>
            <a:r>
              <a:rPr lang="ru-RU" dirty="0" smtClean="0"/>
              <a:t> </a:t>
            </a:r>
            <a:r>
              <a:rPr lang="ru-RU" u="sng" dirty="0" smtClean="0">
                <a:hlinkClick r:id="rId22" tooltip="1944"/>
              </a:rPr>
              <a:t>1944</a:t>
            </a:r>
            <a:r>
              <a:rPr lang="ru-RU" dirty="0" smtClean="0"/>
              <a:t>) — участник героической обороны Одессы и Севастополя. В батальоне морской пехоты сражалась на Малой земле под Новороссийском, высаживалась с десантом в Крым. В составе Приморской армии отличилась в боях за освобождение Симферополя и Севастополя. Погибла при штурме Сапун-горы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Известные горожане и уроженцы Симферополя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785926"/>
            <a:ext cx="85011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u="sng" dirty="0" smtClean="0">
                <a:hlinkClick r:id="rId2" tooltip="Достоевский, Андрей Михайлович"/>
              </a:rPr>
              <a:t>Достоевский, Андрей Михайлович</a:t>
            </a:r>
            <a:r>
              <a:rPr lang="ru-RU" dirty="0" smtClean="0"/>
              <a:t> (1825—1897) — русский архитектор, мемуарист, брат </a:t>
            </a:r>
            <a:r>
              <a:rPr lang="ru-RU" u="sng" dirty="0" smtClean="0">
                <a:hlinkClick r:id="rId3" tooltip="Достоевский, Фёдор Михайлович"/>
              </a:rPr>
              <a:t>Ф. М. Достоевского</a:t>
            </a:r>
            <a:r>
              <a:rPr lang="ru-RU" dirty="0" smtClean="0"/>
              <a:t>. С июля 1858 по май 1860 года служил архитектором в Симферополе.</a:t>
            </a:r>
          </a:p>
          <a:p>
            <a:pPr lvl="0"/>
            <a:r>
              <a:rPr lang="ru-RU" u="sng" dirty="0" err="1" smtClean="0">
                <a:hlinkClick r:id="rId4" tooltip="Житинский, Александр Николаевич"/>
              </a:rPr>
              <a:t>Житинский</a:t>
            </a:r>
            <a:r>
              <a:rPr lang="ru-RU" u="sng" dirty="0" smtClean="0">
                <a:hlinkClick r:id="rId4" tooltip="Житинский, Александр Николаевич"/>
              </a:rPr>
              <a:t>, Александр Николаевич</a:t>
            </a:r>
            <a:r>
              <a:rPr lang="ru-RU" dirty="0" smtClean="0"/>
              <a:t> (</a:t>
            </a:r>
            <a:r>
              <a:rPr lang="ru-RU" u="sng" dirty="0" smtClean="0">
                <a:hlinkClick r:id="rId5" tooltip="1941"/>
              </a:rPr>
              <a:t>1941</a:t>
            </a:r>
            <a:r>
              <a:rPr lang="ru-RU" dirty="0" smtClean="0"/>
              <a:t>) — российский писатель, драматург, сценарист, журналист, руководитель издательства «Геликон Плюс».</a:t>
            </a:r>
          </a:p>
          <a:p>
            <a:pPr lvl="0"/>
            <a:r>
              <a:rPr lang="ru-RU" u="sng" dirty="0" err="1" smtClean="0">
                <a:hlinkClick r:id="rId6" tooltip="Казарян, Андраник Абрамович"/>
              </a:rPr>
              <a:t>Казарян</a:t>
            </a:r>
            <a:r>
              <a:rPr lang="ru-RU" u="sng" dirty="0" smtClean="0">
                <a:hlinkClick r:id="rId6" tooltip="Казарян, Андраник Абрамович"/>
              </a:rPr>
              <a:t>, </a:t>
            </a:r>
            <a:r>
              <a:rPr lang="ru-RU" u="sng" dirty="0" err="1" smtClean="0">
                <a:hlinkClick r:id="rId6" tooltip="Казарян, Андраник Абрамович"/>
              </a:rPr>
              <a:t>Андраник</a:t>
            </a:r>
            <a:r>
              <a:rPr lang="ru-RU" u="sng" dirty="0" smtClean="0">
                <a:hlinkClick r:id="rId6" tooltip="Казарян, Андраник Абрамович"/>
              </a:rPr>
              <a:t> Абрамович</a:t>
            </a:r>
            <a:r>
              <a:rPr lang="ru-RU" dirty="0" smtClean="0"/>
              <a:t> (</a:t>
            </a:r>
            <a:r>
              <a:rPr lang="ru-RU" u="sng" dirty="0" smtClean="0">
                <a:hlinkClick r:id="rId7" tooltip="14 мая"/>
              </a:rPr>
              <a:t>14 мая</a:t>
            </a:r>
            <a:r>
              <a:rPr lang="ru-RU" dirty="0" smtClean="0"/>
              <a:t> </a:t>
            </a:r>
            <a:r>
              <a:rPr lang="ru-RU" u="sng" dirty="0" smtClean="0">
                <a:hlinkClick r:id="rId8" tooltip="1904"/>
              </a:rPr>
              <a:t>1904</a:t>
            </a:r>
            <a:r>
              <a:rPr lang="ru-RU" dirty="0" smtClean="0"/>
              <a:t> — </a:t>
            </a:r>
            <a:r>
              <a:rPr lang="ru-RU" u="sng" dirty="0" smtClean="0">
                <a:hlinkClick r:id="rId9" tooltip="18 января"/>
              </a:rPr>
              <a:t>18 января</a:t>
            </a:r>
            <a:r>
              <a:rPr lang="ru-RU" dirty="0" smtClean="0"/>
              <a:t> </a:t>
            </a:r>
            <a:r>
              <a:rPr lang="ru-RU" u="sng" dirty="0" smtClean="0">
                <a:hlinkClick r:id="rId10" tooltip="1992"/>
              </a:rPr>
              <a:t>1992</a:t>
            </a:r>
            <a:r>
              <a:rPr lang="ru-RU" dirty="0" smtClean="0"/>
              <a:t>) — </a:t>
            </a:r>
            <a:r>
              <a:rPr lang="ru-RU" u="sng" dirty="0" smtClean="0">
                <a:hlinkClick r:id="rId11" tooltip="Герой Советского Союза"/>
              </a:rPr>
              <a:t>Герой Советского Союза</a:t>
            </a:r>
            <a:r>
              <a:rPr lang="ru-RU" dirty="0" smtClean="0"/>
              <a:t>, </a:t>
            </a:r>
            <a:r>
              <a:rPr lang="ru-RU" u="sng" dirty="0" smtClean="0">
                <a:hlinkClick r:id="rId12" tooltip="Генерал-майор"/>
              </a:rPr>
              <a:t>генерал-майор</a:t>
            </a:r>
            <a:r>
              <a:rPr lang="ru-RU" dirty="0" smtClean="0"/>
              <a:t>, автор-составитель книги «Герои боёв за Крым».</a:t>
            </a:r>
          </a:p>
          <a:p>
            <a:pPr lvl="0"/>
            <a:r>
              <a:rPr lang="ru-RU" u="sng" dirty="0" err="1" smtClean="0">
                <a:hlinkClick r:id="rId13" tooltip="Каменкович, Златослава Борисовна"/>
              </a:rPr>
              <a:t>Каменкович</a:t>
            </a:r>
            <a:r>
              <a:rPr lang="ru-RU" u="sng" dirty="0" smtClean="0">
                <a:hlinkClick r:id="rId13" tooltip="Каменкович, Златослава Борисовна"/>
              </a:rPr>
              <a:t>, </a:t>
            </a:r>
            <a:r>
              <a:rPr lang="ru-RU" u="sng" dirty="0" err="1" smtClean="0">
                <a:hlinkClick r:id="rId13" tooltip="Каменкович, Златослава Борисовна"/>
              </a:rPr>
              <a:t>Златослава</a:t>
            </a:r>
            <a:r>
              <a:rPr lang="ru-RU" u="sng" dirty="0" smtClean="0">
                <a:hlinkClick r:id="rId13" tooltip="Каменкович, Златослава Борисовна"/>
              </a:rPr>
              <a:t> Борисовна</a:t>
            </a:r>
            <a:r>
              <a:rPr lang="ru-RU" dirty="0" smtClean="0"/>
              <a:t> (</a:t>
            </a:r>
            <a:r>
              <a:rPr lang="ru-RU" u="sng" dirty="0" smtClean="0">
                <a:hlinkClick r:id="rId14" tooltip="1 марта"/>
              </a:rPr>
              <a:t>1 марта</a:t>
            </a:r>
            <a:r>
              <a:rPr lang="ru-RU" dirty="0" smtClean="0"/>
              <a:t> </a:t>
            </a:r>
            <a:r>
              <a:rPr lang="ru-RU" u="sng" dirty="0" smtClean="0">
                <a:hlinkClick r:id="rId15" tooltip="1915"/>
              </a:rPr>
              <a:t>1915</a:t>
            </a:r>
            <a:r>
              <a:rPr lang="ru-RU" dirty="0" smtClean="0"/>
              <a:t> — </a:t>
            </a:r>
            <a:r>
              <a:rPr lang="ru-RU" u="sng" dirty="0" smtClean="0">
                <a:hlinkClick r:id="rId16" tooltip="8 февраля"/>
              </a:rPr>
              <a:t>8 февраля</a:t>
            </a:r>
            <a:r>
              <a:rPr lang="ru-RU" dirty="0" smtClean="0"/>
              <a:t> </a:t>
            </a:r>
            <a:r>
              <a:rPr lang="ru-RU" u="sng" dirty="0" smtClean="0">
                <a:hlinkClick r:id="rId17" tooltip="1986"/>
              </a:rPr>
              <a:t>1986</a:t>
            </a:r>
            <a:r>
              <a:rPr lang="ru-RU" dirty="0" smtClean="0"/>
              <a:t>) — советская писательница, публицист, журналист.</a:t>
            </a:r>
          </a:p>
          <a:p>
            <a:pPr lvl="0"/>
            <a:r>
              <a:rPr lang="ru-RU" u="sng" dirty="0" err="1" smtClean="0">
                <a:hlinkClick r:id="rId18" tooltip="Караманов, Алемдар Сабитович"/>
              </a:rPr>
              <a:t>Караманов</a:t>
            </a:r>
            <a:r>
              <a:rPr lang="ru-RU" u="sng" dirty="0" smtClean="0">
                <a:hlinkClick r:id="rId18" tooltip="Караманов, Алемдар Сабитович"/>
              </a:rPr>
              <a:t>, </a:t>
            </a:r>
            <a:r>
              <a:rPr lang="ru-RU" u="sng" dirty="0" err="1" smtClean="0">
                <a:hlinkClick r:id="rId18" tooltip="Караманов, Алемдар Сабитович"/>
              </a:rPr>
              <a:t>Алемдар</a:t>
            </a:r>
            <a:r>
              <a:rPr lang="ru-RU" u="sng" dirty="0" smtClean="0">
                <a:hlinkClick r:id="rId18" tooltip="Караманов, Алемдар Сабитович"/>
              </a:rPr>
              <a:t> </a:t>
            </a:r>
            <a:r>
              <a:rPr lang="ru-RU" u="sng" dirty="0" err="1" smtClean="0">
                <a:hlinkClick r:id="rId18" tooltip="Караманов, Алемдар Сабитович"/>
              </a:rPr>
              <a:t>Сабитович</a:t>
            </a:r>
            <a:r>
              <a:rPr lang="ru-RU" dirty="0" smtClean="0"/>
              <a:t> (</a:t>
            </a:r>
            <a:r>
              <a:rPr lang="ru-RU" u="sng" dirty="0" smtClean="0">
                <a:hlinkClick r:id="rId19" tooltip="10 сентября"/>
              </a:rPr>
              <a:t>10 сентября</a:t>
            </a:r>
            <a:r>
              <a:rPr lang="ru-RU" dirty="0" smtClean="0"/>
              <a:t> </a:t>
            </a:r>
            <a:r>
              <a:rPr lang="ru-RU" u="sng" dirty="0" smtClean="0">
                <a:hlinkClick r:id="rId20" tooltip="1934"/>
              </a:rPr>
              <a:t>1934</a:t>
            </a:r>
            <a:r>
              <a:rPr lang="ru-RU" dirty="0" smtClean="0"/>
              <a:t> — </a:t>
            </a:r>
            <a:r>
              <a:rPr lang="ru-RU" u="sng" dirty="0" smtClean="0">
                <a:hlinkClick r:id="rId21" tooltip="3 мая"/>
              </a:rPr>
              <a:t>3 мая</a:t>
            </a:r>
            <a:r>
              <a:rPr lang="ru-RU" dirty="0" smtClean="0"/>
              <a:t> </a:t>
            </a:r>
            <a:r>
              <a:rPr lang="ru-RU" u="sng" dirty="0" smtClean="0">
                <a:hlinkClick r:id="rId22" tooltip="2007"/>
              </a:rPr>
              <a:t>2007</a:t>
            </a:r>
            <a:r>
              <a:rPr lang="ru-RU" dirty="0" smtClean="0"/>
              <a:t>) — композитор.</a:t>
            </a:r>
          </a:p>
          <a:p>
            <a:pPr lvl="0"/>
            <a:r>
              <a:rPr lang="ru-RU" u="sng" dirty="0" err="1" smtClean="0">
                <a:hlinkClick r:id="rId23" tooltip="Кенигсон, Владимир Владимирович"/>
              </a:rPr>
              <a:t>Кенигсон</a:t>
            </a:r>
            <a:r>
              <a:rPr lang="ru-RU" u="sng" dirty="0" smtClean="0">
                <a:hlinkClick r:id="rId23" tooltip="Кенигсон, Владимир Владимирович"/>
              </a:rPr>
              <a:t>, Владимир Владимирович</a:t>
            </a:r>
            <a:r>
              <a:rPr lang="ru-RU" dirty="0" smtClean="0"/>
              <a:t> (25 октября [</a:t>
            </a:r>
            <a:r>
              <a:rPr lang="ru-RU" u="sng" dirty="0" smtClean="0">
                <a:hlinkClick r:id="rId24" tooltip="7 ноября"/>
              </a:rPr>
              <a:t>7 ноября</a:t>
            </a:r>
            <a:r>
              <a:rPr lang="ru-RU" dirty="0" smtClean="0"/>
              <a:t>] </a:t>
            </a:r>
            <a:r>
              <a:rPr lang="ru-RU" u="sng" dirty="0" smtClean="0">
                <a:hlinkClick r:id="rId25" tooltip="1907 год"/>
              </a:rPr>
              <a:t>1907</a:t>
            </a:r>
            <a:r>
              <a:rPr lang="ru-RU" dirty="0" smtClean="0"/>
              <a:t> — </a:t>
            </a:r>
            <a:r>
              <a:rPr lang="ru-RU" u="sng" dirty="0" smtClean="0">
                <a:hlinkClick r:id="rId26" tooltip="17 ноября"/>
              </a:rPr>
              <a:t>17 ноября</a:t>
            </a:r>
            <a:r>
              <a:rPr lang="ru-RU" dirty="0" smtClean="0"/>
              <a:t> </a:t>
            </a:r>
            <a:r>
              <a:rPr lang="ru-RU" u="sng" dirty="0" smtClean="0">
                <a:hlinkClick r:id="rId17" tooltip="1986"/>
              </a:rPr>
              <a:t>1986</a:t>
            </a:r>
            <a:r>
              <a:rPr lang="ru-RU" dirty="0" smtClean="0"/>
              <a:t>) — советский актёр, народный артист СССР (1982).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Известные горожане и уроженцы Симферополя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643050"/>
            <a:ext cx="857256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u="sng" dirty="0" err="1" smtClean="0">
                <a:hlinkClick r:id="rId2" tooltip="Клочкова, Яна Александровна"/>
              </a:rPr>
              <a:t>Клочкова</a:t>
            </a:r>
            <a:r>
              <a:rPr lang="ru-RU" sz="2000" u="sng" dirty="0" smtClean="0">
                <a:hlinkClick r:id="rId2" tooltip="Клочкова, Яна Александровна"/>
              </a:rPr>
              <a:t>, Яна Александровна</a:t>
            </a:r>
            <a:r>
              <a:rPr lang="ru-RU" sz="2000" dirty="0" smtClean="0"/>
              <a:t> (род. </a:t>
            </a:r>
            <a:r>
              <a:rPr lang="ru-RU" sz="2000" u="sng" dirty="0" smtClean="0">
                <a:hlinkClick r:id="rId3" tooltip="7 августа"/>
              </a:rPr>
              <a:t>7 августа</a:t>
            </a:r>
            <a:r>
              <a:rPr lang="ru-RU" sz="2000" dirty="0" smtClean="0"/>
              <a:t> </a:t>
            </a:r>
            <a:r>
              <a:rPr lang="ru-RU" sz="2000" u="sng" dirty="0" smtClean="0">
                <a:hlinkClick r:id="rId4" tooltip="1982"/>
              </a:rPr>
              <a:t>1982</a:t>
            </a:r>
            <a:r>
              <a:rPr lang="ru-RU" sz="2000" dirty="0" smtClean="0"/>
              <a:t>) — украинская пловчиха, 4-хкратная олимпийская чемпионка (</a:t>
            </a:r>
            <a:r>
              <a:rPr lang="ru-RU" sz="2000" u="sng" dirty="0" smtClean="0">
                <a:hlinkClick r:id="rId5" tooltip="Летние Олимпийские игры 2000"/>
              </a:rPr>
              <a:t>2000</a:t>
            </a:r>
            <a:r>
              <a:rPr lang="ru-RU" sz="2000" dirty="0" smtClean="0"/>
              <a:t>, </a:t>
            </a:r>
            <a:r>
              <a:rPr lang="ru-RU" sz="2000" u="sng" dirty="0" smtClean="0">
                <a:hlinkClick r:id="rId6" tooltip="Летние Олимпийские игры 2004"/>
              </a:rPr>
              <a:t>2004</a:t>
            </a:r>
            <a:r>
              <a:rPr lang="ru-RU" sz="2000" dirty="0" smtClean="0"/>
              <a:t>)</a:t>
            </a:r>
          </a:p>
          <a:p>
            <a:pPr lvl="0"/>
            <a:r>
              <a:rPr lang="ru-RU" sz="2000" u="sng" dirty="0" smtClean="0">
                <a:hlinkClick r:id="rId7" tooltip="Котов, Олег Валерьевич"/>
              </a:rPr>
              <a:t>Котов, Олег Валерьевич</a:t>
            </a:r>
            <a:r>
              <a:rPr lang="ru-RU" sz="2000" dirty="0" smtClean="0"/>
              <a:t> (род. </a:t>
            </a:r>
            <a:r>
              <a:rPr lang="ru-RU" sz="2000" u="sng" dirty="0" smtClean="0">
                <a:hlinkClick r:id="rId8" tooltip="27 октября"/>
              </a:rPr>
              <a:t>27 октября</a:t>
            </a:r>
            <a:r>
              <a:rPr lang="ru-RU" sz="2000" dirty="0" smtClean="0"/>
              <a:t> </a:t>
            </a:r>
            <a:r>
              <a:rPr lang="ru-RU" sz="2000" u="sng" dirty="0" smtClean="0">
                <a:hlinkClick r:id="rId9" tooltip="1965"/>
              </a:rPr>
              <a:t>1965</a:t>
            </a:r>
            <a:r>
              <a:rPr lang="ru-RU" sz="2000" dirty="0" smtClean="0"/>
              <a:t>) — 100-й космонавт России, 452-й космонавт мира, командир корабля «Союз ТМА-10», бортинженер МКС-15, командир корабля «Союз ТМА-17», инструктор-космонавт-испытатель ЦПК имени Ю. А. Гагарина. </a:t>
            </a:r>
            <a:r>
              <a:rPr lang="ru-RU" sz="2000" u="sng" dirty="0" smtClean="0">
                <a:hlinkClick r:id="rId10" tooltip="Герой Российской Федерации"/>
              </a:rPr>
              <a:t>Герой Российской Федерации</a:t>
            </a:r>
            <a:r>
              <a:rPr lang="ru-RU" sz="2000" dirty="0" smtClean="0"/>
              <a:t>.</a:t>
            </a:r>
          </a:p>
          <a:p>
            <a:pPr lvl="0"/>
            <a:r>
              <a:rPr lang="ru-RU" sz="2000" u="sng" dirty="0" smtClean="0">
                <a:hlinkClick r:id="rId11" tooltip="Курчатов, Игорь Васильевич"/>
              </a:rPr>
              <a:t>Курчатов, Игорь Васильевич</a:t>
            </a:r>
            <a:r>
              <a:rPr lang="ru-RU" sz="2000" dirty="0" smtClean="0"/>
              <a:t> — русский советский физик, «отец» советской атомной бомбы.</a:t>
            </a:r>
          </a:p>
          <a:p>
            <a:pPr lvl="0"/>
            <a:r>
              <a:rPr lang="ru-RU" sz="2000" u="sng" dirty="0" smtClean="0">
                <a:hlinkClick r:id="rId12" tooltip="Кушнарёв, Христофор Степанович"/>
              </a:rPr>
              <a:t>Кушнарёв, Христофор Степанович</a:t>
            </a:r>
            <a:r>
              <a:rPr lang="ru-RU" sz="2000" dirty="0" smtClean="0"/>
              <a:t> (</a:t>
            </a:r>
            <a:r>
              <a:rPr lang="ru-RU" sz="2000" u="sng" dirty="0" smtClean="0">
                <a:hlinkClick r:id="rId13" tooltip="1890"/>
              </a:rPr>
              <a:t>1890</a:t>
            </a:r>
            <a:r>
              <a:rPr lang="ru-RU" sz="2000" dirty="0" smtClean="0"/>
              <a:t>—</a:t>
            </a:r>
            <a:r>
              <a:rPr lang="ru-RU" sz="2000" u="sng" dirty="0" smtClean="0">
                <a:hlinkClick r:id="rId14" tooltip="1960"/>
              </a:rPr>
              <a:t>1960</a:t>
            </a:r>
            <a:r>
              <a:rPr lang="ru-RU" sz="2000" dirty="0" smtClean="0"/>
              <a:t>) — композитор.</a:t>
            </a:r>
          </a:p>
          <a:p>
            <a:pPr lvl="0"/>
            <a:r>
              <a:rPr lang="ru-RU" sz="2000" u="sng" dirty="0" err="1" smtClean="0">
                <a:hlinkClick r:id="rId15" tooltip="Лойцянский, Лев Герасимович"/>
              </a:rPr>
              <a:t>Лойцянский</a:t>
            </a:r>
            <a:r>
              <a:rPr lang="ru-RU" sz="2000" u="sng" dirty="0" smtClean="0">
                <a:hlinkClick r:id="rId15" tooltip="Лойцянский, Лев Герасимович"/>
              </a:rPr>
              <a:t>, Лев Герасимович</a:t>
            </a:r>
            <a:r>
              <a:rPr lang="ru-RU" sz="2000" dirty="0" smtClean="0"/>
              <a:t> (1900—1991) — ученый в области механики.</a:t>
            </a:r>
          </a:p>
          <a:p>
            <a:pPr lvl="0"/>
            <a:r>
              <a:rPr lang="ru-RU" sz="2000" u="sng" dirty="0" err="1" smtClean="0">
                <a:hlinkClick r:id="rId16" tooltip="Папалекси, Николай Дмитриевич"/>
              </a:rPr>
              <a:t>Папалекси</a:t>
            </a:r>
            <a:r>
              <a:rPr lang="ru-RU" sz="2000" u="sng" dirty="0" smtClean="0">
                <a:hlinkClick r:id="rId16" tooltip="Папалекси, Николай Дмитриевич"/>
              </a:rPr>
              <a:t>, Николай Дмитриевич</a:t>
            </a:r>
            <a:r>
              <a:rPr lang="ru-RU" sz="2000" dirty="0" smtClean="0"/>
              <a:t> (</a:t>
            </a:r>
            <a:r>
              <a:rPr lang="ru-RU" sz="2000" u="sng" dirty="0" smtClean="0">
                <a:hlinkClick r:id="rId17" tooltip="1880"/>
              </a:rPr>
              <a:t>1880</a:t>
            </a:r>
            <a:r>
              <a:rPr lang="ru-RU" sz="2000" dirty="0" smtClean="0"/>
              <a:t>—</a:t>
            </a:r>
            <a:r>
              <a:rPr lang="ru-RU" sz="2000" u="sng" dirty="0" smtClean="0">
                <a:hlinkClick r:id="rId18" tooltip="1947"/>
              </a:rPr>
              <a:t>1947</a:t>
            </a:r>
            <a:r>
              <a:rPr lang="ru-RU" sz="2000" dirty="0" smtClean="0"/>
              <a:t>) — видный советский физик, академик, </a:t>
            </a:r>
            <a:r>
              <a:rPr lang="ru-RU" sz="2000" u="sng" dirty="0" smtClean="0">
                <a:hlinkClick r:id="rId19" tooltip="Премия Менделеева (страница отсутствует)"/>
              </a:rPr>
              <a:t>премия Менделеева</a:t>
            </a:r>
            <a:r>
              <a:rPr lang="ru-RU" sz="2000" dirty="0" smtClean="0"/>
              <a:t> 1936 г., </a:t>
            </a:r>
            <a:r>
              <a:rPr lang="ru-RU" sz="2000" u="sng" dirty="0" smtClean="0">
                <a:hlinkClick r:id="rId20" tooltip="Государственная премия"/>
              </a:rPr>
              <a:t>Государственная премия</a:t>
            </a:r>
            <a:r>
              <a:rPr lang="ru-RU" sz="2000" dirty="0" smtClean="0"/>
              <a:t> 1942 г., кавалер ордена Ленина (1945).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Симферополь в цифрах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u="sng" dirty="0">
                <a:hlinkClick r:id="rId2" tooltip="Городской голова"/>
              </a:rPr>
              <a:t>Городской голова</a:t>
            </a:r>
            <a:endParaRPr lang="ru-RU" dirty="0"/>
          </a:p>
          <a:p>
            <a:r>
              <a:rPr lang="ru-RU" dirty="0" smtClean="0"/>
              <a:t>Основан</a:t>
            </a:r>
            <a:endParaRPr lang="ru-RU" dirty="0"/>
          </a:p>
          <a:p>
            <a:r>
              <a:rPr lang="ru-RU" dirty="0" smtClean="0"/>
              <a:t>Первое </a:t>
            </a:r>
            <a:r>
              <a:rPr lang="ru-RU" dirty="0"/>
              <a:t>упоминание</a:t>
            </a:r>
          </a:p>
          <a:p>
            <a:r>
              <a:rPr lang="ru-RU" dirty="0" smtClean="0"/>
              <a:t>Прежние </a:t>
            </a:r>
            <a:r>
              <a:rPr lang="ru-RU" dirty="0"/>
              <a:t>названия</a:t>
            </a:r>
          </a:p>
          <a:p>
            <a:endParaRPr lang="ru-RU" u="sng" dirty="0" smtClean="0">
              <a:hlinkClick r:id="rId3" tooltip="Площадь"/>
            </a:endParaRPr>
          </a:p>
          <a:p>
            <a:r>
              <a:rPr lang="ru-RU" u="sng" dirty="0" smtClean="0">
                <a:hlinkClick r:id="rId3" tooltip="Площадь"/>
              </a:rPr>
              <a:t>Площадь</a:t>
            </a:r>
            <a:endParaRPr lang="ru-RU" dirty="0"/>
          </a:p>
          <a:p>
            <a:r>
              <a:rPr lang="ru-RU" dirty="0" smtClean="0"/>
              <a:t>Высота </a:t>
            </a:r>
            <a:r>
              <a:rPr lang="ru-RU" dirty="0"/>
              <a:t>НУМ</a:t>
            </a:r>
          </a:p>
          <a:p>
            <a:r>
              <a:rPr lang="ru-RU" u="sng" dirty="0" smtClean="0">
                <a:hlinkClick r:id="rId4" tooltip="Климат"/>
              </a:rPr>
              <a:t>Тип </a:t>
            </a:r>
            <a:r>
              <a:rPr lang="ru-RU" u="sng" dirty="0">
                <a:hlinkClick r:id="rId4" tooltip="Климат"/>
              </a:rPr>
              <a:t>климата</a:t>
            </a:r>
            <a:endParaRPr lang="ru-RU" dirty="0"/>
          </a:p>
          <a:p>
            <a:r>
              <a:rPr lang="ru-RU" dirty="0" smtClean="0"/>
              <a:t>Население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Плотность</a:t>
            </a:r>
            <a:endParaRPr lang="ru-RU" dirty="0"/>
          </a:p>
          <a:p>
            <a:r>
              <a:rPr lang="ru-RU" dirty="0" smtClean="0"/>
              <a:t>Национальный </a:t>
            </a:r>
            <a:r>
              <a:rPr lang="ru-RU" dirty="0"/>
              <a:t>состав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Виктор Агеев</a:t>
            </a:r>
          </a:p>
          <a:p>
            <a:r>
              <a:rPr lang="ru-RU" u="sng" dirty="0" smtClean="0">
                <a:hlinkClick r:id="rId5" tooltip="1784"/>
              </a:rPr>
              <a:t>1784</a:t>
            </a:r>
            <a:endParaRPr lang="ru-RU" dirty="0" smtClean="0"/>
          </a:p>
          <a:p>
            <a:r>
              <a:rPr lang="ru-RU" u="sng" dirty="0" smtClean="0">
                <a:hlinkClick r:id="rId6" tooltip="1508"/>
              </a:rPr>
              <a:t>1508</a:t>
            </a:r>
            <a:endParaRPr lang="ru-RU" dirty="0" smtClean="0"/>
          </a:p>
          <a:p>
            <a:r>
              <a:rPr lang="ru-RU" dirty="0" smtClean="0"/>
              <a:t>до </a:t>
            </a:r>
            <a:r>
              <a:rPr lang="ru-RU" u="sng" dirty="0" smtClean="0">
                <a:hlinkClick r:id="rId5" tooltip="1784"/>
              </a:rPr>
              <a:t>1784</a:t>
            </a:r>
            <a:r>
              <a:rPr lang="ru-RU" dirty="0" smtClean="0"/>
              <a:t> — </a:t>
            </a:r>
            <a:r>
              <a:rPr lang="ru-RU" i="1" dirty="0" err="1" smtClean="0"/>
              <a:t>Акмесджит</a:t>
            </a:r>
            <a:r>
              <a:rPr lang="ru-RU" i="1" dirty="0" smtClean="0"/>
              <a:t> (</a:t>
            </a:r>
            <a:r>
              <a:rPr lang="ru-RU" i="1" dirty="0" err="1" smtClean="0"/>
              <a:t>Ак-Мечеть</a:t>
            </a:r>
            <a:r>
              <a:rPr lang="ru-RU" i="1" dirty="0" smtClean="0"/>
              <a:t>)</a:t>
            </a:r>
            <a:endParaRPr lang="ru-RU" dirty="0" smtClean="0"/>
          </a:p>
          <a:p>
            <a:r>
              <a:rPr lang="ru-RU" dirty="0" smtClean="0"/>
              <a:t>107,41 </a:t>
            </a:r>
            <a:r>
              <a:rPr lang="ru-RU" u="sng" dirty="0" smtClean="0">
                <a:hlinkClick r:id="rId7" tooltip="Квадратный километр"/>
              </a:rPr>
              <a:t>км²</a:t>
            </a:r>
            <a:endParaRPr lang="ru-RU" dirty="0" smtClean="0"/>
          </a:p>
          <a:p>
            <a:r>
              <a:rPr lang="ru-RU" dirty="0" smtClean="0"/>
              <a:t>~350 </a:t>
            </a:r>
            <a:r>
              <a:rPr lang="ru-RU" u="sng" dirty="0" smtClean="0">
                <a:hlinkClick r:id="rId8" tooltip="Метр"/>
              </a:rPr>
              <a:t>м</a:t>
            </a:r>
            <a:endParaRPr lang="ru-RU" dirty="0" smtClean="0"/>
          </a:p>
          <a:p>
            <a:r>
              <a:rPr lang="ru-RU" dirty="0" smtClean="0"/>
              <a:t>предгорный</a:t>
            </a:r>
          </a:p>
          <a:p>
            <a:r>
              <a:rPr lang="ru-RU" dirty="0" smtClean="0"/>
              <a:t>359 636</a:t>
            </a:r>
            <a:r>
              <a:rPr lang="ru-RU" u="sng" baseline="30000" dirty="0" smtClean="0">
                <a:hlinkClick r:id="rId9"/>
              </a:rPr>
              <a:t>[1]</a:t>
            </a:r>
            <a:r>
              <a:rPr lang="ru-RU" dirty="0" smtClean="0"/>
              <a:t> человек (</a:t>
            </a:r>
            <a:r>
              <a:rPr lang="ru-RU" u="sng" dirty="0" smtClean="0">
                <a:hlinkClick r:id="rId10" tooltip="1 июня 2012 год (страница отсутствует)"/>
              </a:rPr>
              <a:t>1 июня 2012</a:t>
            </a:r>
            <a:r>
              <a:rPr lang="ru-RU" dirty="0" smtClean="0"/>
              <a:t>)</a:t>
            </a:r>
          </a:p>
          <a:p>
            <a:r>
              <a:rPr lang="ru-RU" dirty="0" smtClean="0"/>
              <a:t>3356 чел./км²</a:t>
            </a:r>
          </a:p>
          <a:p>
            <a:r>
              <a:rPr lang="ru-RU" dirty="0" smtClean="0"/>
              <a:t>русские, украинцы, крымские татары</a:t>
            </a:r>
          </a:p>
          <a:p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643306" y="1714488"/>
            <a:ext cx="92869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357422" y="2071678"/>
            <a:ext cx="2571768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714744" y="2428868"/>
            <a:ext cx="114300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500430" y="2786058"/>
            <a:ext cx="121444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2643174" y="3357562"/>
            <a:ext cx="2214578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786050" y="3643314"/>
            <a:ext cx="207170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786050" y="4071942"/>
            <a:ext cx="200026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714612" y="4357694"/>
            <a:ext cx="221457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2714612" y="5000636"/>
            <a:ext cx="214314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000496" y="5429264"/>
            <a:ext cx="85725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Известные горожане и уроженцы Симферополя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2000240"/>
            <a:ext cx="885828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u="sng" dirty="0" smtClean="0">
                <a:hlinkClick r:id="rId2" tooltip="Сельвинский, Илья Львович"/>
              </a:rPr>
              <a:t>Сельвинский, Илья Львович</a:t>
            </a:r>
            <a:r>
              <a:rPr lang="ru-RU" sz="2000" dirty="0" smtClean="0"/>
              <a:t> (12 </a:t>
            </a:r>
            <a:r>
              <a:rPr lang="ru-RU" sz="2000" u="sng" dirty="0" smtClean="0">
                <a:hlinkClick r:id="rId3" tooltip="24 октября"/>
              </a:rPr>
              <a:t>(24) октября</a:t>
            </a:r>
            <a:r>
              <a:rPr lang="ru-RU" sz="2000" dirty="0" smtClean="0"/>
              <a:t> </a:t>
            </a:r>
            <a:r>
              <a:rPr lang="ru-RU" sz="2000" u="sng" dirty="0" smtClean="0">
                <a:hlinkClick r:id="rId4" tooltip="1907 год"/>
              </a:rPr>
              <a:t>1907</a:t>
            </a:r>
            <a:r>
              <a:rPr lang="ru-RU" sz="2000" dirty="0" smtClean="0"/>
              <a:t> — </a:t>
            </a:r>
            <a:r>
              <a:rPr lang="ru-RU" sz="2000" u="sng" dirty="0" smtClean="0">
                <a:hlinkClick r:id="rId5" tooltip="22 марта"/>
              </a:rPr>
              <a:t>22 марта</a:t>
            </a:r>
            <a:r>
              <a:rPr lang="ru-RU" sz="2000" dirty="0" smtClean="0"/>
              <a:t> </a:t>
            </a:r>
            <a:r>
              <a:rPr lang="ru-RU" sz="2000" u="sng" dirty="0" smtClean="0">
                <a:hlinkClick r:id="rId6" tooltip="1968"/>
              </a:rPr>
              <a:t>1968</a:t>
            </a:r>
            <a:r>
              <a:rPr lang="ru-RU" sz="2000" dirty="0" smtClean="0"/>
              <a:t>)— советский писатель, поэт и драматург (конструктивизм).</a:t>
            </a:r>
          </a:p>
          <a:p>
            <a:pPr lvl="0"/>
            <a:r>
              <a:rPr lang="ru-RU" sz="2000" u="sng" dirty="0" smtClean="0">
                <a:hlinkClick r:id="rId7" tooltip="Сергеев, Николай Александрович (атлет)"/>
              </a:rPr>
              <a:t>Сергеев, Николай Александрович</a:t>
            </a:r>
            <a:r>
              <a:rPr lang="ru-RU" sz="2000" dirty="0" smtClean="0"/>
              <a:t> (род. </a:t>
            </a:r>
            <a:r>
              <a:rPr lang="ru-RU" sz="2000" u="sng" dirty="0" smtClean="0">
                <a:hlinkClick r:id="rId8" tooltip="7 июня"/>
              </a:rPr>
              <a:t>7 июня</a:t>
            </a:r>
            <a:r>
              <a:rPr lang="ru-RU" sz="2000" dirty="0" smtClean="0"/>
              <a:t> </a:t>
            </a:r>
            <a:r>
              <a:rPr lang="ru-RU" sz="2000" u="sng" dirty="0" smtClean="0">
                <a:hlinkClick r:id="rId9" tooltip="1991"/>
              </a:rPr>
              <a:t>1991</a:t>
            </a:r>
            <a:r>
              <a:rPr lang="ru-RU" sz="2000" dirty="0" smtClean="0"/>
              <a:t>) — известный тяжелоатлет, </a:t>
            </a:r>
            <a:r>
              <a:rPr lang="ru-RU" sz="2000" dirty="0" err="1" smtClean="0"/>
              <a:t>пауэрлифтер</a:t>
            </a:r>
            <a:r>
              <a:rPr lang="ru-RU" sz="2000" dirty="0" smtClean="0"/>
              <a:t>, мастер спорта международного класса, чемпион и рекордсмен Мира.</a:t>
            </a:r>
          </a:p>
          <a:p>
            <a:pPr lvl="0"/>
            <a:r>
              <a:rPr lang="ru-RU" sz="2000" u="sng" dirty="0" smtClean="0">
                <a:hlinkClick r:id="rId10" tooltip="Серебрянская, Екатерина Олеговна"/>
              </a:rPr>
              <a:t>Серебрянская, Екатерина Олеговна</a:t>
            </a:r>
            <a:r>
              <a:rPr lang="ru-RU" sz="2000" dirty="0" smtClean="0"/>
              <a:t> — (род. </a:t>
            </a:r>
            <a:r>
              <a:rPr lang="ru-RU" sz="2000" u="sng" dirty="0" smtClean="0">
                <a:hlinkClick r:id="rId11" tooltip="25 октября"/>
              </a:rPr>
              <a:t>25 октября</a:t>
            </a:r>
            <a:r>
              <a:rPr lang="ru-RU" sz="2000" dirty="0" smtClean="0"/>
              <a:t> </a:t>
            </a:r>
            <a:r>
              <a:rPr lang="ru-RU" sz="2000" u="sng" dirty="0" smtClean="0">
                <a:hlinkClick r:id="rId12" tooltip="1977"/>
              </a:rPr>
              <a:t>1977</a:t>
            </a:r>
            <a:r>
              <a:rPr lang="ru-RU" sz="2000" dirty="0" smtClean="0"/>
              <a:t>) — украинская спортсменка по художественной гимнастике, олимпийская чемпионка (</a:t>
            </a:r>
            <a:r>
              <a:rPr lang="ru-RU" sz="2000" u="sng" dirty="0" smtClean="0">
                <a:hlinkClick r:id="rId13" tooltip="Летние Олимпийские игры 1996"/>
              </a:rPr>
              <a:t>1996</a:t>
            </a:r>
            <a:r>
              <a:rPr lang="ru-RU" sz="2000" dirty="0" smtClean="0"/>
              <a:t>), заслуженный мастер спорта Украины.</a:t>
            </a:r>
          </a:p>
          <a:p>
            <a:pPr lvl="0"/>
            <a:r>
              <a:rPr lang="ru-RU" sz="2000" u="sng" dirty="0" err="1" smtClean="0">
                <a:hlinkClick r:id="rId14" tooltip="Стевен, Христиан Христианович"/>
              </a:rPr>
              <a:t>Стевен</a:t>
            </a:r>
            <a:r>
              <a:rPr lang="ru-RU" sz="2000" u="sng" dirty="0" smtClean="0">
                <a:hlinkClick r:id="rId14" tooltip="Стевен, Христиан Христианович"/>
              </a:rPr>
              <a:t>, Христиан </a:t>
            </a:r>
            <a:r>
              <a:rPr lang="ru-RU" sz="2000" u="sng" dirty="0" err="1" smtClean="0">
                <a:hlinkClick r:id="rId14" tooltip="Стевен, Христиан Христианович"/>
              </a:rPr>
              <a:t>Христианович</a:t>
            </a:r>
            <a:r>
              <a:rPr lang="ru-RU" sz="2000" dirty="0" smtClean="0"/>
              <a:t> (1783—1863) — основатель и первый директор </a:t>
            </a:r>
            <a:r>
              <a:rPr lang="ru-RU" sz="2000" u="sng" dirty="0" smtClean="0">
                <a:hlinkClick r:id="rId15" tooltip="Никитский ботанический сад"/>
              </a:rPr>
              <a:t>Никитского ботанического сада</a:t>
            </a:r>
            <a:r>
              <a:rPr lang="ru-RU" sz="2000" dirty="0" smtClean="0"/>
              <a:t>.</a:t>
            </a:r>
          </a:p>
          <a:p>
            <a:pPr lvl="0"/>
            <a:r>
              <a:rPr lang="ru-RU" sz="2000" u="sng" dirty="0" smtClean="0">
                <a:hlinkClick r:id="rId16" tooltip="Усик, Александр Александрович"/>
              </a:rPr>
              <a:t>Усик, Александр Александрович</a:t>
            </a:r>
            <a:r>
              <a:rPr lang="ru-RU" sz="2000" dirty="0" smtClean="0"/>
              <a:t> (род. </a:t>
            </a:r>
            <a:r>
              <a:rPr lang="ru-RU" sz="2000" u="sng" dirty="0" smtClean="0">
                <a:hlinkClick r:id="rId17" tooltip="17 января"/>
              </a:rPr>
              <a:t>17 января</a:t>
            </a:r>
            <a:r>
              <a:rPr lang="ru-RU" sz="2000" dirty="0" smtClean="0"/>
              <a:t> </a:t>
            </a:r>
            <a:r>
              <a:rPr lang="ru-RU" sz="2000" u="sng" dirty="0" smtClean="0">
                <a:hlinkClick r:id="rId18" tooltip="1987"/>
              </a:rPr>
              <a:t>1987</a:t>
            </a:r>
            <a:r>
              <a:rPr lang="ru-RU" sz="2000" dirty="0" smtClean="0"/>
              <a:t>) — украинский боксёр, олимпийский чемпион (</a:t>
            </a:r>
            <a:r>
              <a:rPr lang="ru-RU" sz="2000" u="sng" dirty="0" smtClean="0">
                <a:hlinkClick r:id="rId19" tooltip="Летние Олимпийские игры 2012"/>
              </a:rPr>
              <a:t>2012</a:t>
            </a:r>
            <a:r>
              <a:rPr lang="ru-RU" sz="2000" dirty="0" smtClean="0"/>
              <a:t>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Известные горожане и уроженцы Симферополя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785926"/>
            <a:ext cx="842968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u="sng" dirty="0" smtClean="0">
                <a:hlinkClick r:id="rId2" tooltip="Филиппов, Роман Сергеевич"/>
              </a:rPr>
              <a:t>Филиппов, Роман Сергеевич</a:t>
            </a:r>
            <a:r>
              <a:rPr lang="ru-RU" sz="2400" dirty="0" smtClean="0"/>
              <a:t> — (</a:t>
            </a:r>
            <a:r>
              <a:rPr lang="ru-RU" sz="2400" u="sng" dirty="0" smtClean="0">
                <a:hlinkClick r:id="rId3" tooltip="1936"/>
              </a:rPr>
              <a:t>1936</a:t>
            </a:r>
            <a:r>
              <a:rPr lang="ru-RU" sz="2400" dirty="0" smtClean="0"/>
              <a:t>—</a:t>
            </a:r>
            <a:r>
              <a:rPr lang="ru-RU" sz="2400" u="sng" dirty="0" smtClean="0">
                <a:hlinkClick r:id="rId4" tooltip="1992"/>
              </a:rPr>
              <a:t>1992</a:t>
            </a:r>
            <a:r>
              <a:rPr lang="ru-RU" sz="2400" dirty="0" smtClean="0"/>
              <a:t>) — советский актёр театра и кино, народный артист РСФСР.</a:t>
            </a:r>
          </a:p>
          <a:p>
            <a:pPr lvl="0"/>
            <a:r>
              <a:rPr lang="ru-RU" sz="2400" u="sng" dirty="0" smtClean="0">
                <a:hlinkClick r:id="rId5" tooltip="Христофоров, Георгий Николаевич (страница отсутствует)"/>
              </a:rPr>
              <a:t>Христофоров, Георгий Николаевич</a:t>
            </a:r>
            <a:r>
              <a:rPr lang="ru-RU" sz="2400" dirty="0" smtClean="0"/>
              <a:t> (18?? — </a:t>
            </a:r>
            <a:r>
              <a:rPr lang="ru-RU" sz="2400" u="sng" dirty="0" smtClean="0">
                <a:hlinkClick r:id="rId6" tooltip="1902"/>
              </a:rPr>
              <a:t>1902</a:t>
            </a:r>
            <a:r>
              <a:rPr lang="ru-RU" sz="2400" dirty="0" smtClean="0"/>
              <a:t>) — Гласный Городской думы, купец </a:t>
            </a:r>
            <a:r>
              <a:rPr lang="ru-RU" sz="2400" dirty="0" err="1" smtClean="0"/>
              <a:t>I-й</a:t>
            </a:r>
            <a:r>
              <a:rPr lang="ru-RU" sz="2400" dirty="0" smtClean="0"/>
              <a:t> гильдии, виноторговец, меценат</a:t>
            </a:r>
            <a:r>
              <a:rPr lang="ru-RU" sz="2400" u="sng" baseline="30000" dirty="0" smtClean="0">
                <a:hlinkClick r:id="rId7"/>
              </a:rPr>
              <a:t>[16]</a:t>
            </a:r>
            <a:r>
              <a:rPr lang="ru-RU" sz="2400" dirty="0" smtClean="0"/>
              <a:t>.</a:t>
            </a:r>
          </a:p>
          <a:p>
            <a:pPr lvl="0"/>
            <a:r>
              <a:rPr lang="ru-RU" sz="2400" u="sng" dirty="0" smtClean="0">
                <a:hlinkClick r:id="rId8" tooltip="Шахрай, Сергей Михайлович"/>
              </a:rPr>
              <a:t>Шахрай, Сергей Михайлович</a:t>
            </a:r>
            <a:r>
              <a:rPr lang="ru-RU" sz="2400" dirty="0" smtClean="0"/>
              <a:t> (род. </a:t>
            </a:r>
            <a:r>
              <a:rPr lang="ru-RU" sz="2400" u="sng" dirty="0" smtClean="0">
                <a:hlinkClick r:id="rId9" tooltip="30 апреля"/>
              </a:rPr>
              <a:t>30 апреля</a:t>
            </a:r>
            <a:r>
              <a:rPr lang="ru-RU" sz="2400" dirty="0" smtClean="0"/>
              <a:t> </a:t>
            </a:r>
            <a:r>
              <a:rPr lang="ru-RU" sz="2400" u="sng" dirty="0" smtClean="0">
                <a:hlinkClick r:id="rId10" tooltip="1956 год"/>
              </a:rPr>
              <a:t>1956 год</a:t>
            </a:r>
            <a:r>
              <a:rPr lang="ru-RU" sz="2400" dirty="0" smtClean="0"/>
              <a:t>) — российский государственный и политический деятель, </a:t>
            </a:r>
            <a:r>
              <a:rPr lang="ru-RU" sz="2400" u="sng" dirty="0" smtClean="0">
                <a:hlinkClick r:id="rId11" tooltip="Заместитель Председателя Правительства Российской Федерации"/>
              </a:rPr>
              <a:t>заместитель Председателя Правительства Российской Федерации</a:t>
            </a:r>
            <a:r>
              <a:rPr lang="ru-RU" sz="2400" dirty="0" smtClean="0"/>
              <a:t> в 1991—1992 годах</a:t>
            </a:r>
            <a:r>
              <a:rPr lang="ru-RU" sz="2400" u="sng" baseline="30000" dirty="0" smtClean="0">
                <a:hlinkClick r:id="rId7"/>
              </a:rPr>
              <a:t>[17]</a:t>
            </a:r>
            <a:r>
              <a:rPr lang="ru-RU" sz="2400" dirty="0" smtClean="0"/>
              <a:t>.</a:t>
            </a:r>
          </a:p>
          <a:p>
            <a:pPr lvl="0"/>
            <a:r>
              <a:rPr lang="ru-RU" sz="2400" u="sng" dirty="0" smtClean="0">
                <a:hlinkClick r:id="rId12" tooltip="Орлов, Владимир Натанович"/>
              </a:rPr>
              <a:t>Орлов, Владимир Натанович</a:t>
            </a:r>
            <a:r>
              <a:rPr lang="ru-RU" sz="2400" dirty="0" smtClean="0"/>
              <a:t> (род. 8 сентября 1930 г. — 25 ноября 1999 г.). — детский поэт.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Симферополь (Крым)">
            <a:hlinkClick r:id="rId2" tooltip="&quot;Симферополь (Крым)&quot;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142984"/>
            <a:ext cx="807249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Симферо́поль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- это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357298"/>
            <a:ext cx="9144000" cy="550070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крупный город на юге </a:t>
            </a:r>
            <a:r>
              <a:rPr lang="ru-RU" sz="2400" b="1" u="sng" dirty="0" smtClean="0">
                <a:solidFill>
                  <a:srgbClr val="FFC000"/>
                </a:solidFill>
                <a:hlinkClick r:id="rId4" tooltip="Украина"/>
              </a:rPr>
              <a:t>Украины</a:t>
            </a:r>
            <a:r>
              <a:rPr lang="ru-RU" sz="2400" b="1" dirty="0" smtClean="0">
                <a:solidFill>
                  <a:srgbClr val="FFC000"/>
                </a:solidFill>
              </a:rPr>
              <a:t>.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Административный, промышленный, научный и культурный центр</a:t>
            </a:r>
            <a:r>
              <a:rPr lang="ru-RU" sz="2400" dirty="0" smtClean="0"/>
              <a:t> </a:t>
            </a:r>
            <a:r>
              <a:rPr lang="ru-RU" sz="2400" b="1" u="sng" dirty="0" smtClean="0">
                <a:solidFill>
                  <a:srgbClr val="FFC000"/>
                </a:solidFill>
                <a:hlinkClick r:id="rId5" tooltip="Автономная Республика Крым"/>
              </a:rPr>
              <a:t>Автономной Республики Крым</a:t>
            </a:r>
            <a:r>
              <a:rPr lang="ru-RU" sz="2400" dirty="0" smtClean="0"/>
              <a:t>.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Расположен в центре </a:t>
            </a:r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  <a:hlinkClick r:id="rId6" tooltip="Крым"/>
              </a:rPr>
              <a:t>Крымского полуострова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на реке </a:t>
            </a:r>
            <a:r>
              <a:rPr lang="ru-RU" sz="2400" b="1" u="sng" dirty="0" err="1" smtClean="0">
                <a:solidFill>
                  <a:schemeClr val="accent3">
                    <a:lumMod val="75000"/>
                  </a:schemeClr>
                </a:solidFill>
                <a:hlinkClick r:id="rId7" tooltip="Салгир"/>
              </a:rPr>
              <a:t>Салгир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Название Симферополь </a:t>
            </a:r>
            <a:r>
              <a:rPr lang="ru-RU" sz="2400" dirty="0" smtClean="0"/>
              <a:t>(</a:t>
            </a:r>
            <a:r>
              <a:rPr lang="ru-RU" sz="2400" b="1" u="sng" dirty="0" err="1" smtClean="0">
                <a:solidFill>
                  <a:schemeClr val="accent3">
                    <a:lumMod val="75000"/>
                  </a:schemeClr>
                </a:solidFill>
                <a:hlinkClick r:id="rId8" tooltip="Древнегреческий язык"/>
              </a:rPr>
              <a:t>др.-греч</a:t>
            </a:r>
            <a:r>
              <a:rPr lang="ru-RU" sz="2400" u="sng" dirty="0" smtClean="0">
                <a:hlinkClick r:id="rId8" tooltip="Древнегреческий язык"/>
              </a:rPr>
              <a:t>.</a:t>
            </a:r>
            <a:r>
              <a:rPr lang="ru-RU" sz="2400" dirty="0" smtClean="0"/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ἡ Συμφερούπολις </a:t>
            </a:r>
            <a:r>
              <a:rPr lang="ru-RU" sz="2400" b="1" dirty="0" smtClean="0">
                <a:solidFill>
                  <a:srgbClr val="FF0000"/>
                </a:solidFill>
              </a:rPr>
              <a:t>/</a:t>
            </a:r>
            <a:r>
              <a:rPr lang="ru-RU" sz="2400" b="1" dirty="0" err="1" smtClean="0">
                <a:solidFill>
                  <a:srgbClr val="FF0000"/>
                </a:solidFill>
              </a:rPr>
              <a:t>хе</a:t>
            </a:r>
            <a:r>
              <a:rPr lang="ru-RU" sz="2400" b="1" dirty="0" smtClean="0">
                <a:solidFill>
                  <a:srgbClr val="FF0000"/>
                </a:solidFill>
              </a:rPr>
              <a:t>̅ </a:t>
            </a:r>
            <a:r>
              <a:rPr lang="ru-RU" sz="2400" b="1" dirty="0" err="1" smtClean="0">
                <a:solidFill>
                  <a:srgbClr val="FF0000"/>
                </a:solidFill>
              </a:rPr>
              <a:t>сӱмферу́полис/: </a:t>
            </a:r>
            <a:r>
              <a:rPr lang="ru-RU" sz="2400" b="1" i="1" dirty="0" smtClean="0">
                <a:solidFill>
                  <a:srgbClr val="FF0000"/>
                </a:solidFill>
              </a:rPr>
              <a:t>Город (до) общего блага</a:t>
            </a:r>
            <a:r>
              <a:rPr lang="ru-RU" sz="2400" b="1" dirty="0" smtClean="0">
                <a:solidFill>
                  <a:srgbClr val="FF0000"/>
                </a:solidFill>
              </a:rPr>
              <a:t>, «Город пользы», «Город — собиратель». </a:t>
            </a:r>
            <a:r>
              <a:rPr lang="ru-RU" sz="2400" b="1" dirty="0" err="1" smtClean="0">
                <a:solidFill>
                  <a:srgbClr val="FF0000"/>
                </a:solidFill>
              </a:rPr>
              <a:t>Крымскотатарское</a:t>
            </a:r>
            <a:r>
              <a:rPr lang="ru-RU" sz="2400" b="1" dirty="0" smtClean="0">
                <a:solidFill>
                  <a:srgbClr val="FF0000"/>
                </a:solidFill>
              </a:rPr>
              <a:t> название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Aqmescit</a:t>
            </a:r>
            <a:r>
              <a:rPr lang="ru-RU" sz="2400" b="1" dirty="0" smtClean="0">
                <a:solidFill>
                  <a:srgbClr val="FF0000"/>
                </a:solidFill>
              </a:rPr>
              <a:t> переводится на русский как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«белая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hlinkClick r:id="rId9" tooltip="Мечеть"/>
              </a:rPr>
              <a:t>мечеть</a:t>
            </a:r>
            <a:r>
              <a:rPr lang="ru-RU" sz="2400" dirty="0" smtClean="0"/>
              <a:t>» </a:t>
            </a:r>
            <a:r>
              <a:rPr lang="ru-RU" sz="2400" b="1" dirty="0" smtClean="0">
                <a:solidFill>
                  <a:srgbClr val="FF0000"/>
                </a:solidFill>
              </a:rPr>
              <a:t>(</a:t>
            </a:r>
            <a:r>
              <a:rPr lang="ru-RU" sz="2400" b="1" i="1" dirty="0" err="1" smtClean="0">
                <a:solidFill>
                  <a:srgbClr val="FF0000"/>
                </a:solidFill>
              </a:rPr>
              <a:t>aq</a:t>
            </a:r>
            <a:r>
              <a:rPr lang="ru-RU" sz="2400" b="1" dirty="0" smtClean="0">
                <a:solidFill>
                  <a:srgbClr val="FF0000"/>
                </a:solidFill>
              </a:rPr>
              <a:t> — белый,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mescit</a:t>
            </a:r>
            <a:r>
              <a:rPr lang="ru-RU" sz="2400" b="1" dirty="0" smtClean="0">
                <a:solidFill>
                  <a:srgbClr val="FF0000"/>
                </a:solidFill>
              </a:rPr>
              <a:t> — мечеть).</a:t>
            </a:r>
          </a:p>
          <a:p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День города — первая суббота июня.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История города</a:t>
            </a:r>
            <a:endParaRPr lang="ru-RU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928802"/>
            <a:ext cx="835824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hlinkClick r:id="rId2" tooltip="Чокурча (пещера)"/>
              </a:rPr>
              <a:t>Первые поселения</a:t>
            </a:r>
            <a:r>
              <a:rPr lang="ru-RU" sz="2800" dirty="0" smtClean="0"/>
              <a:t> человека на территории нынешнего Симферополя появились ещё в доисторическую эпоху, но наиболее известным из древних предшественников города является </a:t>
            </a:r>
            <a:r>
              <a:rPr lang="ru-RU" sz="2800" u="sng" dirty="0" err="1" smtClean="0">
                <a:hlinkClick r:id="rId3" tooltip="Неаполь-Скифский"/>
              </a:rPr>
              <a:t>Неаполь-Скифский</a:t>
            </a:r>
            <a:r>
              <a:rPr lang="ru-RU" sz="2800" dirty="0" smtClean="0"/>
              <a:t> — столица </a:t>
            </a:r>
            <a:r>
              <a:rPr lang="ru-RU" sz="2800" dirty="0" err="1" smtClean="0"/>
              <a:t>позднескифского</a:t>
            </a:r>
            <a:r>
              <a:rPr lang="ru-RU" sz="2800" dirty="0" smtClean="0"/>
              <a:t> государства, возникший примерно в </a:t>
            </a:r>
            <a:r>
              <a:rPr lang="ru-RU" sz="2800" u="sng" dirty="0" smtClean="0">
                <a:hlinkClick r:id="rId4" tooltip="III век до н. э."/>
              </a:rPr>
              <a:t>III веке до н. э.</a:t>
            </a:r>
            <a:r>
              <a:rPr lang="ru-RU" sz="2800" dirty="0" smtClean="0"/>
              <a:t> и предположительно разрушенный </a:t>
            </a:r>
            <a:r>
              <a:rPr lang="ru-RU" sz="2800" u="sng" dirty="0" smtClean="0">
                <a:hlinkClick r:id="rId5" tooltip="Готы"/>
              </a:rPr>
              <a:t>готами</a:t>
            </a:r>
            <a:r>
              <a:rPr lang="ru-RU" sz="2800" dirty="0" smtClean="0"/>
              <a:t> в </a:t>
            </a:r>
            <a:r>
              <a:rPr lang="ru-RU" sz="2800" u="sng" dirty="0" smtClean="0">
                <a:hlinkClick r:id="rId6" tooltip="III век"/>
              </a:rPr>
              <a:t>III веке н. э.</a:t>
            </a:r>
            <a:r>
              <a:rPr lang="ru-RU" sz="2800" dirty="0" smtClean="0"/>
              <a:t> Развалины Неаполя находятся сейчас </a:t>
            </a:r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</a:rPr>
              <a:t>в районе Петровской балки на левом берегу реки </a:t>
            </a:r>
            <a:r>
              <a:rPr lang="ru-RU" sz="2800" b="1" u="sng" dirty="0" err="1" smtClean="0">
                <a:solidFill>
                  <a:schemeClr val="accent2">
                    <a:lumMod val="75000"/>
                  </a:schemeClr>
                </a:solidFill>
              </a:rPr>
              <a:t>Салгир</a:t>
            </a:r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История города</a:t>
            </a:r>
            <a:endParaRPr lang="ru-RU" b="1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857364"/>
            <a:ext cx="82868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 протяжении раннего </a:t>
            </a:r>
            <a:r>
              <a:rPr lang="ru-RU" sz="3200" u="sng" dirty="0" smtClean="0">
                <a:hlinkClick r:id="rId2" tooltip="Средние века"/>
              </a:rPr>
              <a:t>Средневековья</a:t>
            </a:r>
            <a:r>
              <a:rPr lang="ru-RU" sz="3200" dirty="0" smtClean="0"/>
              <a:t> крупного городского поселения на территории Симферополя не существовало. </a:t>
            </a:r>
          </a:p>
          <a:p>
            <a:r>
              <a:rPr lang="ru-RU" sz="3200" dirty="0" smtClean="0"/>
              <a:t>  В период господства </a:t>
            </a:r>
            <a:r>
              <a:rPr lang="ru-RU" sz="3200" u="sng" dirty="0" smtClean="0">
                <a:hlinkClick r:id="rId3" tooltip="Половцы"/>
              </a:rPr>
              <a:t>кыпчаков</a:t>
            </a:r>
            <a:r>
              <a:rPr lang="ru-RU" sz="3200" dirty="0" smtClean="0"/>
              <a:t> и </a:t>
            </a:r>
            <a:r>
              <a:rPr lang="ru-RU" sz="3200" u="sng" dirty="0" smtClean="0">
                <a:hlinkClick r:id="rId4" tooltip="Золотая Орда"/>
              </a:rPr>
              <a:t>Золотой Орды</a:t>
            </a:r>
            <a:r>
              <a:rPr lang="ru-RU" sz="3200" dirty="0" smtClean="0"/>
              <a:t> существовало небольшое поселение, называвшееся </a:t>
            </a:r>
            <a:r>
              <a:rPr lang="ru-RU" sz="3200" dirty="0" err="1" smtClean="0"/>
              <a:t>Керменчик</a:t>
            </a:r>
            <a:r>
              <a:rPr lang="ru-RU" sz="3200" dirty="0" smtClean="0"/>
              <a:t> (в переводе с </a:t>
            </a:r>
            <a:r>
              <a:rPr lang="ru-RU" sz="3200" u="sng" dirty="0" err="1" smtClean="0">
                <a:hlinkClick r:id="rId5" tooltip="Крымскотатарский язык"/>
              </a:rPr>
              <a:t>крымскотатарского</a:t>
            </a:r>
            <a:r>
              <a:rPr lang="ru-RU" sz="3200" dirty="0" smtClean="0"/>
              <a:t> </a:t>
            </a:r>
            <a:r>
              <a:rPr lang="ru-RU" sz="3200" i="1" dirty="0" smtClean="0"/>
              <a:t>маленькая крепость</a:t>
            </a:r>
            <a:r>
              <a:rPr lang="ru-RU" sz="3200" dirty="0" smtClean="0"/>
              <a:t>, </a:t>
            </a:r>
            <a:r>
              <a:rPr lang="ru-RU" sz="3200" i="1" dirty="0" smtClean="0"/>
              <a:t>крепостца</a:t>
            </a:r>
            <a:r>
              <a:rPr lang="ru-RU" sz="3200" dirty="0" smtClean="0"/>
              <a:t>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>
                <a:ln w="10541" cmpd="sng">
                  <a:gradFill>
                    <a:gsLst>
                      <a:gs pos="0">
                        <a:schemeClr val="bg2">
                          <a:lumMod val="5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История города</a:t>
            </a:r>
            <a:endParaRPr lang="ru-RU" b="1" dirty="0">
              <a:ln w="10541" cmpd="sng">
                <a:gradFill>
                  <a:gsLst>
                    <a:gs pos="0">
                      <a:schemeClr val="bg2">
                        <a:lumMod val="5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428736"/>
            <a:ext cx="842968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период </a:t>
            </a:r>
            <a:r>
              <a:rPr lang="ru-RU" sz="2400" u="sng" dirty="0" smtClean="0">
                <a:hlinkClick r:id="rId2" tooltip="Крымское ханство"/>
              </a:rPr>
              <a:t>Крымского ханства</a:t>
            </a:r>
            <a:r>
              <a:rPr lang="ru-RU" sz="2400" dirty="0" smtClean="0"/>
              <a:t> возник небольшой город </a:t>
            </a:r>
            <a:r>
              <a:rPr lang="ru-RU" sz="2400" dirty="0" err="1" smtClean="0"/>
              <a:t>Акмесджит</a:t>
            </a:r>
            <a:r>
              <a:rPr lang="ru-RU" sz="2400" dirty="0" smtClean="0"/>
              <a:t>, в русских источниках известный как </a:t>
            </a:r>
            <a:r>
              <a:rPr lang="ru-RU" sz="2400" dirty="0" err="1" smtClean="0"/>
              <a:t>Акмечет</a:t>
            </a:r>
            <a:r>
              <a:rPr lang="ru-RU" sz="2400" dirty="0" smtClean="0"/>
              <a:t>, </a:t>
            </a:r>
            <a:r>
              <a:rPr lang="ru-RU" sz="2400" dirty="0" err="1" smtClean="0"/>
              <a:t>Ак-Мечеть</a:t>
            </a:r>
            <a:r>
              <a:rPr lang="ru-RU" sz="2400" dirty="0" smtClean="0"/>
              <a:t>, </a:t>
            </a:r>
            <a:r>
              <a:rPr lang="ru-RU" sz="2400" dirty="0" err="1" smtClean="0"/>
              <a:t>Акмечит</a:t>
            </a:r>
            <a:r>
              <a:rPr lang="ru-RU" sz="2400" dirty="0" smtClean="0"/>
              <a:t> («белая </a:t>
            </a:r>
            <a:r>
              <a:rPr lang="ru-RU" sz="2400" u="sng" dirty="0" smtClean="0">
                <a:hlinkClick r:id="rId3" tooltip="Мечеть"/>
              </a:rPr>
              <a:t>мечеть</a:t>
            </a:r>
            <a:r>
              <a:rPr lang="ru-RU" sz="2400" dirty="0" smtClean="0"/>
              <a:t>», </a:t>
            </a:r>
            <a:r>
              <a:rPr lang="ru-RU" sz="2400" i="1" dirty="0" err="1" smtClean="0"/>
              <a:t>aq</a:t>
            </a:r>
            <a:r>
              <a:rPr lang="ru-RU" sz="2400" dirty="0" smtClean="0"/>
              <a:t> — белый, </a:t>
            </a:r>
            <a:r>
              <a:rPr lang="ru-RU" sz="2400" i="1" dirty="0" err="1" smtClean="0"/>
              <a:t>mescit</a:t>
            </a:r>
            <a:r>
              <a:rPr lang="ru-RU" sz="2400" dirty="0" smtClean="0"/>
              <a:t> — мечеть), который был резиденцией </a:t>
            </a:r>
            <a:r>
              <a:rPr lang="ru-RU" sz="2400" u="sng" dirty="0" err="1" smtClean="0">
                <a:hlinkClick r:id="rId4" tooltip="Калга"/>
              </a:rPr>
              <a:t>калги</a:t>
            </a:r>
            <a:r>
              <a:rPr lang="ru-RU" sz="2400" dirty="0" smtClean="0"/>
              <a:t> — второго человека в государстве после хана. Дворец </a:t>
            </a:r>
            <a:r>
              <a:rPr lang="ru-RU" sz="2400" dirty="0" err="1" smtClean="0"/>
              <a:t>калги</a:t>
            </a:r>
            <a:r>
              <a:rPr lang="ru-RU" sz="2400" dirty="0" smtClean="0"/>
              <a:t> находился на территории нынешнего парка «</a:t>
            </a:r>
            <a:r>
              <a:rPr lang="ru-RU" sz="2400" dirty="0" err="1" smtClean="0"/>
              <a:t>Салгирка</a:t>
            </a:r>
            <a:r>
              <a:rPr lang="ru-RU" sz="2400" dirty="0" smtClean="0"/>
              <a:t>» (он же </a:t>
            </a:r>
            <a:r>
              <a:rPr lang="ru-RU" sz="2400" dirty="0" err="1" smtClean="0"/>
              <a:t>Воронцовский</a:t>
            </a:r>
            <a:r>
              <a:rPr lang="ru-RU" sz="2400" dirty="0" smtClean="0"/>
              <a:t> парк). Кварталы, построенные в те времена, называются ныне Старым городом. Этот район примерно ограничен улицами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Ленина</a:t>
            </a:r>
            <a:r>
              <a:rPr lang="ru-RU" sz="2400" dirty="0" smtClean="0"/>
              <a:t> (до революции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Губернаторская</a:t>
            </a:r>
            <a:r>
              <a:rPr lang="ru-RU" sz="2400" dirty="0" smtClean="0"/>
              <a:t>), Севастопольской,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Крылова</a:t>
            </a:r>
            <a:r>
              <a:rPr lang="ru-RU" sz="2400" dirty="0" smtClean="0"/>
              <a:t> (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Кладбищенская</a:t>
            </a:r>
            <a:r>
              <a:rPr lang="ru-RU" sz="2400" dirty="0" smtClean="0"/>
              <a:t>) и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Красноармейской</a:t>
            </a:r>
            <a:r>
              <a:rPr lang="ru-RU" sz="2400" dirty="0" smtClean="0"/>
              <a:t> (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Армейская</a:t>
            </a:r>
            <a:r>
              <a:rPr lang="ru-RU" sz="2400" dirty="0" smtClean="0"/>
              <a:t>). Старый город отличается типичной для восточных городов планировкой с узкими короткими и кривыми улицами.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История города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143372" y="1600200"/>
            <a:ext cx="5000628" cy="5257800"/>
          </a:xfrm>
        </p:spPr>
        <p:txBody>
          <a:bodyPr>
            <a:noAutofit/>
          </a:bodyPr>
          <a:lstStyle/>
          <a:p>
            <a:pPr marL="72000" algn="just">
              <a:buNone/>
            </a:pPr>
            <a:r>
              <a:rPr lang="ru-RU" sz="1800" dirty="0" smtClean="0"/>
              <a:t>После вхождения Крыма в состав </a:t>
            </a:r>
            <a:r>
              <a:rPr lang="ru-RU" sz="1800" u="sng" dirty="0" smtClean="0">
                <a:hlinkClick r:id="rId2" tooltip="Российская империя"/>
              </a:rPr>
              <a:t>Российской империи</a:t>
            </a:r>
            <a:r>
              <a:rPr lang="ru-RU" sz="1800" dirty="0" smtClean="0"/>
              <a:t> было решено основать центр образованной на большей части земель ханства </a:t>
            </a:r>
            <a:r>
              <a:rPr lang="ru-RU" sz="1800" u="sng" dirty="0" smtClean="0">
                <a:hlinkClick r:id="rId3" tooltip="Таврическая губерния"/>
              </a:rPr>
              <a:t>Таврической области</a:t>
            </a:r>
            <a:r>
              <a:rPr lang="ru-RU" sz="1800" dirty="0" smtClean="0"/>
              <a:t> (позднее губернии) на месте </a:t>
            </a:r>
            <a:r>
              <a:rPr lang="ru-RU" sz="1800" dirty="0" err="1" smtClean="0"/>
              <a:t>Ак-Мечети</a:t>
            </a:r>
            <a:r>
              <a:rPr lang="ru-RU" sz="1800" dirty="0" smtClean="0"/>
              <a:t>. В протоколе заседания Таврического областного правления от 23 мая 1783 года отмечается, что «с </a:t>
            </a:r>
            <a:r>
              <a:rPr lang="ru-RU" sz="1800" dirty="0" err="1" smtClean="0"/>
              <a:t>Акмечета</a:t>
            </a:r>
            <a:r>
              <a:rPr lang="ru-RU" sz="1800" dirty="0" smtClean="0"/>
              <a:t> будет губернский город Симферополь». В </a:t>
            </a:r>
            <a:r>
              <a:rPr lang="ru-RU" sz="1800" u="sng" dirty="0" smtClean="0">
                <a:hlinkClick r:id="rId4" tooltip="1784 год"/>
              </a:rPr>
              <a:t>1784 году</a:t>
            </a:r>
            <a:r>
              <a:rPr lang="ru-RU" sz="1800" dirty="0" smtClean="0"/>
              <a:t> под руководством светлейшего князя </a:t>
            </a:r>
            <a:r>
              <a:rPr lang="ru-RU" sz="1800" u="sng" dirty="0" smtClean="0">
                <a:hlinkClick r:id="rId5" tooltip="Потёмкин, Григорий Александрович"/>
              </a:rPr>
              <a:t>Григория Потёмкина-Таврического</a:t>
            </a:r>
            <a:r>
              <a:rPr lang="ru-RU" sz="1800" dirty="0" smtClean="0"/>
              <a:t> на территории, находящийся рядом с мечетью </a:t>
            </a:r>
            <a:r>
              <a:rPr lang="ru-RU" sz="1800" dirty="0" err="1" smtClean="0"/>
              <a:t>Кебир-Джами</a:t>
            </a:r>
            <a:r>
              <a:rPr lang="ru-RU" sz="1800" dirty="0" smtClean="0"/>
              <a:t> (на левом берегу </a:t>
            </a:r>
            <a:r>
              <a:rPr lang="ru-RU" sz="1800" dirty="0" err="1" smtClean="0"/>
              <a:t>Салгира</a:t>
            </a:r>
            <a:r>
              <a:rPr lang="ru-RU" sz="1800" dirty="0" smtClean="0"/>
              <a:t>, там где ранее стояли полевые лагеря полководцев </a:t>
            </a:r>
            <a:r>
              <a:rPr lang="ru-RU" sz="1800" u="sng" dirty="0" smtClean="0">
                <a:hlinkClick r:id="rId6" tooltip="Долгоруков-Крымский, Василий Михайлович"/>
              </a:rPr>
              <a:t>Василия Долгорукова-Крымского</a:t>
            </a:r>
            <a:r>
              <a:rPr lang="ru-RU" sz="1800" dirty="0" smtClean="0"/>
              <a:t> и </a:t>
            </a:r>
            <a:r>
              <a:rPr lang="ru-RU" sz="1800" u="sng" dirty="0" smtClean="0">
                <a:hlinkClick r:id="rId7" tooltip="Суворов, Александр Васильевич"/>
              </a:rPr>
              <a:t>Александра Суворова</a:t>
            </a:r>
            <a:r>
              <a:rPr lang="ru-RU" sz="1800" dirty="0" smtClean="0"/>
              <a:t>), началось строительство административных и жилых зданий и православного храма.</a:t>
            </a:r>
            <a:endParaRPr lang="ru-RU" sz="1800" dirty="0"/>
          </a:p>
        </p:txBody>
      </p:sp>
      <p:pic>
        <p:nvPicPr>
          <p:cNvPr id="6" name="Содержимое 5" descr="http://upload.wikimedia.org/wikipedia/commons/f/f9/Simferopol-COA_%281844-1920%29.gif">
            <a:hlinkClick r:id="rId8"/>
          </p:cNvPr>
          <p:cNvPicPr>
            <a:picLocks noGrp="1"/>
          </p:cNvPicPr>
          <p:nvPr>
            <p:ph sz="half" idx="1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57224" y="1643050"/>
            <a:ext cx="321471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14282" y="5786454"/>
            <a:ext cx="400052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Герб Симферополя </a:t>
            </a:r>
          </a:p>
          <a:p>
            <a:pPr algn="ctr"/>
            <a:r>
              <a:rPr lang="ru-RU" sz="2400" u="sng" dirty="0" smtClean="0">
                <a:hlinkClick r:id="rId10" tooltip="1844"/>
              </a:rPr>
              <a:t>1844</a:t>
            </a:r>
            <a:r>
              <a:rPr lang="ru-RU" sz="2400" dirty="0" smtClean="0"/>
              <a:t>—</a:t>
            </a:r>
            <a:r>
              <a:rPr lang="ru-RU" sz="2400" u="sng" dirty="0" smtClean="0">
                <a:hlinkClick r:id="rId11" tooltip="1920"/>
              </a:rPr>
              <a:t>1920</a:t>
            </a:r>
            <a:r>
              <a:rPr lang="ru-RU" sz="2400" dirty="0" smtClean="0"/>
              <a:t> гг.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История города</a:t>
            </a:r>
            <a:endParaRPr lang="ru-RU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4000" dirty="0" smtClean="0"/>
              <a:t>. </a:t>
            </a:r>
            <a:r>
              <a:rPr lang="ru-RU" sz="4200" dirty="0" smtClean="0"/>
              <a:t>Город, включавший в себя как вновь построенные кварталы, так и территорию </a:t>
            </a:r>
            <a:r>
              <a:rPr lang="ru-RU" sz="4200" dirty="0" err="1" smtClean="0"/>
              <a:t>Ак-Мечети</a:t>
            </a:r>
            <a:r>
              <a:rPr lang="ru-RU" sz="4200" dirty="0" smtClean="0"/>
              <a:t>, получил название Симферополь — в переводе с греческого «город пользы». Выбор греческого названия объясняется существовавшим во времена </a:t>
            </a:r>
            <a:r>
              <a:rPr lang="ru-RU" sz="4200" u="sng" dirty="0" smtClean="0">
                <a:hlinkClick r:id="rId2" tooltip="Екатерина II"/>
              </a:rPr>
              <a:t>Екатерины II</a:t>
            </a:r>
            <a:r>
              <a:rPr lang="ru-RU" sz="4200" dirty="0" smtClean="0"/>
              <a:t> веянием называть новые города на присоединённых южных территориях греческими именами, в память о существовавших там в древности и в </a:t>
            </a:r>
            <a:r>
              <a:rPr lang="ru-RU" sz="4200" u="sng" dirty="0" smtClean="0">
                <a:hlinkClick r:id="rId3" tooltip="Средние века"/>
              </a:rPr>
              <a:t>Средние века</a:t>
            </a:r>
            <a:r>
              <a:rPr lang="ru-RU" sz="4200" dirty="0" smtClean="0"/>
              <a:t> греческих колониях. С того момента Симферополь бессменно является административным центром Крыма. Взошедший на российский престол после Екатерины II </a:t>
            </a:r>
            <a:r>
              <a:rPr lang="ru-RU" sz="4200" u="sng" dirty="0" smtClean="0">
                <a:hlinkClick r:id="rId4" tooltip="Павел I"/>
              </a:rPr>
              <a:t>Павел I</a:t>
            </a:r>
            <a:r>
              <a:rPr lang="ru-RU" sz="4200" dirty="0" smtClean="0"/>
              <a:t> вернул городу название </a:t>
            </a:r>
            <a:r>
              <a:rPr lang="ru-RU" sz="4200" dirty="0" err="1" smtClean="0"/>
              <a:t>Ак-Мечеть</a:t>
            </a:r>
            <a:r>
              <a:rPr lang="ru-RU" sz="4200" dirty="0" smtClean="0"/>
              <a:t>, однако уже в начале правления </a:t>
            </a:r>
            <a:r>
              <a:rPr lang="ru-RU" sz="4200" u="sng" dirty="0" smtClean="0">
                <a:hlinkClick r:id="rId5" tooltip="Александр I"/>
              </a:rPr>
              <a:t>Александра I</a:t>
            </a:r>
            <a:r>
              <a:rPr lang="ru-RU" sz="4200" dirty="0" smtClean="0"/>
              <a:t> в официальное употребление вновь было введено название Симферополь. В указе об образовании Таврической губернии от 8 октября 1802 года говорится: «Губернским городом сей губернии назначается Симферополь (</a:t>
            </a:r>
            <a:r>
              <a:rPr lang="ru-RU" sz="4200" dirty="0" err="1" smtClean="0"/>
              <a:t>Ак-Мечеть</a:t>
            </a:r>
            <a:r>
              <a:rPr lang="ru-RU" sz="4200" dirty="0" smtClean="0"/>
              <a:t>)».</a:t>
            </a:r>
            <a:endParaRPr lang="ru-RU" sz="42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Классный час. ОШ №37                            Богачёва С.С.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1077</Words>
  <Application>Microsoft Office PowerPoint</Application>
  <PresentationFormat>Экран (4:3)</PresentationFormat>
  <Paragraphs>165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Презентация PowerPoint</vt:lpstr>
      <vt:lpstr> Город  Симферополь НА украинском языке Сімферополь на крымскотатарском  Aqmescit </vt:lpstr>
      <vt:lpstr>Симферополь в цифрах</vt:lpstr>
      <vt:lpstr>Симферо́поль - это</vt:lpstr>
      <vt:lpstr>История города</vt:lpstr>
      <vt:lpstr>История города</vt:lpstr>
      <vt:lpstr>История города</vt:lpstr>
      <vt:lpstr>История города</vt:lpstr>
      <vt:lpstr>История города</vt:lpstr>
      <vt:lpstr> История города </vt:lpstr>
      <vt:lpstr>История города</vt:lpstr>
      <vt:lpstr>Численность населения в разные годы</vt:lpstr>
      <vt:lpstr>Национальный состав по переписи населения 2001г.</vt:lpstr>
      <vt:lpstr>География города</vt:lpstr>
      <vt:lpstr>Промышленность города</vt:lpstr>
      <vt:lpstr>Русский академический драматический театр им. М.Горького </vt:lpstr>
      <vt:lpstr>Презентация PowerPoint</vt:lpstr>
      <vt:lpstr>Презентация PowerPoint</vt:lpstr>
      <vt:lpstr> Усадьба академика Петра Симона Палласа </vt:lpstr>
      <vt:lpstr>Презентация PowerPoint</vt:lpstr>
      <vt:lpstr>Транспорт Симферополя</vt:lpstr>
      <vt:lpstr>Образование и наука</vt:lpstr>
      <vt:lpstr>КУЛЬТУРА</vt:lpstr>
      <vt:lpstr>Презентация PowerPoint</vt:lpstr>
      <vt:lpstr>УЛИЦЫ И ПЛОЩАДИ ГОРОДА</vt:lpstr>
      <vt:lpstr>Известные горожане и уроженцы Симферополя</vt:lpstr>
      <vt:lpstr>Известные горожане и уроженцы Симферополя</vt:lpstr>
      <vt:lpstr>Известные горожане и уроженцы Симферополя</vt:lpstr>
      <vt:lpstr>Известные горожане и уроженцы Симферополя</vt:lpstr>
      <vt:lpstr>Известные горожане и уроженцы Симферополя</vt:lpstr>
      <vt:lpstr>Известные горожане и уроженцы Симферополя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Лида</cp:lastModifiedBy>
  <cp:revision>32</cp:revision>
  <dcterms:created xsi:type="dcterms:W3CDTF">2012-10-21T15:26:54Z</dcterms:created>
  <dcterms:modified xsi:type="dcterms:W3CDTF">2015-12-09T08:02:23Z</dcterms:modified>
</cp:coreProperties>
</file>