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1" r:id="rId2"/>
    <p:sldId id="274" r:id="rId3"/>
    <p:sldId id="256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72" r:id="rId15"/>
    <p:sldId id="267" r:id="rId16"/>
    <p:sldId id="273" r:id="rId17"/>
    <p:sldId id="268" r:id="rId18"/>
    <p:sldId id="269" r:id="rId19"/>
    <p:sldId id="270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13.12.2015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13.12.2015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13.12.2015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13.12.2015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13.12.2015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13.12.2015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13.12.2015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ru.wikipedia.org/wiki/%D0%90%D1%84%D1%80%D0%B8%D0%BA%D0%B0" TargetMode="External"/><Relationship Id="rId2" Type="http://schemas.openxmlformats.org/officeDocument/2006/relationships/hyperlink" Target="https://ru.wikipedia.org/wiki/%D0%A4%D0%B8%D0%BD%D0%B8%D0%BA%D0%B8%D0%B9%D1%86%D1%8B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jpeg"/><Relationship Id="rId5" Type="http://schemas.openxmlformats.org/officeDocument/2006/relationships/hyperlink" Target="https://ru.wikipedia.org/wiki/%D0%9D%D0%B5%D1%85%D0%BE_II" TargetMode="External"/><Relationship Id="rId4" Type="http://schemas.openxmlformats.org/officeDocument/2006/relationships/hyperlink" Target="https://ru.wikipedia.org/wiki/%D0%A4%D0%B0%D1%80%D0%B0%D0%BE%D0%BD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642919"/>
            <a:ext cx="7772400" cy="2957532"/>
          </a:xfrm>
        </p:spPr>
        <p:txBody>
          <a:bodyPr>
            <a:normAutofit/>
          </a:bodyPr>
          <a:lstStyle/>
          <a:p>
            <a:r>
              <a:rPr lang="ru-RU" dirty="0" smtClean="0"/>
              <a:t>Мир и Россия  в начале эпохи Великих географических открытий.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77500" lnSpcReduction="20000"/>
          </a:bodyPr>
          <a:lstStyle/>
          <a:p>
            <a:pPr algn="r"/>
            <a:r>
              <a:rPr lang="ru-RU" sz="2800" dirty="0" smtClean="0"/>
              <a:t>Составила </a:t>
            </a:r>
          </a:p>
          <a:p>
            <a:pPr algn="r"/>
            <a:r>
              <a:rPr lang="ru-RU" sz="2800" dirty="0" smtClean="0"/>
              <a:t>у</a:t>
            </a:r>
            <a:r>
              <a:rPr lang="ru-RU" sz="2800" dirty="0" smtClean="0"/>
              <a:t>читель истории</a:t>
            </a:r>
          </a:p>
          <a:p>
            <a:pPr algn="r"/>
            <a:r>
              <a:rPr lang="ru-RU" sz="2800" dirty="0" smtClean="0"/>
              <a:t>МБОУ гимназия №23</a:t>
            </a:r>
          </a:p>
          <a:p>
            <a:pPr algn="r"/>
            <a:r>
              <a:rPr lang="ru-RU" sz="2800" dirty="0" smtClean="0"/>
              <a:t>г.Краснодара</a:t>
            </a:r>
          </a:p>
          <a:p>
            <a:pPr algn="r"/>
            <a:r>
              <a:rPr lang="ru-RU" sz="2800" dirty="0" smtClean="0"/>
              <a:t>Куницына Е.В.</a:t>
            </a:r>
          </a:p>
          <a:p>
            <a:pPr algn="r"/>
            <a:endParaRPr lang="ru-RU" sz="2800" dirty="0" smtClean="0"/>
          </a:p>
          <a:p>
            <a:pPr algn="r"/>
            <a:endParaRPr lang="ru-RU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Экспедиция </a:t>
            </a:r>
            <a:r>
              <a:rPr lang="ru-RU" dirty="0" err="1" smtClean="0"/>
              <a:t>Р.Ченслера</a:t>
            </a:r>
            <a:endParaRPr lang="ru-RU" dirty="0"/>
          </a:p>
        </p:txBody>
      </p:sp>
      <p:pic>
        <p:nvPicPr>
          <p:cNvPr id="10" name="Содержимое 9" descr="BaraldiFrozenLL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0" y="1571612"/>
            <a:ext cx="4495800" cy="3929090"/>
          </a:xfrm>
        </p:spPr>
      </p:pic>
      <p:pic>
        <p:nvPicPr>
          <p:cNvPr id="11" name="Содержимое 10" descr="Chancellorexpl.jpg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4500562" y="1571612"/>
            <a:ext cx="4429156" cy="392909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940444"/>
          </a:xfrm>
        </p:spPr>
        <p:txBody>
          <a:bodyPr>
            <a:normAutofit/>
          </a:bodyPr>
          <a:lstStyle/>
          <a:p>
            <a:r>
              <a:rPr lang="ru-RU" sz="3200" dirty="0" smtClean="0"/>
              <a:t>Первый сибирский поход 1483 г.</a:t>
            </a:r>
            <a:br>
              <a:rPr lang="ru-RU" sz="3200" dirty="0" smtClean="0"/>
            </a:br>
            <a:r>
              <a:rPr lang="ru-RU" sz="3200" dirty="0" smtClean="0"/>
              <a:t> Приращением Сибири Россия обязана вовсе не Ермаку. За сто лет до легендарного атаман войско московских воевод Федора </a:t>
            </a:r>
            <a:r>
              <a:rPr lang="ru-RU" sz="3200" dirty="0" err="1" smtClean="0"/>
              <a:t>Курбского-Черного</a:t>
            </a:r>
            <a:r>
              <a:rPr lang="ru-RU" sz="3200" dirty="0" smtClean="0"/>
              <a:t> и Ивана </a:t>
            </a:r>
            <a:r>
              <a:rPr lang="ru-RU" sz="3200" dirty="0" err="1" smtClean="0"/>
              <a:t>Салтыка-Травина</a:t>
            </a:r>
            <a:r>
              <a:rPr lang="ru-RU" sz="3200" dirty="0" smtClean="0"/>
              <a:t> прошла от Устюга до верховий реки Обь, присоединив западную Сибирь к владениям Ивана III.</a:t>
            </a:r>
            <a:br>
              <a:rPr lang="ru-RU" sz="3200" dirty="0" smtClean="0"/>
            </a:br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798496"/>
          </a:xfrm>
        </p:spPr>
        <p:txBody>
          <a:bodyPr>
            <a:noAutofit/>
          </a:bodyPr>
          <a:lstStyle/>
          <a:p>
            <a:r>
              <a:rPr lang="ru-RU" sz="2400" dirty="0" smtClean="0"/>
              <a:t>Русские географические открытия.</a:t>
            </a:r>
            <a:endParaRPr lang="ru-RU" sz="2400" dirty="0"/>
          </a:p>
        </p:txBody>
      </p:sp>
      <p:sp>
        <p:nvSpPr>
          <p:cNvPr id="5" name="Текст 4"/>
          <p:cNvSpPr>
            <a:spLocks noGrp="1"/>
          </p:cNvSpPr>
          <p:nvPr>
            <p:ph type="body" sz="half" idx="2"/>
          </p:nvPr>
        </p:nvSpPr>
        <p:spPr>
          <a:xfrm>
            <a:off x="214282" y="1142984"/>
            <a:ext cx="3251231" cy="4983179"/>
          </a:xfrm>
        </p:spPr>
        <p:txBody>
          <a:bodyPr>
            <a:noAutofit/>
          </a:bodyPr>
          <a:lstStyle/>
          <a:p>
            <a:r>
              <a:rPr lang="ru-RU" sz="2400" dirty="0" smtClean="0"/>
              <a:t>В конце XV в. воеводы </a:t>
            </a:r>
            <a:r>
              <a:rPr lang="ru-RU" sz="2400" i="1" dirty="0" smtClean="0"/>
              <a:t>Семен Курбский </a:t>
            </a:r>
            <a:r>
              <a:rPr lang="ru-RU" sz="2400" dirty="0" smtClean="0"/>
              <a:t>и </a:t>
            </a:r>
            <a:r>
              <a:rPr lang="ru-RU" sz="2400" i="1" dirty="0" smtClean="0"/>
              <a:t>Петр Ушатый </a:t>
            </a:r>
            <a:r>
              <a:rPr lang="ru-RU" sz="2400" dirty="0" smtClean="0"/>
              <a:t>предприняли большой поход в Западную Сибирь, во время которого была открыта самая высокая часть Уральских гор и определено их истинное направление «от моря до моря», т. е. с севера на юг.</a:t>
            </a:r>
            <a:endParaRPr lang="ru-RU" sz="2400" dirty="0"/>
          </a:p>
        </p:txBody>
      </p:sp>
      <p:pic>
        <p:nvPicPr>
          <p:cNvPr id="8" name="Содержимое 7" descr="P7310645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575050" y="500042"/>
            <a:ext cx="5568950" cy="5929354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511816"/>
          </a:xfrm>
        </p:spPr>
        <p:txBody>
          <a:bodyPr>
            <a:normAutofit/>
          </a:bodyPr>
          <a:lstStyle/>
          <a:p>
            <a:r>
              <a:rPr lang="ru-RU" sz="2800" dirty="0" smtClean="0"/>
              <a:t>Наряду с сухопутными экспедициями развивались и морские путешествия. Поморы — потомки русских, осевших на побережьях северных морей,— создали особый вид судна, приспособленного для плавания во льдах. На этих судах они открыли о. </a:t>
            </a:r>
            <a:r>
              <a:rPr lang="ru-RU" sz="2800" dirty="0" err="1" smtClean="0"/>
              <a:t>Колгуев</a:t>
            </a:r>
            <a:r>
              <a:rPr lang="ru-RU" sz="2800" dirty="0" smtClean="0"/>
              <a:t>, проливы, ведущие в Карское море, достигли Новой Земли и подошли к Медвежьему острову и восточным берегам Шпицбергена. Поморы совершали частые путешествия между устьями Оби и Северной Двины, а также поддерживали торговые связи со скандинавами, плавая в Балтийское море вокруг берегов Скандинавского полуострова.</a:t>
            </a:r>
            <a:endParaRPr lang="ru-RU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Плавания поморов.</a:t>
            </a:r>
            <a:endParaRPr lang="ru-RU" dirty="0"/>
          </a:p>
        </p:txBody>
      </p:sp>
      <p:pic>
        <p:nvPicPr>
          <p:cNvPr id="6" name="Содержимое 5" descr="image001.gif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0" y="1648227"/>
            <a:ext cx="4495800" cy="4429909"/>
          </a:xfrm>
        </p:spPr>
      </p:pic>
      <p:pic>
        <p:nvPicPr>
          <p:cNvPr id="7" name="Содержимое 6" descr="narodnye-retsepty-zdorovja_1.jpg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4500562" y="1714488"/>
            <a:ext cx="4357718" cy="4357718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69072"/>
          </a:xfrm>
        </p:spPr>
        <p:txBody>
          <a:bodyPr>
            <a:normAutofit/>
          </a:bodyPr>
          <a:lstStyle/>
          <a:p>
            <a:r>
              <a:rPr lang="ru-RU" sz="2400" dirty="0" smtClean="0"/>
              <a:t>Русские люди в XIV—XV вв. совершали длительные поездки в соседние страны. Среди них наиболее замечательным является путешествие тверского купца </a:t>
            </a:r>
            <a:r>
              <a:rPr lang="ru-RU" sz="2400" i="1" dirty="0" smtClean="0"/>
              <a:t>Афанасия Никитина, </a:t>
            </a:r>
            <a:r>
              <a:rPr lang="ru-RU" sz="2400" dirty="0" smtClean="0"/>
              <a:t>который первым из европейцев посетил Индию (1466—1472 гг.). Маршрут Никитина был очень большим и- по тому времени необычайно трудным. Он посетил Шемаху, Иран, </a:t>
            </a:r>
            <a:r>
              <a:rPr lang="ru-RU" sz="2400" dirty="0" err="1" smtClean="0"/>
              <a:t>Ормуз</a:t>
            </a:r>
            <a:r>
              <a:rPr lang="ru-RU" sz="2400" dirty="0" smtClean="0"/>
              <a:t>, Индию, пересек три моря (Каспийское, Черное и Аравийский залив) (рис. 4), провел в Индии больше трех лет и хорошо познакомился с народами и природой этой страны. Никитин не доехал до родной Твери и умер в пути. Находясь в Индии, Никитин вел записи, которые были доставлены его спутниками в Москву, где были изданы под названием «</a:t>
            </a:r>
            <a:r>
              <a:rPr lang="ru-RU" sz="2400" dirty="0" err="1" smtClean="0"/>
              <a:t>Хожение</a:t>
            </a:r>
            <a:r>
              <a:rPr lang="ru-RU" sz="2400" dirty="0" smtClean="0"/>
              <a:t> за три моря». В эти записки вошли путевые наблюдения и личные впечатления. В них приводится много интересных сведений о религии индусов, их образе жизни, о растительности, птицах, животных и богатствах природы Индии.</a:t>
            </a:r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Тверской купец – Афанасий Никитин.</a:t>
            </a:r>
            <a:endParaRPr lang="ru-RU" dirty="0"/>
          </a:p>
        </p:txBody>
      </p:sp>
      <p:pic>
        <p:nvPicPr>
          <p:cNvPr id="6" name="Содержимое 5" descr="i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0" y="2000240"/>
            <a:ext cx="3810000" cy="3286148"/>
          </a:xfrm>
        </p:spPr>
      </p:pic>
      <p:pic>
        <p:nvPicPr>
          <p:cNvPr id="7" name="Содержимое 6" descr="Афанасий-Никитан-.jpg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3857620" y="1571612"/>
            <a:ext cx="5286380" cy="5286388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154626"/>
          </a:xfrm>
        </p:spPr>
        <p:txBody>
          <a:bodyPr>
            <a:normAutofit fontScale="90000"/>
          </a:bodyPr>
          <a:lstStyle/>
          <a:p>
            <a:pPr algn="l"/>
            <a:r>
              <a:rPr lang="ru-RU" dirty="0" smtClean="0"/>
              <a:t>Почему Россия не приняла активного участия в ВГО в </a:t>
            </a:r>
            <a:r>
              <a:rPr lang="en-US" dirty="0" smtClean="0"/>
              <a:t>XVI</a:t>
            </a:r>
            <a:r>
              <a:rPr lang="ru-RU" dirty="0" smtClean="0"/>
              <a:t> в.?</a:t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sz="2800" dirty="0" smtClean="0"/>
              <a:t>1. Не развиты товарно-денежные отношения, как в Европе.</a:t>
            </a:r>
            <a:br>
              <a:rPr lang="ru-RU" sz="2800" dirty="0" smtClean="0"/>
            </a:br>
            <a:r>
              <a:rPr lang="ru-RU" sz="2800" dirty="0" smtClean="0"/>
              <a:t>2. Не было много денег для снаряжения экспедиций.</a:t>
            </a:r>
            <a:br>
              <a:rPr lang="ru-RU" sz="2800" dirty="0" smtClean="0"/>
            </a:br>
            <a:r>
              <a:rPr lang="ru-RU" sz="2800" dirty="0" smtClean="0"/>
              <a:t>3. Отсутствие выхода к незамерзающим морям.</a:t>
            </a:r>
            <a:br>
              <a:rPr lang="ru-RU" sz="2800" dirty="0" smtClean="0"/>
            </a:br>
            <a:r>
              <a:rPr lang="ru-RU" sz="2800" dirty="0" smtClean="0"/>
              <a:t>4. Не было флота.</a:t>
            </a:r>
            <a:br>
              <a:rPr lang="ru-RU" sz="2800" dirty="0" smtClean="0"/>
            </a:br>
            <a:r>
              <a:rPr lang="ru-RU" sz="2800" dirty="0" smtClean="0"/>
              <a:t>5. Не завершилось формирование единого государства.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154494"/>
          </a:xfrm>
        </p:spPr>
        <p:txBody>
          <a:bodyPr>
            <a:normAutofit/>
          </a:bodyPr>
          <a:lstStyle/>
          <a:p>
            <a:pPr algn="l"/>
            <a:r>
              <a:rPr lang="ru-RU" dirty="0" smtClean="0"/>
              <a:t>Самостоятельная работа с учебником (стр. 11-12).</a:t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sz="2800" dirty="0" smtClean="0"/>
              <a:t>Прочитать текст пункта «Последствия Великих географических открытий», найти и выписать в тетрадь </a:t>
            </a:r>
            <a:r>
              <a:rPr lang="ru-RU" sz="2800" dirty="0" smtClean="0"/>
              <a:t> </a:t>
            </a:r>
            <a:r>
              <a:rPr lang="ru-RU" sz="2800" dirty="0" smtClean="0"/>
              <a:t>последствия ВГО</a:t>
            </a:r>
            <a:r>
              <a:rPr lang="ru-RU" sz="2800" dirty="0" smtClean="0"/>
              <a:t>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3154362"/>
          </a:xfrm>
        </p:spPr>
        <p:txBody>
          <a:bodyPr>
            <a:normAutofit fontScale="90000"/>
          </a:bodyPr>
          <a:lstStyle/>
          <a:p>
            <a:pPr algn="l"/>
            <a:r>
              <a:rPr lang="ru-RU" dirty="0" smtClean="0"/>
              <a:t>Домашнее задание: </a:t>
            </a:r>
            <a:r>
              <a:rPr lang="ru-RU" sz="3200" dirty="0" smtClean="0"/>
              <a:t>параграф 1, вопросы и задания для работы с текстом параграфа (устно). </a:t>
            </a:r>
            <a:r>
              <a:rPr lang="ru-RU" sz="3200" dirty="0" smtClean="0"/>
              <a:t> Подготовить </a:t>
            </a:r>
            <a:r>
              <a:rPr lang="ru-RU" sz="3200" dirty="0" smtClean="0"/>
              <a:t>сообщения о русских географических открытиях 16 </a:t>
            </a:r>
            <a:r>
              <a:rPr lang="ru-RU" sz="3200" dirty="0" smtClean="0"/>
              <a:t>века</a:t>
            </a:r>
            <a:r>
              <a:rPr lang="ru-RU" sz="3200" dirty="0" smtClean="0"/>
              <a:t>, об экспедиции </a:t>
            </a:r>
            <a:r>
              <a:rPr lang="ru-RU" sz="3200" dirty="0" err="1" smtClean="0"/>
              <a:t>Р.Ченслера</a:t>
            </a:r>
            <a:r>
              <a:rPr lang="ru-RU" sz="3200" dirty="0" smtClean="0"/>
              <a:t> (по желанию).</a:t>
            </a:r>
            <a:r>
              <a:rPr lang="ru-RU" dirty="0" smtClean="0"/>
              <a:t> 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Проблемное задание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r>
              <a:rPr lang="ru-RU" dirty="0" smtClean="0"/>
              <a:t>Какое значение имели Великие географические открытия для развития России?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AutoShape 2" descr="https://www.weblancer.net/download/170761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052" name="AutoShape 4" descr="https://www.weblancer.net/download/170761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6" name="Рисунок 5" descr="17076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428660" y="-357214"/>
            <a:ext cx="10072758" cy="721521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642918"/>
            <a:ext cx="9144000" cy="571504"/>
          </a:xfrm>
        </p:spPr>
        <p:txBody>
          <a:bodyPr>
            <a:noAutofit/>
          </a:bodyPr>
          <a:lstStyle/>
          <a:p>
            <a:r>
              <a:rPr lang="ru-RU" sz="2400" b="1" dirty="0" smtClean="0"/>
              <a:t>Плавание финикийцев вокруг Африки</a:t>
            </a:r>
            <a:r>
              <a:rPr lang="ru-RU" sz="2400" dirty="0" smtClean="0"/>
              <a:t> — предполагаемое путешествие </a:t>
            </a:r>
            <a:r>
              <a:rPr lang="ru-RU" sz="2400" dirty="0" smtClean="0">
                <a:hlinkClick r:id="rId2" tooltip="Финикийцы"/>
              </a:rPr>
              <a:t>финикийских</a:t>
            </a:r>
            <a:r>
              <a:rPr lang="ru-RU" sz="2400" dirty="0" smtClean="0"/>
              <a:t> мореходов вокруг </a:t>
            </a:r>
            <a:r>
              <a:rPr lang="ru-RU" sz="2400" dirty="0" smtClean="0">
                <a:hlinkClick r:id="rId3" tooltip="Африка"/>
              </a:rPr>
              <a:t>Африканского континента</a:t>
            </a:r>
            <a:r>
              <a:rPr lang="ru-RU" sz="2400" dirty="0" smtClean="0"/>
              <a:t> около 600 года до н. э., совершённое по приказу египетского </a:t>
            </a:r>
            <a:r>
              <a:rPr lang="ru-RU" sz="2400" dirty="0" smtClean="0">
                <a:hlinkClick r:id="rId4" tooltip="Фараон"/>
              </a:rPr>
              <a:t>фараона</a:t>
            </a:r>
            <a:r>
              <a:rPr lang="ru-RU" sz="2400" dirty="0" smtClean="0"/>
              <a:t> </a:t>
            </a:r>
            <a:r>
              <a:rPr lang="ru-RU" sz="2400" dirty="0" err="1" smtClean="0">
                <a:hlinkClick r:id="rId5" tooltip="Нехо II"/>
              </a:rPr>
              <a:t>Нехо</a:t>
            </a:r>
            <a:r>
              <a:rPr lang="ru-RU" sz="2400" dirty="0" smtClean="0">
                <a:hlinkClick r:id="rId5" tooltip="Нехо II"/>
              </a:rPr>
              <a:t> II</a:t>
            </a:r>
            <a:r>
              <a:rPr lang="ru-RU" sz="2400" dirty="0" smtClean="0"/>
              <a:t>. </a:t>
            </a:r>
            <a:endParaRPr lang="ru-RU" sz="2400" dirty="0"/>
          </a:p>
        </p:txBody>
      </p:sp>
      <p:pic>
        <p:nvPicPr>
          <p:cNvPr id="4" name="Содержимое 3" descr="img33.jpg"/>
          <p:cNvPicPr>
            <a:picLocks noGrp="1" noChangeAspect="1"/>
          </p:cNvPicPr>
          <p:nvPr>
            <p:ph idx="1"/>
          </p:nvPr>
        </p:nvPicPr>
        <p:blipFill>
          <a:blip r:embed="rId6"/>
          <a:stretch>
            <a:fillRect/>
          </a:stretch>
        </p:blipFill>
        <p:spPr>
          <a:xfrm>
            <a:off x="714348" y="1714488"/>
            <a:ext cx="7929618" cy="5143511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4000" dirty="0" smtClean="0"/>
              <a:t>Морские путешествия и колонии древних греков</a:t>
            </a:r>
            <a:r>
              <a:rPr lang="ru-RU" sz="2800" dirty="0" smtClean="0"/>
              <a:t>.</a:t>
            </a:r>
            <a:endParaRPr lang="ru-RU" sz="2800" dirty="0"/>
          </a:p>
        </p:txBody>
      </p:sp>
      <p:pic>
        <p:nvPicPr>
          <p:cNvPr id="7" name="Содержимое 6" descr="trirreme_griega1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0" y="1857364"/>
            <a:ext cx="4495800" cy="3429023"/>
          </a:xfrm>
        </p:spPr>
      </p:pic>
      <p:pic>
        <p:nvPicPr>
          <p:cNvPr id="8" name="Содержимое 7" descr="img68.jpg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4648200" y="1857364"/>
            <a:ext cx="4495800" cy="3429024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dirty="0" smtClean="0"/>
              <a:t>Макет китайского корабля </a:t>
            </a:r>
            <a:r>
              <a:rPr lang="ru-RU" sz="2800" dirty="0" err="1" smtClean="0"/>
              <a:t>Чжэн</a:t>
            </a:r>
            <a:r>
              <a:rPr lang="ru-RU" sz="2800" dirty="0" smtClean="0"/>
              <a:t> </a:t>
            </a:r>
            <a:r>
              <a:rPr lang="ru-RU" sz="2800" dirty="0" err="1" smtClean="0"/>
              <a:t>Хэ</a:t>
            </a:r>
            <a:r>
              <a:rPr lang="ru-RU" sz="2800" dirty="0" smtClean="0"/>
              <a:t> и гораздо меньший по размеру </a:t>
            </a:r>
            <a:r>
              <a:rPr lang="ru-RU" sz="2800" dirty="0" err="1" smtClean="0"/>
              <a:t>каракки</a:t>
            </a:r>
            <a:r>
              <a:rPr lang="ru-RU" sz="2800" dirty="0" smtClean="0"/>
              <a:t> Колумба </a:t>
            </a:r>
            <a:endParaRPr lang="ru-RU" sz="2800" dirty="0"/>
          </a:p>
        </p:txBody>
      </p:sp>
      <p:pic>
        <p:nvPicPr>
          <p:cNvPr id="7" name="Содержимое 6" descr="265px-Zheng_He's_ship_compared_to_Columbus's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28596" y="1428736"/>
            <a:ext cx="8286808" cy="542926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dirty="0" smtClean="0"/>
              <a:t>Викинги открыли Исландию, Гренландию, Северную Америку</a:t>
            </a:r>
            <a:endParaRPr lang="ru-RU" sz="2800" dirty="0"/>
          </a:p>
        </p:txBody>
      </p:sp>
      <p:pic>
        <p:nvPicPr>
          <p:cNvPr id="7" name="Содержимое 6" descr="0003-003-Normanny-vikingi-10-vek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0" y="1571612"/>
            <a:ext cx="4495800" cy="3806044"/>
          </a:xfrm>
        </p:spPr>
      </p:pic>
      <p:pic>
        <p:nvPicPr>
          <p:cNvPr id="8" name="Содержимое 7" descr="52597903.jpg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4572000" y="1571612"/>
            <a:ext cx="4572000" cy="3757581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dirty="0" smtClean="0"/>
              <a:t>Географические открытия – это </a:t>
            </a:r>
            <a:endParaRPr lang="ru-RU" sz="2800" dirty="0"/>
          </a:p>
        </p:txBody>
      </p:sp>
      <p:pic>
        <p:nvPicPr>
          <p:cNvPr id="8" name="Содержимое 7" descr="0002-001-Marshruty-vazhnejshikh-puteshestvij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575050" y="1355915"/>
            <a:ext cx="5111750" cy="3687382"/>
          </a:xfrm>
        </p:spPr>
      </p:pic>
      <p:sp>
        <p:nvSpPr>
          <p:cNvPr id="7" name="Текст 6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pPr marL="457200" indent="-457200">
              <a:buAutoNum type="arabicPeriod"/>
            </a:pPr>
            <a:r>
              <a:rPr lang="ru-RU" sz="2800" dirty="0" smtClean="0"/>
              <a:t>Посещение новых территорий.</a:t>
            </a:r>
          </a:p>
          <a:p>
            <a:pPr marL="457200" indent="-457200">
              <a:buAutoNum type="arabicPeriod"/>
            </a:pPr>
            <a:r>
              <a:rPr lang="ru-RU" sz="2800" dirty="0" smtClean="0"/>
              <a:t>Хозяйственное освоение новых земель.</a:t>
            </a:r>
          </a:p>
          <a:p>
            <a:pPr marL="457200" indent="-457200">
              <a:buAutoNum type="arabicPeriod"/>
            </a:pPr>
            <a:r>
              <a:rPr lang="ru-RU" sz="2800" dirty="0" smtClean="0"/>
              <a:t>Установление контактов с местным населением.</a:t>
            </a:r>
            <a:endParaRPr lang="ru-RU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Географические открытия европейцев.</a:t>
            </a:r>
            <a:endParaRPr lang="ru-RU" dirty="0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 </a:t>
            </a:r>
            <a:r>
              <a:rPr lang="ru-RU" dirty="0" smtClean="0"/>
              <a:t>этап кон. 15- сер. 16 вв.</a:t>
            </a:r>
            <a:endParaRPr lang="ru-RU" dirty="0"/>
          </a:p>
        </p:txBody>
      </p:sp>
      <p:sp>
        <p:nvSpPr>
          <p:cNvPr id="7" name="Содержимое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ru-RU" dirty="0" smtClean="0"/>
              <a:t>Испанцы, португальцы. </a:t>
            </a:r>
          </a:p>
          <a:p>
            <a:endParaRPr lang="ru-RU" dirty="0" smtClean="0"/>
          </a:p>
          <a:p>
            <a:r>
              <a:rPr lang="ru-RU" dirty="0" smtClean="0"/>
              <a:t>1488 г. </a:t>
            </a:r>
            <a:r>
              <a:rPr lang="ru-RU" dirty="0" err="1" smtClean="0"/>
              <a:t>Бартоломеу</a:t>
            </a:r>
            <a:r>
              <a:rPr lang="ru-RU" dirty="0" smtClean="0"/>
              <a:t>  </a:t>
            </a:r>
            <a:r>
              <a:rPr lang="ru-RU" dirty="0" err="1" smtClean="0"/>
              <a:t>Диаш</a:t>
            </a:r>
            <a:endParaRPr lang="ru-RU" dirty="0" smtClean="0"/>
          </a:p>
          <a:p>
            <a:r>
              <a:rPr lang="ru-RU" dirty="0" smtClean="0"/>
              <a:t>1497 г. </a:t>
            </a:r>
            <a:r>
              <a:rPr lang="ru-RU" dirty="0" err="1" smtClean="0"/>
              <a:t>Васко</a:t>
            </a:r>
            <a:r>
              <a:rPr lang="ru-RU" dirty="0" smtClean="0"/>
              <a:t> да Гама</a:t>
            </a:r>
          </a:p>
          <a:p>
            <a:r>
              <a:rPr lang="ru-RU" dirty="0" smtClean="0"/>
              <a:t>1492 г. Христофор Колумб</a:t>
            </a:r>
          </a:p>
          <a:p>
            <a:r>
              <a:rPr lang="ru-RU" dirty="0" smtClean="0"/>
              <a:t>1519-1521 гг. </a:t>
            </a:r>
            <a:r>
              <a:rPr lang="ru-RU" dirty="0" err="1" smtClean="0"/>
              <a:t>Фернан</a:t>
            </a:r>
            <a:r>
              <a:rPr lang="ru-RU" dirty="0" smtClean="0"/>
              <a:t> Магеллан</a:t>
            </a:r>
            <a:endParaRPr lang="ru-RU" dirty="0"/>
          </a:p>
        </p:txBody>
      </p:sp>
      <p:sp>
        <p:nvSpPr>
          <p:cNvPr id="8" name="Текст 7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 smtClean="0"/>
              <a:t>II</a:t>
            </a:r>
            <a:r>
              <a:rPr lang="ru-RU" dirty="0" smtClean="0"/>
              <a:t> этап 16- сер. 17 вв.</a:t>
            </a:r>
            <a:endParaRPr lang="ru-RU" dirty="0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ru-RU" dirty="0" smtClean="0"/>
              <a:t>Англичане, голландцы, французы.</a:t>
            </a:r>
          </a:p>
          <a:p>
            <a:endParaRPr lang="ru-RU" dirty="0" smtClean="0"/>
          </a:p>
          <a:p>
            <a:r>
              <a:rPr lang="ru-RU" dirty="0" smtClean="0"/>
              <a:t>1553 г. Ричард </a:t>
            </a:r>
            <a:r>
              <a:rPr lang="ru-RU" dirty="0" err="1" smtClean="0"/>
              <a:t>Ченслер</a:t>
            </a:r>
            <a:r>
              <a:rPr lang="ru-RU" dirty="0" smtClean="0"/>
              <a:t> – причалил к Двинскому заливу Белого моря.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128</TotalTime>
  <Words>317</Words>
  <PresentationFormat>Экран (4:3)</PresentationFormat>
  <Paragraphs>39</Paragraphs>
  <Slides>19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Тема Office</vt:lpstr>
      <vt:lpstr>Мир и Россия  в начале эпохи Великих географических открытий.</vt:lpstr>
      <vt:lpstr>Проблемное задание </vt:lpstr>
      <vt:lpstr>Слайд 3</vt:lpstr>
      <vt:lpstr>Плавание финикийцев вокруг Африки — предполагаемое путешествие финикийских мореходов вокруг Африканского континента около 600 года до н. э., совершённое по приказу египетского фараона Нехо II. </vt:lpstr>
      <vt:lpstr>Морские путешествия и колонии древних греков.</vt:lpstr>
      <vt:lpstr>Макет китайского корабля Чжэн Хэ и гораздо меньший по размеру каракки Колумба </vt:lpstr>
      <vt:lpstr>Викинги открыли Исландию, Гренландию, Северную Америку</vt:lpstr>
      <vt:lpstr>Географические открытия – это </vt:lpstr>
      <vt:lpstr>Географические открытия европейцев.</vt:lpstr>
      <vt:lpstr>Экспедиция Р.Ченслера</vt:lpstr>
      <vt:lpstr>Первый сибирский поход 1483 г.  Приращением Сибири Россия обязана вовсе не Ермаку. За сто лет до легендарного атаман войско московских воевод Федора Курбского-Черного и Ивана Салтыка-Травина прошла от Устюга до верховий реки Обь, присоединив западную Сибирь к владениям Ивана III.   </vt:lpstr>
      <vt:lpstr>Русские географические открытия.</vt:lpstr>
      <vt:lpstr>Наряду с сухопутными экспедициями развивались и морские путешествия. Поморы — потомки русских, осевших на побережьях северных морей,— создали особый вид судна, приспособленного для плавания во льдах. На этих судах они открыли о. Колгуев, проливы, ведущие в Карское море, достигли Новой Земли и подошли к Медвежьему острову и восточным берегам Шпицбергена. Поморы совершали частые путешествия между устьями Оби и Северной Двины, а также поддерживали торговые связи со скандинавами, плавая в Балтийское море вокруг берегов Скандинавского полуострова.</vt:lpstr>
      <vt:lpstr>Плавания поморов.</vt:lpstr>
      <vt:lpstr>Русские люди в XIV—XV вв. совершали длительные поездки в соседние страны. Среди них наиболее замечательным является путешествие тверского купца Афанасия Никитина, который первым из европейцев посетил Индию (1466—1472 гг.). Маршрут Никитина был очень большим и- по тому времени необычайно трудным. Он посетил Шемаху, Иран, Ормуз, Индию, пересек три моря (Каспийское, Черное и Аравийский залив) (рис. 4), провел в Индии больше трех лет и хорошо познакомился с народами и природой этой страны. Никитин не доехал до родной Твери и умер в пути. Находясь в Индии, Никитин вел записи, которые были доставлены его спутниками в Москву, где были изданы под названием «Хожение за три моря». В эти записки вошли путевые наблюдения и личные впечатления. В них приводится много интересных сведений о религии индусов, их образе жизни, о растительности, птицах, животных и богатствах природы Индии.</vt:lpstr>
      <vt:lpstr>Тверской купец – Афанасий Никитин.</vt:lpstr>
      <vt:lpstr>Почему Россия не приняла активного участия в ВГО в XVI в.?  1. Не развиты товарно-денежные отношения, как в Европе. 2. Не было много денег для снаряжения экспедиций. 3. Отсутствие выхода к незамерзающим морям. 4. Не было флота. 5. Не завершилось формирование единого государства. </vt:lpstr>
      <vt:lpstr>Самостоятельная работа с учебником (стр. 11-12).  Прочитать текст пункта «Последствия Великих географических открытий», найти и выписать в тетрадь  последствия ВГО. </vt:lpstr>
      <vt:lpstr>Домашнее задание: параграф 1, вопросы и задания для работы с текстом параграфа (устно).  Подготовить сообщения о русских географических открытиях 16 века, об экспедиции Р.Ченслера (по желанию). 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cp:lastModifiedBy>Admin</cp:lastModifiedBy>
  <cp:revision>14</cp:revision>
  <dcterms:modified xsi:type="dcterms:W3CDTF">2015-12-13T18:59:12Z</dcterms:modified>
</cp:coreProperties>
</file>