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6FB6D-AE65-4364-A2F5-2D7C6FB8DB62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6BB87-60E1-4844-8041-DF822C305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6BB87-60E1-4844-8041-DF822C305F0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C6A2-96D2-4DFD-9166-763A7CB0FEF9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8AB3-37F9-43E9-922F-9F5454E02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C6A2-96D2-4DFD-9166-763A7CB0FEF9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8AB3-37F9-43E9-922F-9F5454E02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C6A2-96D2-4DFD-9166-763A7CB0FEF9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8AB3-37F9-43E9-922F-9F5454E02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C6A2-96D2-4DFD-9166-763A7CB0FEF9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8AB3-37F9-43E9-922F-9F5454E02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C6A2-96D2-4DFD-9166-763A7CB0FEF9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8AB3-37F9-43E9-922F-9F5454E02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C6A2-96D2-4DFD-9166-763A7CB0FEF9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8AB3-37F9-43E9-922F-9F5454E02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C6A2-96D2-4DFD-9166-763A7CB0FEF9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8AB3-37F9-43E9-922F-9F5454E02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C6A2-96D2-4DFD-9166-763A7CB0FEF9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8AB3-37F9-43E9-922F-9F5454E02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C6A2-96D2-4DFD-9166-763A7CB0FEF9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8AB3-37F9-43E9-922F-9F5454E02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C6A2-96D2-4DFD-9166-763A7CB0FEF9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8AB3-37F9-43E9-922F-9F5454E02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C6A2-96D2-4DFD-9166-763A7CB0FEF9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8AB3-37F9-43E9-922F-9F5454E02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5C6A2-96D2-4DFD-9166-763A7CB0FEF9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8AB3-37F9-43E9-922F-9F5454E02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0.liveinternet.ru/images/attach/c/1/50/913/50913601_1257684021_79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estaltlife.ru/img/photo/p38405OzqI5UsOb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://img0.liveinternet.ru/images/attach/b/3/6/26/6026456_1193203472_kartofel_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46.radikal.ru/i114/0901/59/97f1a7eedfbe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hyperlink" Target="http://www.kafe-totem.ru/images/catalog/442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s.uz/book/key/images/2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rs-g.ru/uploads/www_rs_g_ru/image_upload/102683/medium/slide0014_image021.jpg" TargetMode="External"/><Relationship Id="rId7" Type="http://schemas.openxmlformats.org/officeDocument/2006/relationships/hyperlink" Target="http://kakadu.509.com1.ru:8018/WWW/zooclub/birds/37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s61.radikal.ru/i171/0905/c6/fd54e1640a27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ru-RU" b="1" dirty="0" smtClean="0"/>
              <a:t>Технология приготовления блюд из яиц</a:t>
            </a:r>
            <a:endParaRPr lang="ru-RU" b="1" dirty="0"/>
          </a:p>
        </p:txBody>
      </p:sp>
      <p:pic>
        <p:nvPicPr>
          <p:cNvPr id="6" name="Рисунок 5" descr="яйцо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428868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блюд из яиц</a:t>
            </a:r>
            <a:endParaRPr lang="ru-RU" dirty="0"/>
          </a:p>
        </p:txBody>
      </p:sp>
      <p:pic>
        <p:nvPicPr>
          <p:cNvPr id="6" name="Содержимое 5" descr="гогол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2743200" cy="3127248"/>
          </a:xfrm>
        </p:spPr>
      </p:pic>
      <p:pic>
        <p:nvPicPr>
          <p:cNvPr id="7" name="Содержимое 6" descr="блендер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1714488"/>
            <a:ext cx="4038600" cy="3143272"/>
          </a:xfrm>
        </p:spPr>
      </p:pic>
      <p:sp>
        <p:nvSpPr>
          <p:cNvPr id="8" name="TextBox 7"/>
          <p:cNvSpPr txBox="1"/>
          <p:nvPr/>
        </p:nvSpPr>
        <p:spPr>
          <a:xfrm>
            <a:off x="928662" y="514351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Гоголь-моголь (взбитые желтки с сахаром)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57686" y="521495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Белковый крем (взбитые белки с сахаром)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Отделение белка от желтка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" name="Picture 5" descr="Картинка 3 из 9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3455" r="33455"/>
          <a:stretch>
            <a:fillRect/>
          </a:stretch>
        </p:blipFill>
        <p:spPr bwMode="auto">
          <a:xfrm>
            <a:off x="3428992" y="2000240"/>
            <a:ext cx="2144854" cy="2880971"/>
          </a:xfrm>
          <a:prstGeom prst="rect">
            <a:avLst/>
          </a:prstGeom>
          <a:noFill/>
        </p:spPr>
      </p:pic>
      <p:pic>
        <p:nvPicPr>
          <p:cNvPr id="8" name="Picture 7" descr="Картинка 3 из 9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66545"/>
          <a:stretch>
            <a:fillRect/>
          </a:stretch>
        </p:blipFill>
        <p:spPr bwMode="auto">
          <a:xfrm>
            <a:off x="6429388" y="2000240"/>
            <a:ext cx="2047253" cy="2857520"/>
          </a:xfrm>
          <a:prstGeom prst="rect">
            <a:avLst/>
          </a:prstGeom>
          <a:noFill/>
        </p:spPr>
      </p:pic>
      <p:pic>
        <p:nvPicPr>
          <p:cNvPr id="9" name="Picture 9" descr="Картинка 3 из 9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66545"/>
          <a:stretch>
            <a:fillRect/>
          </a:stretch>
        </p:blipFill>
        <p:spPr bwMode="auto">
          <a:xfrm>
            <a:off x="500034" y="2000241"/>
            <a:ext cx="219306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Способы варки куриных яиц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1357298"/>
          <a:ext cx="6905652" cy="5217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4776"/>
                <a:gridCol w="1428760"/>
                <a:gridCol w="17621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Способ приготовления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Время варки, мин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Готовность </a:t>
                      </a:r>
                      <a:endParaRPr lang="ru-RU" b="1" dirty="0"/>
                    </a:p>
                  </a:txBody>
                  <a:tcPr/>
                </a:tc>
              </a:tr>
              <a:tr h="1391920">
                <a:tc>
                  <a:txBody>
                    <a:bodyPr/>
                    <a:lstStyle/>
                    <a:p>
                      <a:r>
                        <a:rPr lang="ru-RU" dirty="0" smtClean="0"/>
                        <a:t>Всмятку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Белок немного свернулся, а желток нет</a:t>
                      </a:r>
                      <a:endParaRPr lang="ru-RU" dirty="0"/>
                    </a:p>
                  </a:txBody>
                  <a:tcPr/>
                </a:tc>
              </a:tr>
              <a:tr h="1682776">
                <a:tc>
                  <a:txBody>
                    <a:bodyPr/>
                    <a:lstStyle/>
                    <a:p>
                      <a:r>
                        <a:rPr lang="ru-RU" dirty="0" smtClean="0"/>
                        <a:t>В мешочек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4 - 5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Белок свернулся, желток не свернулся</a:t>
                      </a:r>
                      <a:endParaRPr lang="ru-RU" dirty="0"/>
                    </a:p>
                  </a:txBody>
                  <a:tcPr/>
                </a:tc>
              </a:tr>
              <a:tr h="1502440">
                <a:tc>
                  <a:txBody>
                    <a:bodyPr/>
                    <a:lstStyle/>
                    <a:p>
                      <a:r>
                        <a:rPr lang="ru-RU" dirty="0" smtClean="0"/>
                        <a:t>Вкрутую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7 - 10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Желток и белок свернулись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17" descr="Фото к статье *Польза блюд из яиц*"/>
          <p:cNvPicPr>
            <a:picLocks noChangeAspect="1" noChangeArrowheads="1"/>
          </p:cNvPicPr>
          <p:nvPr/>
        </p:nvPicPr>
        <p:blipFill>
          <a:blip r:embed="rId2"/>
          <a:srcRect t="3517" r="-467" b="10745"/>
          <a:stretch>
            <a:fillRect/>
          </a:stretch>
        </p:blipFill>
        <p:spPr bwMode="auto">
          <a:xfrm>
            <a:off x="2500298" y="5143512"/>
            <a:ext cx="1935492" cy="1376967"/>
          </a:xfrm>
          <a:prstGeom prst="rect">
            <a:avLst/>
          </a:prstGeom>
          <a:noFill/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71678"/>
            <a:ext cx="1955431" cy="1258882"/>
          </a:xfrm>
          <a:prstGeom prst="rect">
            <a:avLst/>
          </a:prstGeom>
          <a:noFill/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643314"/>
            <a:ext cx="1933393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Подача вареных яиц</a:t>
            </a:r>
            <a:endParaRPr lang="ru-RU" b="1" dirty="0"/>
          </a:p>
        </p:txBody>
      </p:sp>
      <p:pic>
        <p:nvPicPr>
          <p:cNvPr id="4" name="Содержимое 3" descr="пашотн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1658144"/>
            <a:ext cx="4762500" cy="4410075"/>
          </a:xfrm>
        </p:spPr>
      </p:pic>
      <p:sp>
        <p:nvSpPr>
          <p:cNvPr id="5" name="TextBox 4"/>
          <p:cNvSpPr txBox="1"/>
          <p:nvPr/>
        </p:nvSpPr>
        <p:spPr>
          <a:xfrm>
            <a:off x="3357554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пашотница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Жарение яиц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Яичница с гарниром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Натуральная </a:t>
            </a:r>
            <a:endParaRPr lang="ru-RU" dirty="0"/>
          </a:p>
        </p:txBody>
      </p:sp>
      <p:pic>
        <p:nvPicPr>
          <p:cNvPr id="14" name="Picture 25" descr="Картинка 25 из 11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00306"/>
            <a:ext cx="3288329" cy="3214710"/>
          </a:xfrm>
          <a:prstGeom prst="rect">
            <a:avLst/>
          </a:prstGeom>
          <a:noFill/>
        </p:spPr>
      </p:pic>
      <p:pic>
        <p:nvPicPr>
          <p:cNvPr id="15" name="Picture 29" descr="Картинка 1 из 8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500306"/>
            <a:ext cx="428491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Жарение яиц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Омлет натуральный</a:t>
            </a:r>
          </a:p>
          <a:p>
            <a:pPr algn="ctr">
              <a:buNone/>
            </a:pPr>
            <a:r>
              <a:rPr lang="ru-RU" dirty="0" smtClean="0"/>
              <a:t>(яйцо, молоко)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 гарниром (смешанный, фаршированный)</a:t>
            </a:r>
            <a:endParaRPr lang="ru-RU" dirty="0"/>
          </a:p>
        </p:txBody>
      </p:sp>
      <p:pic>
        <p:nvPicPr>
          <p:cNvPr id="5" name="Picture 5" descr="Картинка 1 из 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00372"/>
            <a:ext cx="3857652" cy="2954603"/>
          </a:xfrm>
          <a:prstGeom prst="rect">
            <a:avLst/>
          </a:prstGeom>
          <a:noFill/>
        </p:spPr>
      </p:pic>
      <p:pic>
        <p:nvPicPr>
          <p:cNvPr id="6" name="Picture 8" descr="Картинка 15 из 19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000372"/>
            <a:ext cx="3529012" cy="2947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Украшение блюда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14488"/>
            <a:ext cx="7972452" cy="441167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" name="Picture 11" descr="9b323c715334fbb4b760db649cc9a0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388750" cy="4417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Украшение блюда</a:t>
            </a:r>
            <a:endParaRPr lang="ru-RU" b="1" dirty="0"/>
          </a:p>
        </p:txBody>
      </p:sp>
      <p:pic>
        <p:nvPicPr>
          <p:cNvPr id="4" name="Picture 18" descr="paskha-eggs-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9050"/>
            <a:ext cx="5715040" cy="427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 знаний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28596" y="1571612"/>
            <a:ext cx="8283573" cy="990600"/>
          </a:xfrm>
          <a:prstGeom prst="rect">
            <a:avLst/>
          </a:prstGeom>
          <a:solidFill>
            <a:srgbClr val="99CCFF">
              <a:alpha val="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Наиболее ценная часть яйца?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28596" y="2571744"/>
            <a:ext cx="8283573" cy="928694"/>
          </a:xfrm>
          <a:prstGeom prst="rect">
            <a:avLst/>
          </a:prstGeom>
          <a:solidFill>
            <a:srgbClr val="FFCCFF">
              <a:alpha val="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    Как называются яйца, поступившие в продажу </a:t>
            </a:r>
          </a:p>
          <a:p>
            <a:pPr algn="ctr"/>
            <a:r>
              <a:rPr lang="ru-RU" sz="2400" b="1" dirty="0"/>
              <a:t>не позднее 7 суток?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28596" y="3500438"/>
            <a:ext cx="8297861" cy="919162"/>
          </a:xfrm>
          <a:prstGeom prst="rect">
            <a:avLst/>
          </a:prstGeom>
          <a:solidFill>
            <a:srgbClr val="CCFFCC">
              <a:alpha val="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Какое блюдо приготавливают из </a:t>
            </a:r>
          </a:p>
          <a:p>
            <a:pPr algn="ctr"/>
            <a:r>
              <a:rPr lang="ru-RU" sz="2400" b="1"/>
              <a:t>яично-молочной смеси?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28596" y="4429132"/>
            <a:ext cx="8286809" cy="990600"/>
          </a:xfrm>
          <a:prstGeom prst="rect">
            <a:avLst/>
          </a:prstGeom>
          <a:solidFill>
            <a:srgbClr val="FFCC99">
              <a:alpha val="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Какое яйцо варится 7-10 минут?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428596" y="5429264"/>
            <a:ext cx="8297861" cy="990600"/>
          </a:xfrm>
          <a:prstGeom prst="rect">
            <a:avLst/>
          </a:prstGeom>
          <a:solidFill>
            <a:srgbClr val="00CC00">
              <a:alpha val="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Как называются яйца,</a:t>
            </a:r>
          </a:p>
          <a:p>
            <a:pPr algn="ctr"/>
            <a:r>
              <a:rPr lang="ru-RU" sz="2400" b="1" dirty="0"/>
              <a:t> поступившие в продажу на 8 сутки?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 яйца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Яйца – ценный продукт питания. </a:t>
            </a:r>
          </a:p>
          <a:p>
            <a:pPr>
              <a:buNone/>
            </a:pPr>
            <a:r>
              <a:rPr lang="ru-RU" dirty="0" smtClean="0"/>
              <a:t>В них содержится:</a:t>
            </a:r>
          </a:p>
          <a:p>
            <a:pPr lvl="1"/>
            <a:r>
              <a:rPr lang="ru-RU" dirty="0"/>
              <a:t>б</a:t>
            </a:r>
            <a:r>
              <a:rPr lang="ru-RU" dirty="0" smtClean="0"/>
              <a:t>елки</a:t>
            </a:r>
          </a:p>
          <a:p>
            <a:pPr lvl="1"/>
            <a:r>
              <a:rPr lang="ru-RU" dirty="0"/>
              <a:t>ж</a:t>
            </a:r>
            <a:r>
              <a:rPr lang="ru-RU" dirty="0" smtClean="0"/>
              <a:t>иры</a:t>
            </a:r>
          </a:p>
          <a:p>
            <a:pPr lvl="1"/>
            <a:r>
              <a:rPr lang="ru-RU" dirty="0"/>
              <a:t>в</a:t>
            </a:r>
            <a:r>
              <a:rPr lang="ru-RU" dirty="0" smtClean="0"/>
              <a:t>итамины</a:t>
            </a:r>
          </a:p>
          <a:p>
            <a:pPr lvl="1"/>
            <a:r>
              <a:rPr lang="ru-RU" dirty="0"/>
              <a:t>м</a:t>
            </a:r>
            <a:r>
              <a:rPr lang="ru-RU" dirty="0" smtClean="0"/>
              <a:t>инеральные</a:t>
            </a:r>
            <a:br>
              <a:rPr lang="ru-RU" dirty="0" smtClean="0"/>
            </a:br>
            <a:r>
              <a:rPr lang="ru-RU" dirty="0" smtClean="0"/>
              <a:t> вещества </a:t>
            </a:r>
            <a:endParaRPr lang="ru-RU" dirty="0"/>
          </a:p>
        </p:txBody>
      </p:sp>
      <p:pic>
        <p:nvPicPr>
          <p:cNvPr id="4" name="Рисунок 3" descr="мальч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643182"/>
            <a:ext cx="364331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Строение яйца</a:t>
            </a:r>
            <a:endParaRPr lang="ru-RU" b="1" dirty="0"/>
          </a:p>
        </p:txBody>
      </p:sp>
      <p:pic>
        <p:nvPicPr>
          <p:cNvPr id="4" name="Picture 4" descr="Картинка 2 из 3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128" t="3066" r="3192" b="3428"/>
          <a:stretch>
            <a:fillRect/>
          </a:stretch>
        </p:blipFill>
        <p:spPr bwMode="auto">
          <a:xfrm>
            <a:off x="1357290" y="1643050"/>
            <a:ext cx="635798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виды яи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928670"/>
            <a:ext cx="4500562" cy="25883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b="1" dirty="0" smtClean="0"/>
              <a:t>Виды яиц</a:t>
            </a:r>
            <a:endParaRPr lang="ru-RU" b="1" dirty="0"/>
          </a:p>
        </p:txBody>
      </p:sp>
      <p:pic>
        <p:nvPicPr>
          <p:cNvPr id="4" name="Picture 7" descr="Картинка 5 из 199417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374097"/>
            <a:ext cx="2071702" cy="2333215"/>
          </a:xfrm>
          <a:prstGeom prst="rect">
            <a:avLst/>
          </a:prstGeom>
          <a:noFill/>
        </p:spPr>
      </p:pic>
      <p:pic>
        <p:nvPicPr>
          <p:cNvPr id="7" name="Picture 5" descr="Картинка 134 из 362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52"/>
          <a:stretch>
            <a:fillRect/>
          </a:stretch>
        </p:blipFill>
        <p:spPr bwMode="auto">
          <a:xfrm>
            <a:off x="6357950" y="3123518"/>
            <a:ext cx="2000264" cy="2633060"/>
          </a:xfrm>
          <a:prstGeom prst="rect">
            <a:avLst/>
          </a:prstGeom>
          <a:noFill/>
        </p:spPr>
      </p:pic>
      <p:pic>
        <p:nvPicPr>
          <p:cNvPr id="9" name="Picture 8" descr="Картинка 118 из 165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EAE3"/>
              </a:clrFrom>
              <a:clrTo>
                <a:srgbClr val="F9EA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146" y="3643314"/>
            <a:ext cx="2004694" cy="177482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00100" y="5857892"/>
            <a:ext cx="1698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Перепелиные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4744" y="5857892"/>
            <a:ext cx="1143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Куриные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715140" y="5857892"/>
            <a:ext cx="1076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Гусиные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яиц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Куриные яйца:</a:t>
            </a:r>
          </a:p>
          <a:p>
            <a:pPr>
              <a:buNone/>
            </a:pPr>
            <a:endParaRPr lang="ru-RU" dirty="0" smtClean="0"/>
          </a:p>
          <a:p>
            <a:pPr lvl="1"/>
            <a:r>
              <a:rPr lang="ru-RU" b="1" dirty="0" smtClean="0"/>
              <a:t>Д </a:t>
            </a:r>
            <a:r>
              <a:rPr lang="ru-RU" dirty="0" smtClean="0"/>
              <a:t>- Диетические (срок хранения не более 7 суток);</a:t>
            </a:r>
          </a:p>
          <a:p>
            <a:pPr>
              <a:buNone/>
            </a:pPr>
            <a:endParaRPr lang="ru-RU" dirty="0" smtClean="0"/>
          </a:p>
          <a:p>
            <a:pPr lvl="1"/>
            <a:r>
              <a:rPr lang="ru-RU" b="1" dirty="0" smtClean="0"/>
              <a:t>С </a:t>
            </a:r>
            <a:r>
              <a:rPr lang="ru-RU" dirty="0" smtClean="0"/>
              <a:t>- Столовые (срок хранения от 7 до 25 суток)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Определение свежести яиц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овоскоп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в</a:t>
            </a:r>
            <a:r>
              <a:rPr lang="ru-RU" dirty="0" smtClean="0"/>
              <a:t>ода + соль</a:t>
            </a:r>
            <a:endParaRPr lang="ru-RU" dirty="0"/>
          </a:p>
        </p:txBody>
      </p:sp>
      <p:pic>
        <p:nvPicPr>
          <p:cNvPr id="5" name="Рисунок 4" descr="овоско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500306"/>
            <a:ext cx="3286148" cy="3886205"/>
          </a:xfrm>
          <a:prstGeom prst="rect">
            <a:avLst/>
          </a:prstGeom>
        </p:spPr>
      </p:pic>
      <p:pic>
        <p:nvPicPr>
          <p:cNvPr id="6" name="Рисунок 5" descr="яйцо в вод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500306"/>
            <a:ext cx="2762256" cy="3749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Определение свежести яиц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Овоскоп </a:t>
            </a:r>
            <a:r>
              <a:rPr lang="ru-RU" dirty="0" smtClean="0"/>
              <a:t>– прибор для определения качества яиц путем их просвечивания лучом света. </a:t>
            </a:r>
          </a:p>
          <a:p>
            <a:pPr>
              <a:buNone/>
            </a:pPr>
            <a:endParaRPr lang="ru-RU" dirty="0"/>
          </a:p>
          <a:p>
            <a:pPr lvl="1"/>
            <a:r>
              <a:rPr lang="ru-RU" dirty="0" smtClean="0"/>
              <a:t>Свежее яйцо просвечивается.</a:t>
            </a:r>
          </a:p>
          <a:p>
            <a:pPr lvl="1"/>
            <a:r>
              <a:rPr lang="ru-RU" dirty="0" smtClean="0"/>
              <a:t>Несвежее не просвечивается (темное).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Определение свежести яиц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Налить в стакан воду, растворить в ней 1 столовую ложку соли, опустить яйцо.</a:t>
            </a:r>
          </a:p>
          <a:p>
            <a:pPr>
              <a:buNone/>
            </a:pPr>
            <a:endParaRPr lang="ru-RU" dirty="0" smtClean="0"/>
          </a:p>
          <a:p>
            <a:pPr lvl="1"/>
            <a:r>
              <a:rPr lang="ru-RU" dirty="0" smtClean="0"/>
              <a:t>Свежее яйцо лежит на дне.</a:t>
            </a:r>
          </a:p>
          <a:p>
            <a:pPr lvl="1"/>
            <a:r>
              <a:rPr lang="ru-RU" dirty="0" smtClean="0"/>
              <a:t>Несвежее плавает на поверхности.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Хранение в холодильнике</a:t>
            </a:r>
            <a:endParaRPr lang="ru-RU" b="1" dirty="0"/>
          </a:p>
        </p:txBody>
      </p:sp>
      <p:pic>
        <p:nvPicPr>
          <p:cNvPr id="4" name="Содержимое 3" descr="192358холодиль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791494"/>
            <a:ext cx="3200400" cy="414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262</Words>
  <Application>Microsoft Office PowerPoint</Application>
  <PresentationFormat>Экран (4:3)</PresentationFormat>
  <Paragraphs>71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Технология приготовления блюд из яиц</vt:lpstr>
      <vt:lpstr>Состав яйца</vt:lpstr>
      <vt:lpstr>Строение яйца</vt:lpstr>
      <vt:lpstr>Виды яиц</vt:lpstr>
      <vt:lpstr>Классификация яиц</vt:lpstr>
      <vt:lpstr>Определение свежести яиц</vt:lpstr>
      <vt:lpstr>Определение свежести яиц</vt:lpstr>
      <vt:lpstr>Определение свежести яиц</vt:lpstr>
      <vt:lpstr>Хранение в холодильнике</vt:lpstr>
      <vt:lpstr>Приготовление блюд из яиц</vt:lpstr>
      <vt:lpstr>Отделение белка от желтка</vt:lpstr>
      <vt:lpstr>Способы варки куриных яиц</vt:lpstr>
      <vt:lpstr>Подача вареных яиц</vt:lpstr>
      <vt:lpstr>Жарение яиц</vt:lpstr>
      <vt:lpstr>Жарение яиц</vt:lpstr>
      <vt:lpstr>Украшение блюда</vt:lpstr>
      <vt:lpstr>Украшение блюда</vt:lpstr>
      <vt:lpstr>Проверка знаний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приготовления блюд из яиц</dc:title>
  <dc:creator>Galina Zheltova</dc:creator>
  <cp:lastModifiedBy>Galina Zheltova</cp:lastModifiedBy>
  <cp:revision>41</cp:revision>
  <dcterms:created xsi:type="dcterms:W3CDTF">2015-11-03T16:55:18Z</dcterms:created>
  <dcterms:modified xsi:type="dcterms:W3CDTF">2015-11-03T20:14:56Z</dcterms:modified>
</cp:coreProperties>
</file>