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3" r:id="rId1"/>
  </p:sldMasterIdLst>
  <p:handoutMasterIdLst>
    <p:handoutMasterId r:id="rId12"/>
  </p:handoutMasterIdLst>
  <p:sldIdLst>
    <p:sldId id="283" r:id="rId2"/>
    <p:sldId id="280" r:id="rId3"/>
    <p:sldId id="277" r:id="rId4"/>
    <p:sldId id="278" r:id="rId5"/>
    <p:sldId id="257" r:id="rId6"/>
    <p:sldId id="258" r:id="rId7"/>
    <p:sldId id="259" r:id="rId8"/>
    <p:sldId id="261" r:id="rId9"/>
    <p:sldId id="284" r:id="rId10"/>
    <p:sldId id="282" r:id="rId11"/>
  </p:sldIdLst>
  <p:sldSz cx="9144000" cy="6858000" type="screen4x3"/>
  <p:notesSz cx="6888163" cy="100203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8080"/>
    <a:srgbClr val="006600"/>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ru-RU"/>
          </a:p>
        </p:txBody>
      </p:sp>
      <p:sp>
        <p:nvSpPr>
          <p:cNvPr id="3" name="Дата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a:lvl1pPr>
          </a:lstStyle>
          <a:p>
            <a:pPr>
              <a:defRPr/>
            </a:pPr>
            <a:fld id="{04D624FE-3D35-42B1-BC5D-E9C9F7A39F9F}" type="datetimeFigureOut">
              <a:rPr lang="ru-RU"/>
              <a:pPr>
                <a:defRPr/>
              </a:pPr>
              <a:t>08.11.2015</a:t>
            </a:fld>
            <a:endParaRPr lang="ru-RU"/>
          </a:p>
        </p:txBody>
      </p:sp>
      <p:sp>
        <p:nvSpPr>
          <p:cNvPr id="4" name="Нижний колонтитул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ru-RU"/>
          </a:p>
        </p:txBody>
      </p:sp>
      <p:sp>
        <p:nvSpPr>
          <p:cNvPr id="5" name="Номер слайда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a:lvl1pPr>
          </a:lstStyle>
          <a:p>
            <a:pPr>
              <a:defRPr/>
            </a:pPr>
            <a:fld id="{EF717702-AF30-4A35-B0F6-928C142C0F5E}"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6D09FE6-10D8-441F-85B2-17DD8AB327B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87164B4-C6C3-449F-B669-CF151E3D764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3861FF-FA81-49F7-B23A-9ED22605B113}"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5" y="228600"/>
            <a:ext cx="8510588" cy="1325563"/>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01625" y="1676400"/>
            <a:ext cx="4194175" cy="44227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76400"/>
            <a:ext cx="4194175" cy="44227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485E4A2-831C-4006-9E31-5EF46FAD4835}"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481138"/>
            <a:ext cx="4038600" cy="45259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481138"/>
            <a:ext cx="4038600" cy="21859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819525"/>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3"/>
          <p:cNvSpPr>
            <a:spLocks noGrp="1"/>
          </p:cNvSpPr>
          <p:nvPr>
            <p:ph type="dt" sz="half" idx="10"/>
          </p:nvPr>
        </p:nvSpPr>
        <p:spPr/>
        <p:txBody>
          <a:bodyPr/>
          <a:lstStyle>
            <a:lvl1pPr>
              <a:defRPr/>
            </a:lvl1pPr>
          </a:lstStyle>
          <a:p>
            <a:pPr>
              <a:defRPr/>
            </a:pPr>
            <a:endParaRPr lang="ru-RU"/>
          </a:p>
        </p:txBody>
      </p:sp>
      <p:sp>
        <p:nvSpPr>
          <p:cNvPr id="7" name="Нижний колонтитул 4"/>
          <p:cNvSpPr>
            <a:spLocks noGrp="1"/>
          </p:cNvSpPr>
          <p:nvPr>
            <p:ph type="ftr" sz="quarter" idx="11"/>
          </p:nvPr>
        </p:nvSpPr>
        <p:spPr/>
        <p:txBody>
          <a:bodyPr/>
          <a:lstStyle>
            <a:lvl1pPr>
              <a:defRPr/>
            </a:lvl1pPr>
          </a:lstStyle>
          <a:p>
            <a:pPr>
              <a:defRPr/>
            </a:pPr>
            <a:endParaRPr lang="ru-RU"/>
          </a:p>
        </p:txBody>
      </p:sp>
      <p:sp>
        <p:nvSpPr>
          <p:cNvPr id="8" name="Номер слайда 5"/>
          <p:cNvSpPr>
            <a:spLocks noGrp="1"/>
          </p:cNvSpPr>
          <p:nvPr>
            <p:ph type="sldNum" sz="quarter" idx="12"/>
          </p:nvPr>
        </p:nvSpPr>
        <p:spPr/>
        <p:txBody>
          <a:bodyPr/>
          <a:lstStyle>
            <a:lvl1pPr>
              <a:defRPr/>
            </a:lvl1pPr>
          </a:lstStyle>
          <a:p>
            <a:pPr>
              <a:defRPr/>
            </a:pPr>
            <a:fld id="{32129613-EC98-4D27-87BF-45439CF0987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C7A2A0A-84E3-4404-8B95-069D2241AE9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B15A2A5-7F73-48CB-A982-B617C411C8E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1B0EBB1-C706-4B29-9AD5-EF8BB0A94D3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C3A56AB-DE73-4B25-B970-46ECDBF34B0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D578FD2-4D07-4926-A974-6B1C6EC2DC6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98BABE6-F743-4C7D-94F8-B4C6B52393A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E38EEB7-6198-47D3-A2E7-4EFC3064DC0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137149F-0155-4577-9F3E-1D9BA2D6228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A2BE816D-4B54-4DFF-A891-F46B6BF8727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p:cNvSpPr>
          <p:nvPr>
            <p:ph type="ctrTitle"/>
          </p:nvPr>
        </p:nvSpPr>
        <p:spPr>
          <a:xfrm>
            <a:off x="250825" y="1844675"/>
            <a:ext cx="8642350" cy="1755775"/>
          </a:xfrm>
        </p:spPr>
        <p:txBody>
          <a:bodyPr rtlCol="0">
            <a:normAutofit/>
          </a:bodyPr>
          <a:lstStyle/>
          <a:p>
            <a:pPr fontAlgn="auto">
              <a:spcAft>
                <a:spcPts val="0"/>
              </a:spcAft>
              <a:defRPr/>
            </a:pPr>
            <a:r>
              <a:rPr lang="ru-RU" sz="2000" b="1" i="1" dirty="0" smtClean="0">
                <a:solidFill>
                  <a:schemeClr val="accent2">
                    <a:lumMod val="50000"/>
                  </a:schemeClr>
                </a:solidFill>
                <a:latin typeface="Lucida Console" pitchFamily="49" charset="0"/>
              </a:rPr>
              <a:t>Проект </a:t>
            </a:r>
            <a:br>
              <a:rPr lang="ru-RU" sz="2000" b="1" i="1" dirty="0" smtClean="0">
                <a:solidFill>
                  <a:schemeClr val="accent2">
                    <a:lumMod val="50000"/>
                  </a:schemeClr>
                </a:solidFill>
                <a:latin typeface="Lucida Console" pitchFamily="49" charset="0"/>
              </a:rPr>
            </a:br>
            <a:r>
              <a:rPr lang="ru-RU" sz="3200" b="1" i="1" dirty="0" smtClean="0">
                <a:solidFill>
                  <a:schemeClr val="accent2">
                    <a:lumMod val="50000"/>
                  </a:schemeClr>
                </a:solidFill>
                <a:latin typeface="Lucida Console" pitchFamily="49" charset="0"/>
              </a:rPr>
              <a:t>«</a:t>
            </a:r>
            <a:r>
              <a:rPr lang="ru-RU" sz="3200" b="1" dirty="0" smtClean="0">
                <a:solidFill>
                  <a:schemeClr val="accent2">
                    <a:lumMod val="50000"/>
                  </a:schemeClr>
                </a:solidFill>
                <a:latin typeface="Times New Roman" pitchFamily="18" charset="0"/>
                <a:cs typeface="Times New Roman" pitchFamily="18" charset="0"/>
              </a:rPr>
              <a:t>Значение осенней обработки почвы</a:t>
            </a:r>
            <a:r>
              <a:rPr lang="ru-RU" sz="3200" b="1" i="1" dirty="0" smtClean="0">
                <a:solidFill>
                  <a:schemeClr val="accent2">
                    <a:lumMod val="50000"/>
                  </a:schemeClr>
                </a:solidFill>
                <a:latin typeface="Lucida Console" pitchFamily="49" charset="0"/>
              </a:rPr>
              <a:t>»</a:t>
            </a:r>
          </a:p>
        </p:txBody>
      </p:sp>
      <p:sp>
        <p:nvSpPr>
          <p:cNvPr id="9219" name="Rectangle 5"/>
          <p:cNvSpPr>
            <a:spLocks noGrp="1"/>
          </p:cNvSpPr>
          <p:nvPr>
            <p:ph type="subTitle" idx="1"/>
          </p:nvPr>
        </p:nvSpPr>
        <p:spPr>
          <a:xfrm>
            <a:off x="4679950" y="3929063"/>
            <a:ext cx="4464050" cy="1295400"/>
          </a:xfrm>
        </p:spPr>
        <p:txBody>
          <a:bodyPr rtlCol="0">
            <a:normAutofit/>
          </a:bodyPr>
          <a:lstStyle/>
          <a:p>
            <a:pPr marL="109538" fontAlgn="auto">
              <a:spcAft>
                <a:spcPts val="0"/>
              </a:spcAft>
              <a:buFont typeface="Wingdings 3" pitchFamily="18" charset="2"/>
              <a:buNone/>
              <a:defRPr/>
            </a:pPr>
            <a:r>
              <a:rPr lang="ru-RU" sz="1600" b="1" i="1" dirty="0" smtClean="0">
                <a:solidFill>
                  <a:schemeClr val="accent2">
                    <a:lumMod val="50000"/>
                  </a:schemeClr>
                </a:solidFill>
                <a:latin typeface="Lucida Sans" pitchFamily="34" charset="0"/>
              </a:rPr>
              <a:t>Выполнил: ученик 6 класса  Орлов Андрей</a:t>
            </a:r>
          </a:p>
          <a:p>
            <a:pPr marL="109538" fontAlgn="auto">
              <a:spcAft>
                <a:spcPts val="0"/>
              </a:spcAft>
              <a:buFont typeface="Wingdings 3" pitchFamily="18" charset="2"/>
              <a:buNone/>
              <a:defRPr/>
            </a:pPr>
            <a:r>
              <a:rPr lang="ru-RU" sz="1600" b="1" i="1" dirty="0" smtClean="0">
                <a:solidFill>
                  <a:schemeClr val="accent2">
                    <a:lumMod val="50000"/>
                  </a:schemeClr>
                </a:solidFill>
                <a:latin typeface="Lucida Sans" pitchFamily="34" charset="0"/>
              </a:rPr>
              <a:t>Руководитель: Мазанова С.Н., учитель ПТО.</a:t>
            </a:r>
          </a:p>
        </p:txBody>
      </p:sp>
      <p:sp>
        <p:nvSpPr>
          <p:cNvPr id="9221" name="AutoShape 7"/>
          <p:cNvSpPr>
            <a:spLocks noChangeArrowheads="1"/>
          </p:cNvSpPr>
          <p:nvPr/>
        </p:nvSpPr>
        <p:spPr bwMode="auto">
          <a:xfrm>
            <a:off x="1785938" y="142875"/>
            <a:ext cx="6049962" cy="792163"/>
          </a:xfrm>
          <a:prstGeom prst="flowChartProcess">
            <a:avLst/>
          </a:prstGeom>
          <a:gradFill rotWithShape="1">
            <a:gsLst>
              <a:gs pos="0">
                <a:schemeClr val="bg1"/>
              </a:gs>
              <a:gs pos="100000">
                <a:schemeClr val="accent1"/>
              </a:gs>
            </a:gsLst>
            <a:path path="shape">
              <a:fillToRect l="50000" t="50000" r="50000" b="50000"/>
            </a:path>
          </a:gradFill>
          <a:ln w="9525">
            <a:solidFill>
              <a:srgbClr val="008080"/>
            </a:solidFill>
            <a:miter lim="800000"/>
            <a:headEnd/>
            <a:tailEnd/>
          </a:ln>
        </p:spPr>
        <p:txBody>
          <a:bodyPr wrap="none" anchor="ctr"/>
          <a:lstStyle/>
          <a:p>
            <a:pPr algn="ctr">
              <a:defRPr/>
            </a:pPr>
            <a:r>
              <a:rPr lang="ru-RU" sz="2400" b="1" i="1" dirty="0">
                <a:solidFill>
                  <a:schemeClr val="accent2">
                    <a:lumMod val="50000"/>
                  </a:schemeClr>
                </a:solidFill>
                <a:latin typeface="Lucida Console" pitchFamily="49" charset="0"/>
              </a:rPr>
              <a:t>МБОУ </a:t>
            </a:r>
            <a:r>
              <a:rPr lang="ru-RU" sz="2400" b="1" i="1" dirty="0" err="1">
                <a:solidFill>
                  <a:schemeClr val="accent2">
                    <a:lumMod val="50000"/>
                  </a:schemeClr>
                </a:solidFill>
                <a:latin typeface="Lucida Console" pitchFamily="49" charset="0"/>
              </a:rPr>
              <a:t>Семьянская</a:t>
            </a:r>
            <a:r>
              <a:rPr lang="ru-RU" sz="2400" b="1" i="1" dirty="0">
                <a:solidFill>
                  <a:schemeClr val="accent2">
                    <a:lumMod val="50000"/>
                  </a:schemeClr>
                </a:solidFill>
                <a:latin typeface="Lucida Console" pitchFamily="49" charset="0"/>
              </a:rPr>
              <a:t>  СОШ</a:t>
            </a:r>
          </a:p>
        </p:txBody>
      </p:sp>
      <p:pic>
        <p:nvPicPr>
          <p:cNvPr id="2053" name="Picture 4" descr="http://i063.radikal.ru/0910/d8/a7a1925b60f2.gif"/>
          <p:cNvPicPr>
            <a:picLocks noChangeAspect="1" noChangeArrowheads="1" noCrop="1"/>
          </p:cNvPicPr>
          <p:nvPr/>
        </p:nvPicPr>
        <p:blipFill>
          <a:blip r:embed="rId2">
            <a:clrChange>
              <a:clrFrom>
                <a:srgbClr val="FFFFFF"/>
              </a:clrFrom>
              <a:clrTo>
                <a:srgbClr val="FFFFFF">
                  <a:alpha val="0"/>
                </a:srgbClr>
              </a:clrTo>
            </a:clrChange>
          </a:blip>
          <a:srcRect/>
          <a:stretch>
            <a:fillRect/>
          </a:stretch>
        </p:blipFill>
        <p:spPr bwMode="auto">
          <a:xfrm>
            <a:off x="0" y="2000250"/>
            <a:ext cx="3200400" cy="2000250"/>
          </a:xfrm>
          <a:prstGeom prst="rect">
            <a:avLst/>
          </a:prstGeom>
          <a:noFill/>
          <a:ln w="9525">
            <a:noFill/>
            <a:miter lim="800000"/>
            <a:headEnd/>
            <a:tailEnd/>
          </a:ln>
        </p:spPr>
      </p:pic>
      <p:pic>
        <p:nvPicPr>
          <p:cNvPr id="2054" name="Picture 4" descr="http://i063.radikal.ru/0910/d8/a7a1925b60f2.gif"/>
          <p:cNvPicPr>
            <a:picLocks noChangeAspect="1" noChangeArrowheads="1" noCrop="1"/>
          </p:cNvPicPr>
          <p:nvPr/>
        </p:nvPicPr>
        <p:blipFill>
          <a:blip r:embed="rId2">
            <a:clrChange>
              <a:clrFrom>
                <a:srgbClr val="FFFFFF"/>
              </a:clrFrom>
              <a:clrTo>
                <a:srgbClr val="FFFFFF">
                  <a:alpha val="0"/>
                </a:srgbClr>
              </a:clrTo>
            </a:clrChange>
          </a:blip>
          <a:srcRect/>
          <a:stretch>
            <a:fillRect/>
          </a:stretch>
        </p:blipFill>
        <p:spPr bwMode="auto">
          <a:xfrm>
            <a:off x="285750" y="4572000"/>
            <a:ext cx="3200400" cy="2000250"/>
          </a:xfrm>
          <a:prstGeom prst="rect">
            <a:avLst/>
          </a:prstGeom>
          <a:noFill/>
          <a:ln w="9525">
            <a:noFill/>
            <a:miter lim="800000"/>
            <a:headEnd/>
            <a:tailEnd/>
          </a:ln>
        </p:spPr>
      </p:pic>
      <p:pic>
        <p:nvPicPr>
          <p:cNvPr id="2055" name="Picture 4" descr="http://i063.radikal.ru/0910/d8/a7a1925b60f2.gif"/>
          <p:cNvPicPr>
            <a:picLocks noChangeAspect="1" noChangeArrowheads="1" noCrop="1"/>
          </p:cNvPicPr>
          <p:nvPr/>
        </p:nvPicPr>
        <p:blipFill>
          <a:blip r:embed="rId2">
            <a:clrChange>
              <a:clrFrom>
                <a:srgbClr val="FFFFFF"/>
              </a:clrFrom>
              <a:clrTo>
                <a:srgbClr val="FFFFFF">
                  <a:alpha val="0"/>
                </a:srgbClr>
              </a:clrTo>
            </a:clrChange>
          </a:blip>
          <a:srcRect/>
          <a:stretch>
            <a:fillRect/>
          </a:stretch>
        </p:blipFill>
        <p:spPr bwMode="auto">
          <a:xfrm>
            <a:off x="142875" y="3214688"/>
            <a:ext cx="2857500" cy="1785937"/>
          </a:xfrm>
          <a:prstGeom prst="rect">
            <a:avLst/>
          </a:prstGeom>
          <a:noFill/>
          <a:ln w="9525">
            <a:noFill/>
            <a:miter lim="800000"/>
            <a:headEnd/>
            <a:tailEnd/>
          </a:ln>
        </p:spPr>
      </p:pic>
      <p:pic>
        <p:nvPicPr>
          <p:cNvPr id="2056" name="Picture 4" descr="http://i063.radikal.ru/0910/d8/a7a1925b60f2.gif"/>
          <p:cNvPicPr>
            <a:picLocks noChangeAspect="1" noChangeArrowheads="1" noCrop="1"/>
          </p:cNvPicPr>
          <p:nvPr/>
        </p:nvPicPr>
        <p:blipFill>
          <a:blip r:embed="rId2">
            <a:clrChange>
              <a:clrFrom>
                <a:srgbClr val="FFFFFF"/>
              </a:clrFrom>
              <a:clrTo>
                <a:srgbClr val="FFFFFF">
                  <a:alpha val="0"/>
                </a:srgbClr>
              </a:clrTo>
            </a:clrChange>
          </a:blip>
          <a:srcRect/>
          <a:stretch>
            <a:fillRect/>
          </a:stretch>
        </p:blipFill>
        <p:spPr bwMode="auto">
          <a:xfrm>
            <a:off x="0" y="0"/>
            <a:ext cx="3086100" cy="19288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p:cNvSpPr>
          <p:nvPr>
            <p:ph type="title"/>
          </p:nvPr>
        </p:nvSpPr>
        <p:spPr/>
        <p:txBody>
          <a:bodyPr rtlCol="0">
            <a:normAutofit/>
          </a:bodyPr>
          <a:lstStyle/>
          <a:p>
            <a:pPr fontAlgn="auto">
              <a:spcAft>
                <a:spcPts val="0"/>
              </a:spcAft>
              <a:defRPr/>
            </a:pPr>
            <a:r>
              <a:rPr lang="ru-RU" sz="3700" b="1" i="1" dirty="0" smtClean="0">
                <a:solidFill>
                  <a:schemeClr val="accent2">
                    <a:lumMod val="50000"/>
                  </a:schemeClr>
                </a:solidFill>
              </a:rPr>
              <a:t>Мы за исследования и проекты!!!</a:t>
            </a:r>
          </a:p>
        </p:txBody>
      </p:sp>
      <p:sp>
        <p:nvSpPr>
          <p:cNvPr id="22531" name="Rectangle 5"/>
          <p:cNvSpPr>
            <a:spLocks noGrp="1"/>
          </p:cNvSpPr>
          <p:nvPr>
            <p:ph type="body" sz="half" idx="1"/>
          </p:nvPr>
        </p:nvSpPr>
        <p:spPr>
          <a:xfrm>
            <a:off x="468313" y="1628775"/>
            <a:ext cx="4038600" cy="4525963"/>
          </a:xfrm>
        </p:spPr>
        <p:txBody>
          <a:bodyPr rtlCol="0">
            <a:noAutofit/>
          </a:bodyPr>
          <a:lstStyle/>
          <a:p>
            <a:pPr algn="just" fontAlgn="auto">
              <a:lnSpc>
                <a:spcPct val="80000"/>
              </a:lnSpc>
              <a:spcAft>
                <a:spcPts val="0"/>
              </a:spcAft>
              <a:buFont typeface="Wingdings 3" pitchFamily="18" charset="2"/>
              <a:buNone/>
              <a:defRPr/>
            </a:pPr>
            <a:r>
              <a:rPr lang="ru-RU" sz="2000" i="1" dirty="0" smtClean="0">
                <a:solidFill>
                  <a:schemeClr val="accent2">
                    <a:lumMod val="50000"/>
                  </a:schemeClr>
                </a:solidFill>
              </a:rPr>
              <a:t>Я  сам нашел всю информацию о осенней обработке почвы, учитель помог во всем разобраться и мы  вместе с учителем оформили итоги работы в  презентации. </a:t>
            </a:r>
          </a:p>
          <a:p>
            <a:pPr algn="just" fontAlgn="auto">
              <a:lnSpc>
                <a:spcPct val="80000"/>
              </a:lnSpc>
              <a:spcAft>
                <a:spcPts val="0"/>
              </a:spcAft>
              <a:buFont typeface="Wingdings 3" pitchFamily="18" charset="2"/>
              <a:buNone/>
              <a:defRPr/>
            </a:pPr>
            <a:r>
              <a:rPr lang="ru-RU" sz="2000" i="1" dirty="0" smtClean="0">
                <a:solidFill>
                  <a:schemeClr val="accent2">
                    <a:lumMod val="50000"/>
                  </a:schemeClr>
                </a:solidFill>
              </a:rPr>
              <a:t>Теперь я точно </a:t>
            </a:r>
            <a:r>
              <a:rPr lang="ru-RU" sz="2000" i="1" dirty="0" smtClean="0">
                <a:solidFill>
                  <a:schemeClr val="accent2">
                    <a:lumMod val="50000"/>
                  </a:schemeClr>
                </a:solidFill>
              </a:rPr>
              <a:t>знаю, </a:t>
            </a:r>
            <a:r>
              <a:rPr lang="ru-RU" sz="2000" i="1" dirty="0" smtClean="0">
                <a:solidFill>
                  <a:schemeClr val="accent2">
                    <a:lumMod val="50000"/>
                  </a:schemeClr>
                </a:solidFill>
              </a:rPr>
              <a:t>для чего нужна осенняя обработка почвы.</a:t>
            </a:r>
          </a:p>
          <a:p>
            <a:pPr fontAlgn="auto">
              <a:lnSpc>
                <a:spcPct val="80000"/>
              </a:lnSpc>
              <a:spcAft>
                <a:spcPts val="0"/>
              </a:spcAft>
              <a:buFont typeface="Wingdings 3" pitchFamily="18" charset="2"/>
              <a:buNone/>
              <a:defRPr/>
            </a:pPr>
            <a:endParaRPr lang="ru-RU" sz="2000" i="1" dirty="0" smtClean="0">
              <a:solidFill>
                <a:schemeClr val="accent2">
                  <a:lumMod val="50000"/>
                </a:schemeClr>
              </a:solidFill>
            </a:endParaRPr>
          </a:p>
          <a:p>
            <a:pPr fontAlgn="auto">
              <a:lnSpc>
                <a:spcPct val="80000"/>
              </a:lnSpc>
              <a:spcAft>
                <a:spcPts val="0"/>
              </a:spcAft>
              <a:buFont typeface="Wingdings 3" pitchFamily="18" charset="2"/>
              <a:buNone/>
              <a:defRPr/>
            </a:pPr>
            <a:endParaRPr lang="ru-RU" sz="2000" i="1" dirty="0" smtClean="0">
              <a:solidFill>
                <a:schemeClr val="accent2">
                  <a:lumMod val="50000"/>
                </a:schemeClr>
              </a:solidFill>
            </a:endParaRPr>
          </a:p>
          <a:p>
            <a:pPr fontAlgn="auto">
              <a:lnSpc>
                <a:spcPct val="80000"/>
              </a:lnSpc>
              <a:spcAft>
                <a:spcPts val="0"/>
              </a:spcAft>
              <a:buFont typeface="Wingdings 3" pitchFamily="18" charset="2"/>
              <a:buNone/>
              <a:defRPr/>
            </a:pPr>
            <a:r>
              <a:rPr lang="ru-RU" sz="2000" i="1" u="sng" dirty="0" smtClean="0">
                <a:solidFill>
                  <a:schemeClr val="accent2">
                    <a:lumMod val="50000"/>
                  </a:schemeClr>
                </a:solidFill>
              </a:rPr>
              <a:t>Самим </a:t>
            </a:r>
            <a:r>
              <a:rPr lang="ru-RU" sz="2000" i="1" dirty="0" smtClean="0">
                <a:solidFill>
                  <a:schemeClr val="accent2">
                    <a:lumMod val="50000"/>
                  </a:schemeClr>
                </a:solidFill>
              </a:rPr>
              <a:t>искать и находить</a:t>
            </a:r>
          </a:p>
          <a:p>
            <a:pPr fontAlgn="auto">
              <a:lnSpc>
                <a:spcPct val="80000"/>
              </a:lnSpc>
              <a:spcAft>
                <a:spcPts val="0"/>
              </a:spcAft>
              <a:buFont typeface="Wingdings 3" pitchFamily="18" charset="2"/>
              <a:buNone/>
              <a:defRPr/>
            </a:pPr>
            <a:r>
              <a:rPr lang="ru-RU" sz="2000" i="1" dirty="0" smtClean="0">
                <a:solidFill>
                  <a:schemeClr val="accent2">
                    <a:lumMod val="50000"/>
                  </a:schemeClr>
                </a:solidFill>
              </a:rPr>
              <a:t>Хотим </a:t>
            </a:r>
            <a:r>
              <a:rPr lang="ru-RU" sz="2000" i="1" u="sng" dirty="0" smtClean="0">
                <a:solidFill>
                  <a:schemeClr val="accent2">
                    <a:lumMod val="50000"/>
                  </a:schemeClr>
                </a:solidFill>
              </a:rPr>
              <a:t>активными </a:t>
            </a:r>
            <a:r>
              <a:rPr lang="ru-RU" sz="2000" i="1" dirty="0" smtClean="0">
                <a:solidFill>
                  <a:schemeClr val="accent2">
                    <a:lumMod val="50000"/>
                  </a:schemeClr>
                </a:solidFill>
              </a:rPr>
              <a:t>мы  быть;</a:t>
            </a:r>
          </a:p>
          <a:p>
            <a:pPr fontAlgn="auto">
              <a:lnSpc>
                <a:spcPct val="80000"/>
              </a:lnSpc>
              <a:spcAft>
                <a:spcPts val="0"/>
              </a:spcAft>
              <a:buFont typeface="Wingdings 3" pitchFamily="18" charset="2"/>
              <a:buNone/>
              <a:defRPr/>
            </a:pPr>
            <a:r>
              <a:rPr lang="ru-RU" sz="2000" i="1" dirty="0" smtClean="0">
                <a:solidFill>
                  <a:schemeClr val="accent2">
                    <a:lumMod val="50000"/>
                  </a:schemeClr>
                </a:solidFill>
              </a:rPr>
              <a:t>Не надо нам «на блюдечке давать»</a:t>
            </a:r>
          </a:p>
          <a:p>
            <a:pPr fontAlgn="auto">
              <a:lnSpc>
                <a:spcPct val="80000"/>
              </a:lnSpc>
              <a:spcAft>
                <a:spcPts val="0"/>
              </a:spcAft>
              <a:buFont typeface="Wingdings 3" pitchFamily="18" charset="2"/>
              <a:buNone/>
              <a:defRPr/>
            </a:pPr>
            <a:r>
              <a:rPr lang="ru-RU" sz="2000" i="1" dirty="0" smtClean="0">
                <a:solidFill>
                  <a:schemeClr val="accent2">
                    <a:lumMod val="50000"/>
                  </a:schemeClr>
                </a:solidFill>
              </a:rPr>
              <a:t>Хотим мы </a:t>
            </a:r>
            <a:r>
              <a:rPr lang="ru-RU" sz="2000" i="1" u="sng" dirty="0" smtClean="0">
                <a:solidFill>
                  <a:schemeClr val="accent2">
                    <a:lumMod val="50000"/>
                  </a:schemeClr>
                </a:solidFill>
              </a:rPr>
              <a:t>спорить, действовать, искать!</a:t>
            </a:r>
          </a:p>
          <a:p>
            <a:pPr fontAlgn="auto">
              <a:lnSpc>
                <a:spcPct val="80000"/>
              </a:lnSpc>
              <a:spcAft>
                <a:spcPts val="0"/>
              </a:spcAft>
              <a:buFont typeface="Wingdings 3" pitchFamily="18" charset="2"/>
              <a:buNone/>
              <a:defRPr/>
            </a:pPr>
            <a:endParaRPr lang="ru-RU" sz="2000" i="1" u="sng" dirty="0" smtClean="0">
              <a:solidFill>
                <a:schemeClr val="accent2">
                  <a:lumMod val="50000"/>
                </a:schemeClr>
              </a:solidFill>
            </a:endParaRPr>
          </a:p>
        </p:txBody>
      </p:sp>
      <p:pic>
        <p:nvPicPr>
          <p:cNvPr id="9" name="Picture 6" descr="http://s4.hostingkartinok.com/uploads/images/2012/11/5c20bfaf414e1831d52b5a713a6a5b15.jpg"/>
          <p:cNvPicPr>
            <a:picLocks noChangeAspect="1" noChangeArrowheads="1"/>
          </p:cNvPicPr>
          <p:nvPr/>
        </p:nvPicPr>
        <p:blipFill>
          <a:blip r:embed="rId2"/>
          <a:srcRect/>
          <a:stretch>
            <a:fillRect/>
          </a:stretch>
        </p:blipFill>
        <p:spPr bwMode="auto">
          <a:xfrm>
            <a:off x="4929190" y="2214554"/>
            <a:ext cx="4003541" cy="2928958"/>
          </a:xfrm>
          <a:prstGeom prst="rect">
            <a:avLst/>
          </a:prstGeom>
          <a:noFill/>
          <a:effectLst>
            <a:softEdge rad="317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p:cNvSpPr>
          <p:nvPr>
            <p:ph type="ctrTitle"/>
          </p:nvPr>
        </p:nvSpPr>
        <p:spPr>
          <a:xfrm>
            <a:off x="642938" y="0"/>
            <a:ext cx="7772400" cy="1470025"/>
          </a:xfrm>
        </p:spPr>
        <p:txBody>
          <a:bodyPr rtlCol="0">
            <a:normAutofit/>
          </a:bodyPr>
          <a:lstStyle/>
          <a:p>
            <a:pPr fontAlgn="auto">
              <a:spcAft>
                <a:spcPts val="0"/>
              </a:spcAft>
              <a:defRPr/>
            </a:pPr>
            <a:r>
              <a:rPr lang="ru-RU" sz="3600" b="1" i="1" dirty="0" smtClean="0">
                <a:solidFill>
                  <a:schemeClr val="accent2">
                    <a:lumMod val="50000"/>
                  </a:schemeClr>
                </a:solidFill>
                <a:latin typeface="Lucida Console" pitchFamily="49" charset="0"/>
              </a:rPr>
              <a:t>Актуальность работы</a:t>
            </a:r>
          </a:p>
        </p:txBody>
      </p:sp>
      <p:sp>
        <p:nvSpPr>
          <p:cNvPr id="3075" name="Rectangle 5"/>
          <p:cNvSpPr>
            <a:spLocks noGrp="1"/>
          </p:cNvSpPr>
          <p:nvPr>
            <p:ph type="subTitle" idx="1"/>
          </p:nvPr>
        </p:nvSpPr>
        <p:spPr>
          <a:xfrm>
            <a:off x="1143000" y="1714500"/>
            <a:ext cx="6572250" cy="3286136"/>
          </a:xfrm>
        </p:spPr>
        <p:txBody>
          <a:bodyPr/>
          <a:lstStyle/>
          <a:p>
            <a:pPr>
              <a:buFont typeface="Wingdings 3" pitchFamily="18" charset="2"/>
              <a:buNone/>
            </a:pPr>
            <a:r>
              <a:rPr lang="ru-RU" sz="2100" i="1" dirty="0" smtClean="0">
                <a:solidFill>
                  <a:schemeClr val="tx1"/>
                </a:solidFill>
              </a:rPr>
              <a:t>Мы живем в сельской местности, поэтому сельскохозяйственный труд является основным видом деятельности населения как в коллективном, так и в домашнем хозяйстве. Каждую осень трактора с плугами выезжают на поля и пашут землю, а мама просит помочь вскопать огород. Перед нами встал вопрос: «Для чего это надо делать?» Поэтому мы решили обработать почву осенью вручную, чтобы посмотреть как это влияет на рост и развитие растений. </a:t>
            </a:r>
          </a:p>
        </p:txBody>
      </p:sp>
      <p:pic>
        <p:nvPicPr>
          <p:cNvPr id="3076" name="Picture 4" descr="http://img1.liveinternet.ru/images/attach/c/4/78/681/78681061_0_73190_3b8e82d7_XLjpg.gif"/>
          <p:cNvPicPr>
            <a:picLocks noChangeAspect="1" noChangeArrowheads="1" noCrop="1"/>
          </p:cNvPicPr>
          <p:nvPr/>
        </p:nvPicPr>
        <p:blipFill>
          <a:blip r:embed="rId2"/>
          <a:srcRect/>
          <a:stretch>
            <a:fillRect/>
          </a:stretch>
        </p:blipFill>
        <p:spPr bwMode="auto">
          <a:xfrm>
            <a:off x="6643688" y="4857750"/>
            <a:ext cx="2082800" cy="1692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rtlCol="0">
            <a:normAutofit/>
          </a:bodyPr>
          <a:lstStyle/>
          <a:p>
            <a:pPr fontAlgn="auto">
              <a:spcAft>
                <a:spcPts val="0"/>
              </a:spcAft>
              <a:defRPr/>
            </a:pPr>
            <a:r>
              <a:rPr lang="ru-RU" b="1" i="1" dirty="0" smtClean="0">
                <a:solidFill>
                  <a:schemeClr val="accent2">
                    <a:lumMod val="50000"/>
                  </a:schemeClr>
                </a:solidFill>
              </a:rPr>
              <a:t>Цель работы</a:t>
            </a:r>
            <a:endParaRPr lang="ru-RU" b="1" i="1" dirty="0">
              <a:solidFill>
                <a:schemeClr val="accent2">
                  <a:lumMod val="50000"/>
                </a:schemeClr>
              </a:solidFill>
            </a:endParaRPr>
          </a:p>
        </p:txBody>
      </p:sp>
      <p:sp>
        <p:nvSpPr>
          <p:cNvPr id="4099" name="Содержимое 1"/>
          <p:cNvSpPr>
            <a:spLocks noGrp="1"/>
          </p:cNvSpPr>
          <p:nvPr>
            <p:ph idx="1"/>
          </p:nvPr>
        </p:nvSpPr>
        <p:spPr>
          <a:xfrm>
            <a:off x="457200" y="1481138"/>
            <a:ext cx="8229600" cy="1662112"/>
          </a:xfrm>
        </p:spPr>
        <p:txBody>
          <a:bodyPr/>
          <a:lstStyle/>
          <a:p>
            <a:pPr>
              <a:buFont typeface="Arial" charset="0"/>
              <a:buNone/>
            </a:pPr>
            <a:r>
              <a:rPr lang="ru-RU" smtClean="0"/>
              <a:t>Провести наблюдения за осенней обработкой почвы на пришкольном участке.</a:t>
            </a:r>
            <a:endParaRPr lang="ru-RU" i="1" smtClean="0"/>
          </a:p>
        </p:txBody>
      </p:sp>
      <p:pic>
        <p:nvPicPr>
          <p:cNvPr id="11269" name="Picture 5" descr="http://weerkust.ru/wp-content/uploads/2012/04/%D0%9F%D0%B5%D1%80%D0%B5%D0%BA%D0%BE%D0%BF%D0%BA%D0%B0-%D0%BF%D0%BE%D1%87%D0%B2%D1%8B-%D0%B2-%D1%81%D0%B0%D0%B4%D1%83..jpg"/>
          <p:cNvPicPr>
            <a:picLocks noChangeAspect="1" noChangeArrowheads="1"/>
          </p:cNvPicPr>
          <p:nvPr/>
        </p:nvPicPr>
        <p:blipFill>
          <a:blip r:embed="rId2"/>
          <a:srcRect/>
          <a:stretch>
            <a:fillRect/>
          </a:stretch>
        </p:blipFill>
        <p:spPr bwMode="auto">
          <a:xfrm>
            <a:off x="1714480" y="2643182"/>
            <a:ext cx="5715000" cy="3810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rtlCol="0">
            <a:normAutofit/>
          </a:bodyPr>
          <a:lstStyle/>
          <a:p>
            <a:pPr fontAlgn="auto">
              <a:spcAft>
                <a:spcPts val="0"/>
              </a:spcAft>
              <a:defRPr/>
            </a:pPr>
            <a:r>
              <a:rPr lang="ru-RU" b="1" i="1" dirty="0" smtClean="0">
                <a:solidFill>
                  <a:schemeClr val="accent2">
                    <a:lumMod val="50000"/>
                  </a:schemeClr>
                </a:solidFill>
              </a:rPr>
              <a:t>Задачи: </a:t>
            </a:r>
            <a:endParaRPr lang="ru-RU" b="1" i="1" dirty="0">
              <a:solidFill>
                <a:schemeClr val="accent2">
                  <a:lumMod val="50000"/>
                </a:schemeClr>
              </a:solidFill>
            </a:endParaRPr>
          </a:p>
        </p:txBody>
      </p:sp>
      <p:sp>
        <p:nvSpPr>
          <p:cNvPr id="2" name="Содержимое 1"/>
          <p:cNvSpPr>
            <a:spLocks noGrp="1"/>
          </p:cNvSpPr>
          <p:nvPr>
            <p:ph idx="1"/>
          </p:nvPr>
        </p:nvSpPr>
        <p:spPr/>
        <p:txBody>
          <a:bodyPr rtlCol="0">
            <a:normAutofit/>
          </a:bodyPr>
          <a:lstStyle/>
          <a:p>
            <a:pPr marL="623887" indent="-514350" fontAlgn="auto">
              <a:spcAft>
                <a:spcPts val="0"/>
              </a:spcAft>
              <a:buFont typeface="Wingdings 3" pitchFamily="18" charset="2"/>
              <a:buAutoNum type="arabicPeriod"/>
              <a:defRPr/>
            </a:pPr>
            <a:r>
              <a:rPr lang="ru-RU" i="1" dirty="0" smtClean="0">
                <a:solidFill>
                  <a:schemeClr val="bg2">
                    <a:lumMod val="25000"/>
                  </a:schemeClr>
                </a:solidFill>
              </a:rPr>
              <a:t>Познакомиться с осенними особенностями обработки почвы;</a:t>
            </a:r>
          </a:p>
          <a:p>
            <a:pPr marL="623887" indent="-514350" fontAlgn="auto">
              <a:spcAft>
                <a:spcPts val="0"/>
              </a:spcAft>
              <a:buFont typeface="Wingdings 3" pitchFamily="18" charset="2"/>
              <a:buAutoNum type="arabicPeriod"/>
              <a:defRPr/>
            </a:pPr>
            <a:r>
              <a:rPr lang="ru-RU" i="1" dirty="0" smtClean="0">
                <a:solidFill>
                  <a:schemeClr val="bg2">
                    <a:lumMod val="25000"/>
                  </a:schemeClr>
                </a:solidFill>
              </a:rPr>
              <a:t>Перекопать часть пришкольного участка в октябре;</a:t>
            </a:r>
          </a:p>
          <a:p>
            <a:pPr marL="623887" indent="-514350" fontAlgn="auto">
              <a:spcAft>
                <a:spcPts val="0"/>
              </a:spcAft>
              <a:buFont typeface="+mj-lt"/>
              <a:buAutoNum type="arabicPeriod"/>
              <a:defRPr/>
            </a:pPr>
            <a:r>
              <a:rPr lang="ru-RU" i="1" dirty="0" smtClean="0">
                <a:solidFill>
                  <a:schemeClr val="bg2">
                    <a:lumMod val="25000"/>
                  </a:schemeClr>
                </a:solidFill>
              </a:rPr>
              <a:t>Выяснить, каково значение осенней обработки почвы?</a:t>
            </a:r>
          </a:p>
          <a:p>
            <a:pPr marL="623887" indent="-514350" fontAlgn="auto">
              <a:spcAft>
                <a:spcPts val="0"/>
              </a:spcAft>
              <a:buFont typeface="Wingdings 3" pitchFamily="18" charset="2"/>
              <a:buAutoNum type="arabicPeriod"/>
              <a:defRPr/>
            </a:pPr>
            <a:endParaRPr lang="ru-RU" dirty="0" smtClean="0"/>
          </a:p>
          <a:p>
            <a:pPr marL="623887" indent="-514350" fontAlgn="auto">
              <a:spcAft>
                <a:spcPts val="0"/>
              </a:spcAft>
              <a:buFont typeface="Wingdings 3" pitchFamily="18" charset="2"/>
              <a:buAutoNum type="arabicPeriod"/>
              <a:defRPr/>
            </a:pPr>
            <a:endParaRPr lang="ru-RU" dirty="0"/>
          </a:p>
        </p:txBody>
      </p:sp>
      <p:pic>
        <p:nvPicPr>
          <p:cNvPr id="5124" name="Picture 4" descr="http://img1.liveinternet.ru/images/attach/c/4/78/681/78681061_0_73190_3b8e82d7_XLjpg.gif"/>
          <p:cNvPicPr>
            <a:picLocks noChangeAspect="1" noChangeArrowheads="1" noCrop="1"/>
          </p:cNvPicPr>
          <p:nvPr/>
        </p:nvPicPr>
        <p:blipFill>
          <a:blip r:embed="rId2"/>
          <a:srcRect/>
          <a:stretch>
            <a:fillRect/>
          </a:stretch>
        </p:blipFill>
        <p:spPr bwMode="auto">
          <a:xfrm>
            <a:off x="6715125" y="4781550"/>
            <a:ext cx="1500188" cy="1219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512763" y="280988"/>
            <a:ext cx="8116887" cy="1127125"/>
          </a:xfrm>
        </p:spPr>
        <p:txBody>
          <a:bodyPr>
            <a:normAutofit fontScale="90000"/>
          </a:bodyPr>
          <a:lstStyle/>
          <a:p>
            <a:r>
              <a:rPr lang="ru-RU" sz="4000" b="1" i="1" smtClean="0">
                <a:solidFill>
                  <a:srgbClr val="632523"/>
                </a:solidFill>
                <a:latin typeface="Tahoma" pitchFamily="34" charset="0"/>
                <a:cs typeface="Tahoma" pitchFamily="34" charset="0"/>
              </a:rPr>
              <a:t>Особенности осенней обработки почвы</a:t>
            </a:r>
          </a:p>
        </p:txBody>
      </p:sp>
      <p:sp>
        <p:nvSpPr>
          <p:cNvPr id="3075" name="Rectangle 3"/>
          <p:cNvSpPr>
            <a:spLocks noGrp="1" noRot="1" noChangeArrowheads="1"/>
          </p:cNvSpPr>
          <p:nvPr>
            <p:ph idx="1"/>
          </p:nvPr>
        </p:nvSpPr>
        <p:spPr>
          <a:xfrm>
            <a:off x="457200" y="1600200"/>
            <a:ext cx="8229600" cy="2971800"/>
          </a:xfrm>
        </p:spPr>
        <p:txBody>
          <a:bodyPr/>
          <a:lstStyle/>
          <a:p>
            <a:pPr>
              <a:buFont typeface="Wingdings" pitchFamily="2" charset="2"/>
              <a:buNone/>
            </a:pPr>
            <a:endParaRPr lang="ru-RU" i="1" smtClean="0">
              <a:latin typeface="Tahoma" pitchFamily="34" charset="0"/>
              <a:cs typeface="Tahoma" pitchFamily="34" charset="0"/>
            </a:endParaRPr>
          </a:p>
          <a:p>
            <a:pPr>
              <a:buFont typeface="Wingdings" pitchFamily="2" charset="2"/>
              <a:buChar char="q"/>
            </a:pPr>
            <a:r>
              <a:rPr lang="ru-RU" i="1" smtClean="0">
                <a:latin typeface="Tahoma" pitchFamily="34" charset="0"/>
                <a:cs typeface="Tahoma" pitchFamily="34" charset="0"/>
              </a:rPr>
              <a:t>Очистка участка от остатков растений</a:t>
            </a:r>
          </a:p>
          <a:p>
            <a:pPr>
              <a:buFont typeface="Wingdings" pitchFamily="2" charset="2"/>
              <a:buChar char="q"/>
            </a:pPr>
            <a:r>
              <a:rPr lang="ru-RU" i="1" smtClean="0">
                <a:latin typeface="Tahoma" pitchFamily="34" charset="0"/>
                <a:cs typeface="Tahoma" pitchFamily="34" charset="0"/>
              </a:rPr>
              <a:t>Внесение удобрений</a:t>
            </a:r>
          </a:p>
          <a:p>
            <a:pPr>
              <a:buFont typeface="Wingdings" pitchFamily="2" charset="2"/>
              <a:buChar char="q"/>
            </a:pPr>
            <a:r>
              <a:rPr lang="ru-RU" i="1" smtClean="0">
                <a:latin typeface="Tahoma" pitchFamily="34" charset="0"/>
                <a:cs typeface="Tahoma" pitchFamily="34" charset="0"/>
              </a:rPr>
              <a:t>Зяблевая обработка почвы</a:t>
            </a:r>
          </a:p>
        </p:txBody>
      </p:sp>
      <p:pic>
        <p:nvPicPr>
          <p:cNvPr id="6148" name="Picture 2" descr="http://woman-project.com/uploads/1345582800/ee4710eb7438ee.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43188" y="4714875"/>
            <a:ext cx="3924300" cy="1638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decel="50000" fill="hold">
                                          <p:stCondLst>
                                            <p:cond delay="0"/>
                                          </p:stCondLst>
                                        </p:cTn>
                                        <p:tgtEl>
                                          <p:spTgt spid="307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07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074"/>
                                        </p:tgtEl>
                                        <p:attrNameLst>
                                          <p:attrName>ppt_w</p:attrName>
                                        </p:attrNameLst>
                                      </p:cBhvr>
                                      <p:tavLst>
                                        <p:tav tm="0">
                                          <p:val>
                                            <p:strVal val="#ppt_w*.05"/>
                                          </p:val>
                                        </p:tav>
                                        <p:tav tm="100000">
                                          <p:val>
                                            <p:strVal val="#ppt_w"/>
                                          </p:val>
                                        </p:tav>
                                      </p:tavLst>
                                    </p:anim>
                                    <p:anim calcmode="lin" valueType="num">
                                      <p:cBhvr>
                                        <p:cTn id="10" dur="1000" fill="hold"/>
                                        <p:tgtEl>
                                          <p:spTgt spid="307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07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07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07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074"/>
                                        </p:tgtEl>
                                      </p:cBhvr>
                                    </p:animEffect>
                                  </p:childTnLst>
                                </p:cTn>
                              </p:par>
                            </p:childTnLst>
                          </p:cTn>
                        </p:par>
                        <p:par>
                          <p:cTn id="15" fill="hold">
                            <p:stCondLst>
                              <p:cond delay="1000"/>
                            </p:stCondLst>
                            <p:childTnLst>
                              <p:par>
                                <p:cTn id="16" presetID="15"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p:cTn id="18" dur="10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07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07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2000"/>
                            </p:stCondLst>
                            <p:childTnLst>
                              <p:par>
                                <p:cTn id="23" presetID="15" presetClass="entr" presetSubtype="0" fill="hold" grpId="0" nodeType="after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 calcmode="lin" valueType="num">
                                      <p:cBhvr>
                                        <p:cTn id="25" dur="10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07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07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3000"/>
                            </p:stCondLst>
                            <p:childTnLst>
                              <p:par>
                                <p:cTn id="30" presetID="15" presetClass="entr" presetSubtype="0" fill="hold" grpId="0" nodeType="afterEffect">
                                  <p:stCondLst>
                                    <p:cond delay="0"/>
                                  </p:stCondLst>
                                  <p:childTnLst>
                                    <p:set>
                                      <p:cBhvr>
                                        <p:cTn id="31" dur="1" fill="hold">
                                          <p:stCondLst>
                                            <p:cond delay="0"/>
                                          </p:stCondLst>
                                        </p:cTn>
                                        <p:tgtEl>
                                          <p:spTgt spid="3075">
                                            <p:txEl>
                                              <p:pRg st="3" end="3"/>
                                            </p:txEl>
                                          </p:spTgt>
                                        </p:tgtEl>
                                        <p:attrNameLst>
                                          <p:attrName>style.visibility</p:attrName>
                                        </p:attrNameLst>
                                      </p:cBhvr>
                                      <p:to>
                                        <p:strVal val="visible"/>
                                      </p:to>
                                    </p:set>
                                    <p:anim calcmode="lin" valueType="num">
                                      <p:cBhvr>
                                        <p:cTn id="32" dur="1000" fill="hold"/>
                                        <p:tgtEl>
                                          <p:spTgt spid="3075">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07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07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714375" y="285750"/>
            <a:ext cx="8229600" cy="1143000"/>
          </a:xfrm>
        </p:spPr>
        <p:txBody>
          <a:bodyPr rtlCol="0">
            <a:normAutofit fontScale="90000"/>
          </a:bodyPr>
          <a:lstStyle/>
          <a:p>
            <a:pPr fontAlgn="auto">
              <a:spcAft>
                <a:spcPts val="0"/>
              </a:spcAft>
              <a:defRPr/>
            </a:pPr>
            <a:r>
              <a:rPr lang="ru-RU" b="1" i="1" dirty="0" smtClean="0">
                <a:solidFill>
                  <a:schemeClr val="accent2">
                    <a:lumMod val="50000"/>
                  </a:schemeClr>
                </a:solidFill>
                <a:latin typeface="Tahoma" pitchFamily="34" charset="0"/>
                <a:cs typeface="Tahoma" pitchFamily="34" charset="0"/>
              </a:rPr>
              <a:t>Очистка участка от остатков растений</a:t>
            </a:r>
          </a:p>
        </p:txBody>
      </p:sp>
      <p:sp>
        <p:nvSpPr>
          <p:cNvPr id="4099" name="Rectangle 3"/>
          <p:cNvSpPr>
            <a:spLocks noGrp="1" noRot="1" noChangeArrowheads="1"/>
          </p:cNvSpPr>
          <p:nvPr>
            <p:ph idx="1"/>
          </p:nvPr>
        </p:nvSpPr>
        <p:spPr>
          <a:xfrm>
            <a:off x="214313" y="1714500"/>
            <a:ext cx="8540750" cy="4183063"/>
          </a:xfrm>
        </p:spPr>
        <p:txBody>
          <a:bodyPr/>
          <a:lstStyle/>
          <a:p>
            <a:pPr algn="just"/>
            <a:r>
              <a:rPr lang="ru-RU" sz="1800" smtClean="0"/>
              <a:t>После садовых работ необходимо собирать растительные остатки. Чтобы поддерживать чистоту и порядок на участке, эти растительные остатки следует утилизировать, т.е. убирать и перерабатывать. Переработанные остатки складывают в компостник. А после перегнивания этот продукт используют как удобрение. Особенно осенью, когда многие растения, такие как однолетники и двулетники, заканчивают своё развитие, то их нужно убирать. За теми растениями, которые приостанавливают развитие(многолетние цветы, кусты, деревья), но сохраняют корневую систему, также нужно убирать растительные остатки(листья, побеги). Если оставить слой ненужной растительности, то на протяжении зимы он уляжется, и если весна будет дождливой, то этот слой запреет, не будет пропускать кислород в почву, что очень губительно для корней, молодых побегов. При уборке растительности пользуются садовым инвентарём: тяпками, граблями, лопатами, вилами. </a:t>
            </a:r>
          </a:p>
          <a:p>
            <a:pPr>
              <a:lnSpc>
                <a:spcPct val="70000"/>
              </a:lnSpc>
            </a:pPr>
            <a:endParaRPr lang="ru-RU" sz="1800" i="1" smtClean="0">
              <a:latin typeface="Tahoma" pitchFamily="34" charset="0"/>
              <a:cs typeface="Tahoma" pitchFamily="34" charset="0"/>
            </a:endParaRPr>
          </a:p>
        </p:txBody>
      </p:sp>
      <p:pic>
        <p:nvPicPr>
          <p:cNvPr id="7172" name="Picture 6" descr="135040 (47811) &amp;Ucy;&amp;ncy;&amp;icy;&amp;vcy;&amp;iecy;&amp;rcy;&amp;scy;&amp;acy;&amp;lcy;&amp;softcy;&amp;ncy;&amp;ycy;&amp;iecy; &amp;gcy;&amp;rcy;&amp;acy;&amp;bcy;&amp;lcy;&amp;icy;"/>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86563" y="5072063"/>
            <a:ext cx="1643062" cy="16430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grpId="0" nodeType="clickEffect">
                                  <p:stCondLst>
                                    <p:cond delay="0"/>
                                  </p:stCondLst>
                                  <p:childTnLst>
                                    <p:set>
                                      <p:cBhvr>
                                        <p:cTn id="16" dur="1" fill="hold">
                                          <p:stCondLst>
                                            <p:cond delay="0"/>
                                          </p:stCondLst>
                                        </p:cTn>
                                        <p:tgtEl>
                                          <p:spTgt spid="4099">
                                            <p:txEl>
                                              <p:pRg st="0" end="0"/>
                                            </p:txEl>
                                          </p:spTgt>
                                        </p:tgtEl>
                                        <p:attrNameLst>
                                          <p:attrName>style.visibility</p:attrName>
                                        </p:attrNameLst>
                                      </p:cBhvr>
                                      <p:to>
                                        <p:strVal val="visible"/>
                                      </p:to>
                                    </p:set>
                                    <p:anim calcmode="lin" valueType="num">
                                      <p:cBhvr>
                                        <p:cTn id="17" dur="500" fill="hold"/>
                                        <p:tgtEl>
                                          <p:spTgt spid="4099">
                                            <p:txEl>
                                              <p:pRg st="0" end="0"/>
                                            </p:txEl>
                                          </p:spTgt>
                                        </p:tgtEl>
                                        <p:attrNameLst>
                                          <p:attrName>ppt_w</p:attrName>
                                        </p:attrNameLst>
                                      </p:cBhvr>
                                      <p:tavLst>
                                        <p:tav tm="0">
                                          <p:val>
                                            <p:strVal val="#ppt_w*0.05"/>
                                          </p:val>
                                        </p:tav>
                                        <p:tav tm="100000">
                                          <p:val>
                                            <p:strVal val="#ppt_w"/>
                                          </p:val>
                                        </p:tav>
                                      </p:tavLst>
                                    </p:anim>
                                    <p:anim calcmode="lin" valueType="num">
                                      <p:cBhvr>
                                        <p:cTn id="18" dur="500" fill="hold"/>
                                        <p:tgtEl>
                                          <p:spTgt spid="4099">
                                            <p:txEl>
                                              <p:pRg st="0" end="0"/>
                                            </p:txEl>
                                          </p:spTgt>
                                        </p:tgtEl>
                                        <p:attrNameLst>
                                          <p:attrName>ppt_h</p:attrName>
                                        </p:attrNameLst>
                                      </p:cBhvr>
                                      <p:tavLst>
                                        <p:tav tm="0">
                                          <p:val>
                                            <p:strVal val="#ppt_h"/>
                                          </p:val>
                                        </p:tav>
                                        <p:tav tm="100000">
                                          <p:val>
                                            <p:strVal val="#ppt_h"/>
                                          </p:val>
                                        </p:tav>
                                      </p:tavLst>
                                    </p:anim>
                                    <p:anim calcmode="lin" valueType="num">
                                      <p:cBhvr>
                                        <p:cTn id="19" dur="500" fill="hold"/>
                                        <p:tgtEl>
                                          <p:spTgt spid="4099">
                                            <p:txEl>
                                              <p:pRg st="0" end="0"/>
                                            </p:txEl>
                                          </p:spTgt>
                                        </p:tgtEl>
                                        <p:attrNameLst>
                                          <p:attrName>ppt_x</p:attrName>
                                        </p:attrNameLst>
                                      </p:cBhvr>
                                      <p:tavLst>
                                        <p:tav tm="0">
                                          <p:val>
                                            <p:strVal val="#ppt_x-.2"/>
                                          </p:val>
                                        </p:tav>
                                        <p:tav tm="100000">
                                          <p:val>
                                            <p:strVal val="#ppt_x"/>
                                          </p:val>
                                        </p:tav>
                                      </p:tavLst>
                                    </p:anim>
                                    <p:anim calcmode="lin" valueType="num">
                                      <p:cBhvr>
                                        <p:cTn id="20" dur="500" fill="hold"/>
                                        <p:tgtEl>
                                          <p:spTgt spid="4099">
                                            <p:txEl>
                                              <p:pRg st="0" end="0"/>
                                            </p:txEl>
                                          </p:spTgt>
                                        </p:tgtEl>
                                        <p:attrNameLst>
                                          <p:attrName>ppt_y</p:attrName>
                                        </p:attrNameLst>
                                      </p:cBhvr>
                                      <p:tavLst>
                                        <p:tav tm="0">
                                          <p:val>
                                            <p:strVal val="#ppt_y"/>
                                          </p:val>
                                        </p:tav>
                                        <p:tav tm="100000">
                                          <p:val>
                                            <p:strVal val="#ppt_y"/>
                                          </p:val>
                                        </p:tav>
                                      </p:tavLst>
                                    </p:anim>
                                    <p:animEffect transition="in" filter="fade">
                                      <p:cBhvr>
                                        <p:cTn id="21"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Rectangle 10"/>
          <p:cNvSpPr>
            <a:spLocks noGrp="1" noRot="1" noChangeArrowheads="1"/>
          </p:cNvSpPr>
          <p:nvPr>
            <p:ph type="title"/>
          </p:nvPr>
        </p:nvSpPr>
        <p:spPr>
          <a:xfrm>
            <a:off x="301625" y="228600"/>
            <a:ext cx="8510588" cy="914400"/>
          </a:xfrm>
        </p:spPr>
        <p:txBody>
          <a:bodyPr rtlCol="0">
            <a:normAutofit/>
          </a:bodyPr>
          <a:lstStyle/>
          <a:p>
            <a:pPr fontAlgn="auto">
              <a:spcAft>
                <a:spcPts val="0"/>
              </a:spcAft>
              <a:defRPr/>
            </a:pPr>
            <a:r>
              <a:rPr lang="ru-RU" b="1" i="1" dirty="0" smtClean="0">
                <a:solidFill>
                  <a:schemeClr val="accent2">
                    <a:lumMod val="50000"/>
                  </a:schemeClr>
                </a:solidFill>
                <a:latin typeface="Tahoma" pitchFamily="34" charset="0"/>
                <a:cs typeface="Tahoma" pitchFamily="34" charset="0"/>
              </a:rPr>
              <a:t>Внесение удобрений</a:t>
            </a:r>
            <a:endParaRPr lang="ru-RU" b="1" i="1" dirty="0" smtClean="0">
              <a:solidFill>
                <a:schemeClr val="accent2">
                  <a:lumMod val="50000"/>
                </a:schemeClr>
              </a:solidFill>
              <a:latin typeface="Tahoma" pitchFamily="34" charset="0"/>
              <a:ea typeface="Tahoma" pitchFamily="34" charset="0"/>
              <a:cs typeface="Tahoma" pitchFamily="34" charset="0"/>
            </a:endParaRPr>
          </a:p>
        </p:txBody>
      </p:sp>
      <p:sp>
        <p:nvSpPr>
          <p:cNvPr id="15363" name="Содержимое 5"/>
          <p:cNvSpPr>
            <a:spLocks noGrp="1"/>
          </p:cNvSpPr>
          <p:nvPr>
            <p:ph type="body" sz="half" idx="1"/>
          </p:nvPr>
        </p:nvSpPr>
        <p:spPr>
          <a:xfrm>
            <a:off x="357188" y="4429125"/>
            <a:ext cx="8786812" cy="928688"/>
          </a:xfrm>
        </p:spPr>
        <p:txBody>
          <a:bodyPr rtlCol="0">
            <a:normAutofit fontScale="55000" lnSpcReduction="20000"/>
          </a:bodyPr>
          <a:lstStyle/>
          <a:p>
            <a:pPr fontAlgn="auto">
              <a:spcAft>
                <a:spcPts val="0"/>
              </a:spcAft>
              <a:buFont typeface="Arial" pitchFamily="34" charset="0"/>
              <a:buChar char="•"/>
              <a:defRPr/>
            </a:pPr>
            <a:r>
              <a:rPr lang="ru-RU" sz="2800" dirty="0" smtClean="0">
                <a:solidFill>
                  <a:schemeClr val="accent6">
                    <a:lumMod val="50000"/>
                  </a:schemeClr>
                </a:solidFill>
                <a:latin typeface="Times New Roman" pitchFamily="18" charset="0"/>
                <a:cs typeface="Times New Roman" pitchFamily="18" charset="0"/>
              </a:rPr>
              <a:t>Как </a:t>
            </a:r>
            <a:r>
              <a:rPr lang="ru-RU" sz="2800" b="1" i="1" dirty="0" smtClean="0">
                <a:solidFill>
                  <a:schemeClr val="accent6">
                    <a:lumMod val="50000"/>
                  </a:schemeClr>
                </a:solidFill>
                <a:latin typeface="Times New Roman" pitchFamily="18" charset="0"/>
                <a:cs typeface="Times New Roman" pitchFamily="18" charset="0"/>
              </a:rPr>
              <a:t>недостаточное</a:t>
            </a:r>
            <a:r>
              <a:rPr lang="ru-RU" sz="2800" dirty="0" smtClean="0">
                <a:solidFill>
                  <a:schemeClr val="accent6">
                    <a:lumMod val="50000"/>
                  </a:schemeClr>
                </a:solidFill>
                <a:latin typeface="Times New Roman" pitchFamily="18" charset="0"/>
                <a:cs typeface="Times New Roman" pitchFamily="18" charset="0"/>
              </a:rPr>
              <a:t>, так и </a:t>
            </a:r>
            <a:r>
              <a:rPr lang="ru-RU" sz="2800" b="1" i="1" dirty="0" smtClean="0">
                <a:solidFill>
                  <a:schemeClr val="accent6">
                    <a:lumMod val="50000"/>
                  </a:schemeClr>
                </a:solidFill>
                <a:latin typeface="Times New Roman" pitchFamily="18" charset="0"/>
                <a:cs typeface="Times New Roman" pitchFamily="18" charset="0"/>
              </a:rPr>
              <a:t>избыточное</a:t>
            </a:r>
            <a:r>
              <a:rPr lang="ru-RU" sz="2800" dirty="0" smtClean="0">
                <a:solidFill>
                  <a:schemeClr val="accent6">
                    <a:lumMod val="50000"/>
                  </a:schemeClr>
                </a:solidFill>
                <a:latin typeface="Times New Roman" pitchFamily="18" charset="0"/>
                <a:cs typeface="Times New Roman" pitchFamily="18" charset="0"/>
              </a:rPr>
              <a:t> внесение удобрений отрицательно влияет на рост и развитие растений.</a:t>
            </a:r>
          </a:p>
          <a:p>
            <a:pPr marL="457200" indent="-457200" fontAlgn="auto">
              <a:spcAft>
                <a:spcPts val="0"/>
              </a:spcAft>
              <a:buFont typeface="Arial" pitchFamily="34" charset="0"/>
              <a:buAutoNum type="arabicPeriod"/>
              <a:defRPr/>
            </a:pPr>
            <a:r>
              <a:rPr lang="ru-RU" sz="2800" b="1" dirty="0" smtClean="0">
                <a:solidFill>
                  <a:schemeClr val="accent6">
                    <a:lumMod val="50000"/>
                  </a:schemeClr>
                </a:solidFill>
                <a:latin typeface="Times New Roman" pitchFamily="18" charset="0"/>
                <a:cs typeface="Times New Roman" pitchFamily="18" charset="0"/>
              </a:rPr>
              <a:t>Недостаток </a:t>
            </a:r>
            <a:r>
              <a:rPr lang="ru-RU" sz="2800" dirty="0" smtClean="0">
                <a:solidFill>
                  <a:schemeClr val="accent6">
                    <a:lumMod val="50000"/>
                  </a:schemeClr>
                </a:solidFill>
                <a:latin typeface="Times New Roman" pitchFamily="18" charset="0"/>
                <a:cs typeface="Times New Roman" pitchFamily="18" charset="0"/>
              </a:rPr>
              <a:t>– плохой урожай</a:t>
            </a:r>
          </a:p>
          <a:p>
            <a:pPr marL="457200" indent="-457200" fontAlgn="auto">
              <a:spcAft>
                <a:spcPts val="0"/>
              </a:spcAft>
              <a:buFont typeface="Arial" pitchFamily="34" charset="0"/>
              <a:buAutoNum type="arabicPeriod"/>
              <a:defRPr/>
            </a:pPr>
            <a:r>
              <a:rPr lang="ru-RU" sz="2800" b="1" dirty="0" smtClean="0">
                <a:solidFill>
                  <a:schemeClr val="accent6">
                    <a:lumMod val="50000"/>
                  </a:schemeClr>
                </a:solidFill>
                <a:latin typeface="Times New Roman" pitchFamily="18" charset="0"/>
                <a:cs typeface="Times New Roman" pitchFamily="18" charset="0"/>
              </a:rPr>
              <a:t>Избыток </a:t>
            </a:r>
            <a:r>
              <a:rPr lang="ru-RU" sz="2800" dirty="0" smtClean="0">
                <a:solidFill>
                  <a:schemeClr val="accent6">
                    <a:lumMod val="50000"/>
                  </a:schemeClr>
                </a:solidFill>
                <a:latin typeface="Times New Roman" pitchFamily="18" charset="0"/>
                <a:cs typeface="Times New Roman" pitchFamily="18" charset="0"/>
              </a:rPr>
              <a:t>– плохое качество урожая</a:t>
            </a:r>
            <a:endParaRPr lang="ru-RU" sz="2500" dirty="0" smtClean="0"/>
          </a:p>
        </p:txBody>
      </p:sp>
      <p:sp>
        <p:nvSpPr>
          <p:cNvPr id="6" name="Скругленный прямоугольник 5"/>
          <p:cNvSpPr/>
          <p:nvPr/>
        </p:nvSpPr>
        <p:spPr>
          <a:xfrm>
            <a:off x="2857500" y="1143000"/>
            <a:ext cx="3357563" cy="1071563"/>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3200" b="1" dirty="0">
                <a:latin typeface="Times New Roman" pitchFamily="18" charset="0"/>
                <a:cs typeface="Times New Roman" pitchFamily="18" charset="0"/>
              </a:rPr>
              <a:t>Норма удобрений</a:t>
            </a:r>
          </a:p>
        </p:txBody>
      </p:sp>
      <p:sp>
        <p:nvSpPr>
          <p:cNvPr id="7" name="Скругленный прямоугольник 6"/>
          <p:cNvSpPr/>
          <p:nvPr/>
        </p:nvSpPr>
        <p:spPr>
          <a:xfrm>
            <a:off x="214313" y="3071813"/>
            <a:ext cx="3000375" cy="1214437"/>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b="1" dirty="0">
                <a:solidFill>
                  <a:schemeClr val="accent6">
                    <a:lumMod val="50000"/>
                  </a:schemeClr>
                </a:solidFill>
                <a:latin typeface="Times New Roman" pitchFamily="18" charset="0"/>
                <a:cs typeface="Times New Roman" pitchFamily="18" charset="0"/>
              </a:rPr>
              <a:t>Выращиваемые культуры</a:t>
            </a:r>
          </a:p>
        </p:txBody>
      </p:sp>
      <p:sp>
        <p:nvSpPr>
          <p:cNvPr id="8" name="Скругленный прямоугольник 7"/>
          <p:cNvSpPr/>
          <p:nvPr/>
        </p:nvSpPr>
        <p:spPr>
          <a:xfrm>
            <a:off x="5715000" y="3071813"/>
            <a:ext cx="3000375" cy="1214437"/>
          </a:xfrm>
          <a:prstGeom prst="roundRect">
            <a:avLst/>
          </a:prstGeom>
          <a:solidFill>
            <a:schemeClr val="bg2">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b="1" dirty="0">
                <a:solidFill>
                  <a:schemeClr val="bg2">
                    <a:lumMod val="25000"/>
                  </a:schemeClr>
                </a:solidFill>
                <a:latin typeface="Times New Roman" pitchFamily="18" charset="0"/>
                <a:cs typeface="Times New Roman" pitchFamily="18" charset="0"/>
              </a:rPr>
              <a:t>Состав почвы</a:t>
            </a:r>
          </a:p>
        </p:txBody>
      </p:sp>
      <p:sp>
        <p:nvSpPr>
          <p:cNvPr id="9" name="Стрелка влево 8"/>
          <p:cNvSpPr/>
          <p:nvPr/>
        </p:nvSpPr>
        <p:spPr>
          <a:xfrm rot="17829783">
            <a:off x="2878932" y="2375694"/>
            <a:ext cx="977900" cy="484187"/>
          </a:xfrm>
          <a:prstGeom prst="lef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Стрелка влево 9"/>
          <p:cNvSpPr/>
          <p:nvPr/>
        </p:nvSpPr>
        <p:spPr>
          <a:xfrm rot="14567891">
            <a:off x="5236369" y="2375694"/>
            <a:ext cx="977900" cy="484188"/>
          </a:xfrm>
          <a:prstGeom prst="leftArrow">
            <a:avLst/>
          </a:prstGeom>
          <a:solidFill>
            <a:schemeClr val="bg2">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130"/>
                                        </p:tgtEl>
                                        <p:attrNameLst>
                                          <p:attrName>style.visibility</p:attrName>
                                        </p:attrNameLst>
                                      </p:cBhvr>
                                      <p:to>
                                        <p:strVal val="visible"/>
                                      </p:to>
                                    </p:set>
                                    <p:anim calcmode="lin" valueType="num">
                                      <p:cBhvr>
                                        <p:cTn id="7" dur="500" fill="hold"/>
                                        <p:tgtEl>
                                          <p:spTgt spid="5130"/>
                                        </p:tgtEl>
                                        <p:attrNameLst>
                                          <p:attrName>ppt_w</p:attrName>
                                        </p:attrNameLst>
                                      </p:cBhvr>
                                      <p:tavLst>
                                        <p:tav tm="0">
                                          <p:val>
                                            <p:fltVal val="0"/>
                                          </p:val>
                                        </p:tav>
                                        <p:tav tm="100000">
                                          <p:val>
                                            <p:strVal val="#ppt_w"/>
                                          </p:val>
                                        </p:tav>
                                      </p:tavLst>
                                    </p:anim>
                                    <p:anim calcmode="lin" valueType="num">
                                      <p:cBhvr>
                                        <p:cTn id="8" dur="500" fill="hold"/>
                                        <p:tgtEl>
                                          <p:spTgt spid="51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rtlCol="0">
            <a:normAutofit fontScale="90000"/>
          </a:bodyPr>
          <a:lstStyle/>
          <a:p>
            <a:pPr fontAlgn="auto">
              <a:spcAft>
                <a:spcPts val="0"/>
              </a:spcAft>
              <a:defRPr/>
            </a:pPr>
            <a:r>
              <a:rPr lang="ru-RU" b="1" i="1" dirty="0" smtClean="0">
                <a:solidFill>
                  <a:schemeClr val="accent2">
                    <a:lumMod val="50000"/>
                  </a:schemeClr>
                </a:solidFill>
                <a:latin typeface="Tahoma" pitchFamily="34" charset="0"/>
                <a:cs typeface="Tahoma" pitchFamily="34" charset="0"/>
              </a:rPr>
              <a:t>Зяблевая обработка почвы</a:t>
            </a:r>
            <a:r>
              <a:rPr lang="ru-RU" i="1" dirty="0" smtClean="0">
                <a:solidFill>
                  <a:schemeClr val="accent1">
                    <a:lumMod val="50000"/>
                  </a:schemeClr>
                </a:solidFill>
                <a:latin typeface="Tahoma" pitchFamily="34" charset="0"/>
                <a:cs typeface="Tahoma" pitchFamily="34" charset="0"/>
              </a:rPr>
              <a:t/>
            </a:r>
            <a:br>
              <a:rPr lang="ru-RU" i="1" dirty="0" smtClean="0">
                <a:solidFill>
                  <a:schemeClr val="accent1">
                    <a:lumMod val="50000"/>
                  </a:schemeClr>
                </a:solidFill>
                <a:latin typeface="Tahoma" pitchFamily="34" charset="0"/>
                <a:cs typeface="Tahoma" pitchFamily="34" charset="0"/>
              </a:rPr>
            </a:br>
            <a:endParaRPr lang="ru-RU" i="1" dirty="0" smtClean="0">
              <a:solidFill>
                <a:schemeClr val="accent1">
                  <a:lumMod val="50000"/>
                </a:schemeClr>
              </a:solidFill>
              <a:latin typeface="Tahoma" pitchFamily="34" charset="0"/>
              <a:ea typeface="Tahoma" pitchFamily="34" charset="0"/>
              <a:cs typeface="Tahoma" pitchFamily="34" charset="0"/>
            </a:endParaRPr>
          </a:p>
        </p:txBody>
      </p:sp>
      <p:sp>
        <p:nvSpPr>
          <p:cNvPr id="5" name="Текст 4"/>
          <p:cNvSpPr>
            <a:spLocks noGrp="1"/>
          </p:cNvSpPr>
          <p:nvPr>
            <p:ph type="body" sz="half" idx="1"/>
          </p:nvPr>
        </p:nvSpPr>
        <p:spPr>
          <a:xfrm>
            <a:off x="428625" y="1285875"/>
            <a:ext cx="8358188" cy="4422775"/>
          </a:xfrm>
        </p:spPr>
        <p:txBody>
          <a:bodyPr rtlCol="0">
            <a:normAutofit/>
          </a:bodyPr>
          <a:lstStyle/>
          <a:p>
            <a:pPr algn="just" fontAlgn="auto">
              <a:spcAft>
                <a:spcPts val="0"/>
              </a:spcAft>
              <a:buFont typeface="Arial" pitchFamily="34" charset="0"/>
              <a:buNone/>
              <a:defRPr/>
            </a:pPr>
            <a:r>
              <a:rPr lang="ru-RU" sz="2400" dirty="0" smtClean="0">
                <a:cs typeface="Times New Roman" pitchFamily="18" charset="0"/>
              </a:rPr>
              <a:t>Осеннюю вспашку почвы называют </a:t>
            </a:r>
            <a:r>
              <a:rPr lang="ru-RU" sz="2400" b="1" i="1" dirty="0" smtClean="0">
                <a:solidFill>
                  <a:schemeClr val="accent3">
                    <a:lumMod val="50000"/>
                  </a:schemeClr>
                </a:solidFill>
                <a:cs typeface="Times New Roman" pitchFamily="18" charset="0"/>
              </a:rPr>
              <a:t>зяблевой</a:t>
            </a:r>
            <a:r>
              <a:rPr lang="ru-RU" sz="2400" dirty="0" smtClean="0">
                <a:cs typeface="Times New Roman" pitchFamily="18" charset="0"/>
              </a:rPr>
              <a:t>, так как проводят ее под зимние морозы. З</a:t>
            </a:r>
            <a:r>
              <a:rPr lang="ru-RU" sz="2400" dirty="0" smtClean="0"/>
              <a:t>яблевая обработка почвы начинается в конце лета или осенью после уборки культуры. В обработанном виде почва уходит в зиму и подвергается воздействию низких температур, морозов, промораживается, зябнет, отсюда и название «система зяблевой обработки почвы», а обработанного поля — «зябь». На зяби больше накапливается влаги, улучшается питательный режим почвы, сильнее подавляется сорная раститель­ность</a:t>
            </a:r>
            <a:endParaRPr lang="ru-RU" sz="2400" dirty="0"/>
          </a:p>
        </p:txBody>
      </p:sp>
      <p:pic>
        <p:nvPicPr>
          <p:cNvPr id="9220" name="Picture 2" descr="http://www.agroxxi.ru/images/photos/small/shop745.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rot="1305758">
            <a:off x="6051550" y="4679950"/>
            <a:ext cx="1766888" cy="21510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0"/>
            <a:ext cx="8510588" cy="982663"/>
          </a:xfrm>
        </p:spPr>
        <p:txBody>
          <a:bodyPr rtlCol="0">
            <a:normAutofit fontScale="90000"/>
          </a:bodyPr>
          <a:lstStyle/>
          <a:p>
            <a:pPr fontAlgn="auto">
              <a:spcAft>
                <a:spcPts val="0"/>
              </a:spcAft>
              <a:defRPr/>
            </a:pPr>
            <a:r>
              <a:rPr lang="ru-RU" b="1" i="1" dirty="0" smtClean="0">
                <a:solidFill>
                  <a:schemeClr val="accent2">
                    <a:lumMod val="50000"/>
                  </a:schemeClr>
                </a:solidFill>
                <a:latin typeface="Times New Roman" pitchFamily="18" charset="0"/>
                <a:cs typeface="Times New Roman" pitchFamily="18" charset="0"/>
              </a:rPr>
              <a:t>Значение осенней обработки почвы</a:t>
            </a:r>
            <a:endParaRPr lang="ru-RU" b="1" dirty="0">
              <a:solidFill>
                <a:schemeClr val="accent2">
                  <a:lumMod val="50000"/>
                </a:schemeClr>
              </a:solidFill>
            </a:endParaRPr>
          </a:p>
        </p:txBody>
      </p:sp>
      <p:graphicFrame>
        <p:nvGraphicFramePr>
          <p:cNvPr id="5" name="Таблица 4"/>
          <p:cNvGraphicFramePr>
            <a:graphicFrameLocks noGrp="1"/>
          </p:cNvGraphicFramePr>
          <p:nvPr/>
        </p:nvGraphicFramePr>
        <p:xfrm>
          <a:off x="214313" y="1214438"/>
          <a:ext cx="8715404" cy="5130766"/>
        </p:xfrm>
        <a:graphic>
          <a:graphicData uri="http://schemas.openxmlformats.org/drawingml/2006/table">
            <a:tbl>
              <a:tblPr firstRow="1" bandRow="1">
                <a:tableStyleId>{21E4AEA4-8DFA-4A89-87EB-49C32662AFE0}</a:tableStyleId>
              </a:tblPr>
              <a:tblGrid>
                <a:gridCol w="4067188"/>
                <a:gridCol w="4648216"/>
              </a:tblGrid>
              <a:tr h="375284">
                <a:tc>
                  <a:txBody>
                    <a:bodyPr/>
                    <a:lstStyle/>
                    <a:p>
                      <a:pPr algn="ctr"/>
                      <a:r>
                        <a:rPr lang="ru-RU" sz="1600" dirty="0" smtClean="0">
                          <a:solidFill>
                            <a:schemeClr val="accent6">
                              <a:lumMod val="50000"/>
                            </a:schemeClr>
                          </a:solidFill>
                          <a:latin typeface="+mn-lt"/>
                          <a:cs typeface="Times New Roman" pitchFamily="18" charset="0"/>
                        </a:rPr>
                        <a:t>Цель</a:t>
                      </a:r>
                      <a:endParaRPr lang="ru-RU" sz="1600" dirty="0">
                        <a:solidFill>
                          <a:schemeClr val="accent6">
                            <a:lumMod val="50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ru-RU" sz="1600" dirty="0" smtClean="0">
                          <a:solidFill>
                            <a:schemeClr val="accent6">
                              <a:lumMod val="50000"/>
                            </a:schemeClr>
                          </a:solidFill>
                          <a:latin typeface="+mn-lt"/>
                          <a:cs typeface="Times New Roman" pitchFamily="18" charset="0"/>
                        </a:rPr>
                        <a:t>Результат</a:t>
                      </a:r>
                      <a:endParaRPr lang="ru-RU" sz="1600" dirty="0">
                        <a:solidFill>
                          <a:schemeClr val="accent6">
                            <a:lumMod val="50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748122">
                <a:tc>
                  <a:txBody>
                    <a:bodyPr/>
                    <a:lstStyle/>
                    <a:p>
                      <a:pPr algn="l"/>
                      <a:r>
                        <a:rPr lang="ru-RU" sz="1600" dirty="0" smtClean="0">
                          <a:latin typeface="+mn-lt"/>
                          <a:cs typeface="Times New Roman" pitchFamily="18" charset="0"/>
                        </a:rPr>
                        <a:t>Создать глубокий рыхлый слой почвы</a:t>
                      </a:r>
                      <a:endParaRPr lang="ru-RU" sz="1600" dirty="0">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ru-RU" sz="1600" dirty="0" smtClean="0">
                          <a:latin typeface="+mn-lt"/>
                        </a:rPr>
                        <a:t>В рыхлый слой почвы лучше проникают вода и воздух, почва лучше прогревается</a:t>
                      </a:r>
                      <a:endParaRPr lang="ru-RU"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523685">
                <a:tc>
                  <a:txBody>
                    <a:bodyPr/>
                    <a:lstStyle/>
                    <a:p>
                      <a:r>
                        <a:rPr lang="ru-RU" sz="1600" dirty="0" smtClean="0">
                          <a:latin typeface="+mn-lt"/>
                          <a:cs typeface="Times New Roman" pitchFamily="18" charset="0"/>
                        </a:rPr>
                        <a:t>Заделать в почву удобрения, остатки растений</a:t>
                      </a:r>
                      <a:endParaRPr lang="ru-RU" sz="1600" dirty="0">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ru-RU" sz="1600" dirty="0" smtClean="0">
                          <a:latin typeface="+mn-lt"/>
                          <a:cs typeface="Times New Roman" pitchFamily="18" charset="0"/>
                        </a:rPr>
                        <a:t>Почва обогащается питательными веществами</a:t>
                      </a:r>
                      <a:endParaRPr lang="ru-RU" sz="1600" dirty="0">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297870">
                <a:tc>
                  <a:txBody>
                    <a:bodyPr/>
                    <a:lstStyle/>
                    <a:p>
                      <a:r>
                        <a:rPr lang="ru-RU" sz="1600" dirty="0" smtClean="0">
                          <a:latin typeface="+mn-lt"/>
                        </a:rPr>
                        <a:t>Заделать на глубину </a:t>
                      </a:r>
                      <a:r>
                        <a:rPr lang="ru-RU" sz="1600" baseline="0" dirty="0" smtClean="0">
                          <a:latin typeface="+mn-lt"/>
                        </a:rPr>
                        <a:t> семена </a:t>
                      </a:r>
                      <a:r>
                        <a:rPr lang="ru-RU" sz="1600" dirty="0" smtClean="0">
                          <a:latin typeface="+mn-lt"/>
                        </a:rPr>
                        <a:t>сорняков, вынести на поверхность </a:t>
                      </a:r>
                      <a:r>
                        <a:rPr lang="ru-RU" sz="1600" baseline="0" dirty="0" smtClean="0">
                          <a:latin typeface="+mn-lt"/>
                        </a:rPr>
                        <a:t> корни</a:t>
                      </a:r>
                      <a:r>
                        <a:rPr lang="ru-RU" sz="1600" dirty="0" smtClean="0">
                          <a:latin typeface="+mn-lt"/>
                        </a:rPr>
                        <a:t> сорняков</a:t>
                      </a:r>
                      <a:endParaRPr lang="ru-RU"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ru-RU" sz="1600" dirty="0" smtClean="0">
                          <a:latin typeface="+mn-lt"/>
                        </a:rPr>
                        <a:t>Уменьшается количество сорняков, так как многие семена с большой глубины не прорастут</a:t>
                      </a:r>
                      <a:r>
                        <a:rPr lang="ru-RU" sz="1600" baseline="0" dirty="0" smtClean="0">
                          <a:latin typeface="+mn-lt"/>
                        </a:rPr>
                        <a:t> весной, а корни сорняков на поверхности почвы погибнут от морозов и иссушения</a:t>
                      </a:r>
                      <a:endParaRPr lang="ru-RU"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1344552">
                <a:tc>
                  <a:txBody>
                    <a:bodyPr/>
                    <a:lstStyle/>
                    <a:p>
                      <a:r>
                        <a:rPr lang="ru-RU" sz="1600" dirty="0" smtClean="0">
                          <a:latin typeface="+mn-lt"/>
                        </a:rPr>
                        <a:t>Вынести на поверхность спрятавшихся на зиму в почву насекомых-вредителей, и заделать на глубину тех, которые  зимуют на</a:t>
                      </a:r>
                      <a:r>
                        <a:rPr lang="ru-RU" sz="1600" baseline="0" dirty="0" smtClean="0">
                          <a:latin typeface="+mn-lt"/>
                        </a:rPr>
                        <a:t> почве</a:t>
                      </a:r>
                      <a:endParaRPr lang="ru-RU"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ru-RU" sz="1600" dirty="0" smtClean="0">
                          <a:latin typeface="+mn-lt"/>
                        </a:rPr>
                        <a:t>Уменьшается количество насекомых-вредителей</a:t>
                      </a:r>
                      <a:endParaRPr lang="ru-RU"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785818">
                <a:tc>
                  <a:txBody>
                    <a:bodyPr/>
                    <a:lstStyle/>
                    <a:p>
                      <a:r>
                        <a:rPr lang="ru-RU" sz="1600" dirty="0" smtClean="0">
                          <a:latin typeface="+mn-lt"/>
                        </a:rPr>
                        <a:t>Создать бугры, неровности на поверхности поля</a:t>
                      </a:r>
                      <a:endParaRPr lang="ru-RU"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ru-RU" sz="1600" dirty="0" smtClean="0">
                          <a:latin typeface="+mn-lt"/>
                        </a:rPr>
                        <a:t>Зимой на полях задерживается снег  и от этого увеличивается запас влаги в почве</a:t>
                      </a:r>
                      <a:endParaRPr lang="ru-RU"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spTree>
  </p:cSld>
  <p:clrMapOvr>
    <a:masterClrMapping/>
  </p:clrMapOvr>
</p:sld>
</file>

<file path=ppt/theme/theme1.xml><?xml version="1.0" encoding="utf-8"?>
<a:theme xmlns:a="http://schemas.openxmlformats.org/drawingml/2006/main" name="osobennosti_osenney_obrabotki_pochv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osobennosti_osenney_obrabotki_pochvy</Template>
  <TotalTime>635</TotalTime>
  <Words>593</Words>
  <Application>Microsoft Office PowerPoint</Application>
  <PresentationFormat>Экран (4:3)</PresentationFormat>
  <Paragraphs>50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osobennosti_osenney_obrabotki_pochvy</vt:lpstr>
      <vt:lpstr>Проект  «Значение осенней обработки почвы»</vt:lpstr>
      <vt:lpstr>Актуальность работы</vt:lpstr>
      <vt:lpstr>Цель работы</vt:lpstr>
      <vt:lpstr>Задачи: </vt:lpstr>
      <vt:lpstr>Особенности осенней обработки почвы</vt:lpstr>
      <vt:lpstr>Очистка участка от остатков растений</vt:lpstr>
      <vt:lpstr>Внесение удобрений</vt:lpstr>
      <vt:lpstr>Зяблевая обработка почвы </vt:lpstr>
      <vt:lpstr>Значение осенней обработки почвы</vt:lpstr>
      <vt:lpstr>Мы за исследования и проекты!!!</vt:lpstr>
    </vt:vector>
  </TitlesOfParts>
  <Company>WareZ Provider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Старинные меры длины и веса</dc:title>
  <dc:creator>www.PHILka.RU</dc:creator>
  <cp:lastModifiedBy>ком</cp:lastModifiedBy>
  <cp:revision>46</cp:revision>
  <dcterms:created xsi:type="dcterms:W3CDTF">2009-02-16T13:43:13Z</dcterms:created>
  <dcterms:modified xsi:type="dcterms:W3CDTF">2015-11-08T10:33:34Z</dcterms:modified>
</cp:coreProperties>
</file>