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7" r:id="rId2"/>
    <p:sldId id="267" r:id="rId3"/>
    <p:sldId id="268" r:id="rId4"/>
    <p:sldId id="286" r:id="rId5"/>
    <p:sldId id="285" r:id="rId6"/>
    <p:sldId id="280" r:id="rId7"/>
    <p:sldId id="281" r:id="rId8"/>
    <p:sldId id="282" r:id="rId9"/>
    <p:sldId id="287" r:id="rId10"/>
    <p:sldId id="292" r:id="rId11"/>
    <p:sldId id="293" r:id="rId12"/>
    <p:sldId id="294" r:id="rId13"/>
    <p:sldId id="295" r:id="rId14"/>
    <p:sldId id="265" r:id="rId15"/>
    <p:sldId id="29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B6B9721-C967-4BF0-869A-D62613BCC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37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17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6A713-84C4-4F0B-936F-7DA855616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3658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664BF-19BB-4FD5-9023-2C92E5048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62279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FD45F-A6CA-47E2-95D7-7C817A761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059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FF545-2228-4389-918C-100183E4D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6171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00877-3412-4897-98EE-9FDC07046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9212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141E0-82C3-4A25-8357-9460E469D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4713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DFB08-538C-4F3A-A81A-EF05A4D1F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32567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4D3D5-79B2-4748-9340-3A0EF6EF9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43114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2316-0E0B-4EA7-B080-61C1D59D6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65464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05178-4FB1-43F3-B6C4-97F5F4933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69517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6ABB5-D757-45FA-97AC-5F827EFDF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040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2372596-12A5-476D-90D7-8C824F439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143000"/>
            <a:ext cx="6477000" cy="500063"/>
          </a:xfrm>
        </p:spPr>
        <p:txBody>
          <a:bodyPr/>
          <a:lstStyle/>
          <a:p>
            <a:pPr algn="ctr" eaLnBrk="1" hangingPunct="1"/>
            <a:r>
              <a:rPr lang="ru-RU" altLang="ru-RU" sz="5400" smtClean="0"/>
              <a:t/>
            </a:r>
            <a:br>
              <a:rPr lang="ru-RU" altLang="ru-RU" sz="5400" smtClean="0"/>
            </a:br>
            <a:endParaRPr lang="ru-RU" altLang="ru-RU" sz="5400" b="1" smtClean="0">
              <a:solidFill>
                <a:srgbClr val="FF33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717032"/>
            <a:ext cx="7151390" cy="2088231"/>
          </a:xfrm>
        </p:spPr>
        <p:txBody>
          <a:bodyPr/>
          <a:lstStyle/>
          <a:p>
            <a:pPr algn="l" eaLnBrk="1" hangingPunct="1"/>
            <a:r>
              <a:rPr lang="ru-RU" altLang="ru-RU" b="1" dirty="0" smtClean="0"/>
              <a:t>Реализация ФГОС на уроках русского языка и литературы в 5 классе: проблемы и перспективы</a:t>
            </a:r>
          </a:p>
        </p:txBody>
      </p:sp>
      <p:pic>
        <p:nvPicPr>
          <p:cNvPr id="307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69850"/>
            <a:ext cx="21113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785813" y="357188"/>
            <a:ext cx="5572125" cy="1063625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Традиционная деятельность учителя  и деятельность учителя на уроке, направленном на получение метапредметных  и личностных результатов:</a:t>
            </a:r>
            <a:br>
              <a:rPr lang="ru-RU" altLang="ru-RU" sz="2000" b="1" smtClean="0"/>
            </a:br>
            <a:endParaRPr lang="ru-RU" altLang="ru-RU" sz="2000" b="1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14400" y="1714500"/>
            <a:ext cx="7772400" cy="47863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defRPr/>
            </a:pPr>
            <a:endParaRPr lang="ru-RU" sz="3600" dirty="0" smtClean="0"/>
          </a:p>
        </p:txBody>
      </p:sp>
      <p:pic>
        <p:nvPicPr>
          <p:cNvPr id="1331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14313"/>
            <a:ext cx="22828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50" y="1643063"/>
          <a:ext cx="7929563" cy="5116562"/>
        </p:xfrm>
        <a:graphic>
          <a:graphicData uri="http://schemas.openxmlformats.org/drawingml/2006/table">
            <a:tbl>
              <a:tblPr/>
              <a:tblGrid>
                <a:gridCol w="1714500"/>
                <a:gridCol w="3000375"/>
                <a:gridCol w="3214688"/>
              </a:tblGrid>
              <a:tr h="665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изменений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Традиционная деятельность учителя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учителя, работающего по ФГОС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4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Основные этапы урока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Объяснение и закрепление учебного материала. Большое количество времени занимает речь учителя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Самостоятельная деятельность обучающихся (более половины времени урока)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</a:tr>
              <a:tr h="225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Главная цель учителя на уроке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Успеть выполнить все, что запланировано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Организовать деятельность детей: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поиску и обработке информации;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обобщению способов действия;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постановке учебной задачи и т. д.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785813" y="357188"/>
            <a:ext cx="5572125" cy="1063625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Традиционная деятельность учителя  и деятельность учителя на уроке, направленном на получение метапредметных  и личностных результатов:</a:t>
            </a:r>
            <a:br>
              <a:rPr lang="ru-RU" altLang="ru-RU" sz="2000" b="1" smtClean="0"/>
            </a:br>
            <a:endParaRPr lang="ru-RU" altLang="ru-RU" sz="2000" b="1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14400" y="1714500"/>
            <a:ext cx="7772400" cy="47863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defRPr/>
            </a:pPr>
            <a:endParaRPr lang="ru-RU" sz="3600" dirty="0" smtClean="0"/>
          </a:p>
        </p:txBody>
      </p:sp>
      <p:pic>
        <p:nvPicPr>
          <p:cNvPr id="1434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14313"/>
            <a:ext cx="22828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50" y="1643063"/>
          <a:ext cx="7929563" cy="4883150"/>
        </p:xfrm>
        <a:graphic>
          <a:graphicData uri="http://schemas.openxmlformats.org/drawingml/2006/table">
            <a:tbl>
              <a:tblPr/>
              <a:tblGrid>
                <a:gridCol w="1714500"/>
                <a:gridCol w="3000375"/>
                <a:gridCol w="3214688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изменений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Традиционная деятельность учителя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учителя, работающего по ФГОС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6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Формулирование заданий для обучающихся (определение деятельности детей)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Формулировки: решите, спишите, сравните, найдите, выпишите, выполните и т. д.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Формулировки: проанализируйте, докажите (объясните), сравните, выразите символом, создайте схему или модель, продолжите, обобщите (сделайте вывод), выберите решение или способ решения, исследуйте, оцените, измените, придумайте и т. д.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урока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Преимущественно фронтальная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Преимущественно групповая и/или индивидуальная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785813" y="357188"/>
            <a:ext cx="5572125" cy="1063625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Традиционная деятельность учителя  и деятельность учителя на уроке, направленном на получение метапредметных  и личностных результатов:</a:t>
            </a:r>
            <a:br>
              <a:rPr lang="ru-RU" altLang="ru-RU" sz="2000" b="1" smtClean="0"/>
            </a:br>
            <a:endParaRPr lang="ru-RU" altLang="ru-RU" sz="2000" b="1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14400" y="1714500"/>
            <a:ext cx="7772400" cy="47863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defRPr/>
            </a:pPr>
            <a:endParaRPr lang="ru-RU" sz="3600" dirty="0" smtClean="0"/>
          </a:p>
        </p:txBody>
      </p:sp>
      <p:pic>
        <p:nvPicPr>
          <p:cNvPr id="1536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14313"/>
            <a:ext cx="22828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75" y="1643063"/>
          <a:ext cx="8072438" cy="5022851"/>
        </p:xfrm>
        <a:graphic>
          <a:graphicData uri="http://schemas.openxmlformats.org/drawingml/2006/table">
            <a:tbl>
              <a:tblPr/>
              <a:tblGrid>
                <a:gridCol w="1571625"/>
                <a:gridCol w="2428875"/>
                <a:gridCol w="4071938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изменений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Традиционная деятельность учителя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учителя, работающего по ФГОС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1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Нестандартное ведение уроков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ведет урок в параллельном классе, урок ведут два педагога (совместно с учителями информатики, психологами и логопедами), урок проходит с поддержкой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тьютора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или в присутствии родителей обучающихся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</a:tr>
              <a:tr h="209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Взаимодей-ствие с родителями обучающих-ся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Происходит в виде лекций, родители не включены в образовательный процесс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Информированность родителей обучающихся. Они имеют возможность участвовать в образовательном процессе. Общение учителя с родителями школьников может осуществляться при помощи Интернета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785813" y="357188"/>
            <a:ext cx="5572125" cy="1063625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Традиционная деятельность учителя  и деятельность учителя на уроке, направленном на получение метапредметных  и личностных результатов:</a:t>
            </a:r>
            <a:br>
              <a:rPr lang="ru-RU" altLang="ru-RU" sz="2000" b="1" smtClean="0"/>
            </a:br>
            <a:endParaRPr lang="ru-RU" altLang="ru-RU" sz="2000" b="1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14400" y="1714500"/>
            <a:ext cx="7772400" cy="47863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defRPr/>
            </a:pPr>
            <a:endParaRPr lang="ru-RU" sz="3600" dirty="0" smtClean="0"/>
          </a:p>
        </p:txBody>
      </p:sp>
      <p:pic>
        <p:nvPicPr>
          <p:cNvPr id="1638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14313"/>
            <a:ext cx="22828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50" y="1643063"/>
          <a:ext cx="7929563" cy="4831018"/>
        </p:xfrm>
        <a:graphic>
          <a:graphicData uri="http://schemas.openxmlformats.org/drawingml/2006/table">
            <a:tbl>
              <a:tblPr/>
              <a:tblGrid>
                <a:gridCol w="1274763"/>
                <a:gridCol w="2690812"/>
                <a:gridCol w="3963988"/>
              </a:tblGrid>
              <a:tr h="714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изменений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Традиционная деятельность учителя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учителя, работающего по ФГОС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97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среда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Создается учителем. Выставки работ обучающихся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Создается обучающимися (дети изготавливают учебный материал, проводят презентации). Зонирование классов, холлов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</a:tr>
              <a:tr h="550697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Результа-ты обучения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Предметные результаты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только предметные результаты, но и личностные, метапредметные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</a:tr>
              <a:tr h="548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портфолио обучающегося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портфолио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</a:tr>
              <a:tr h="822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Основная оценка – оценка учителя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Ориентир на самооценку обучающегося, формирование адекватной самооценки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</a:tr>
              <a:tr h="1097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Важны положительные оценки учеников по итогам контрольных работ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Учет динамики результатов обучения детей относительно самих себя. Оценка промежуточных результатов обучения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5943600" cy="11350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Проблемы по внедрению ФГОС</a:t>
            </a:r>
            <a:br>
              <a:rPr lang="ru-RU" altLang="ru-RU" sz="2800" b="1" smtClean="0"/>
            </a:br>
            <a:r>
              <a:rPr lang="ru-RU" altLang="ru-RU" sz="2800" b="1" smtClean="0"/>
              <a:t>(начального общего образования)</a:t>
            </a:r>
            <a:endParaRPr lang="ru-RU" altLang="ru-RU" sz="280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2988"/>
          </a:xfrm>
        </p:spPr>
        <p:txBody>
          <a:bodyPr/>
          <a:lstStyle/>
          <a:p>
            <a:pPr>
              <a:defRPr/>
            </a:pPr>
            <a:r>
              <a:rPr lang="ru-RU" sz="1600" b="1" dirty="0" smtClean="0">
                <a:latin typeface="+mj-lt"/>
              </a:rPr>
              <a:t>В </a:t>
            </a:r>
            <a:r>
              <a:rPr lang="ru-RU" sz="1600" b="1" dirty="0">
                <a:latin typeface="+mj-lt"/>
              </a:rPr>
              <a:t>части материально-технического обеспечения:</a:t>
            </a:r>
            <a:endParaRPr lang="ru-RU" sz="16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dirty="0">
                <a:latin typeface="+mj-lt"/>
              </a:rPr>
              <a:t>оснащение мультимедийным </a:t>
            </a:r>
            <a:r>
              <a:rPr lang="ru-RU" sz="1600" dirty="0" smtClean="0">
                <a:latin typeface="+mj-lt"/>
              </a:rPr>
              <a:t>оборудованием</a:t>
            </a:r>
            <a:endParaRPr lang="ru-RU" sz="16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dirty="0">
                <a:latin typeface="+mj-lt"/>
              </a:rPr>
              <a:t>о</a:t>
            </a:r>
            <a:r>
              <a:rPr lang="ru-RU" sz="1600" dirty="0" smtClean="0">
                <a:latin typeface="+mj-lt"/>
              </a:rPr>
              <a:t>тсутствуют необходимые электронные </a:t>
            </a:r>
            <a:r>
              <a:rPr lang="ru-RU" sz="1600" dirty="0">
                <a:latin typeface="+mj-lt"/>
              </a:rPr>
              <a:t>учебные пособия для эффективной организации УВП в классах в соответствии с требованиями нового ФГОС.</a:t>
            </a:r>
          </a:p>
          <a:p>
            <a:pPr>
              <a:defRPr/>
            </a:pPr>
            <a:r>
              <a:rPr lang="ru-RU" sz="1600" b="1" dirty="0">
                <a:latin typeface="+mj-lt"/>
              </a:rPr>
              <a:t>В части информационно-методического обеспечения:</a:t>
            </a:r>
            <a:endParaRPr lang="ru-RU" sz="16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dirty="0">
                <a:latin typeface="+mj-lt"/>
              </a:rPr>
              <a:t>требуется совершенствование ресурсного потенциала: кадрового, программно-методического;</a:t>
            </a:r>
          </a:p>
          <a:p>
            <a:pPr>
              <a:defRPr/>
            </a:pPr>
            <a:r>
              <a:rPr lang="ru-RU" sz="1600" b="1" dirty="0">
                <a:latin typeface="+mj-lt"/>
              </a:rPr>
              <a:t>В части оценочной деятельности и диагностики:</a:t>
            </a:r>
            <a:endParaRPr lang="ru-RU" sz="16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dirty="0">
                <a:latin typeface="+mj-lt"/>
              </a:rPr>
              <a:t>влияние внешних оценок (оценочный </a:t>
            </a:r>
            <a:r>
              <a:rPr lang="ru-RU" sz="1600" dirty="0" smtClean="0">
                <a:latin typeface="+mj-lt"/>
              </a:rPr>
              <a:t>опыт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; </a:t>
            </a:r>
            <a:r>
              <a:rPr lang="ru-RU" sz="1600" dirty="0">
                <a:latin typeface="+mj-lt"/>
              </a:rPr>
              <a:t>личный оценочный опыт родителей) мешает эффективному введению самооценки в оценочную деятельность обучающихся при </a:t>
            </a:r>
            <a:r>
              <a:rPr lang="ru-RU" sz="1600" dirty="0" err="1">
                <a:latin typeface="+mj-lt"/>
              </a:rPr>
              <a:t>безотметочном</a:t>
            </a:r>
            <a:r>
              <a:rPr lang="ru-RU" sz="1600" dirty="0">
                <a:latin typeface="+mj-lt"/>
              </a:rPr>
              <a:t> обучении;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dirty="0">
                <a:latin typeface="+mj-lt"/>
              </a:rPr>
              <a:t>отсутствие диагностических материалов для оценки освоения </a:t>
            </a:r>
            <a:r>
              <a:rPr lang="ru-RU" sz="1600" dirty="0" err="1">
                <a:latin typeface="+mj-lt"/>
              </a:rPr>
              <a:t>метапредметных</a:t>
            </a:r>
            <a:r>
              <a:rPr lang="ru-RU" sz="1600" dirty="0">
                <a:latin typeface="+mj-lt"/>
              </a:rPr>
              <a:t> действий осложняет деятельность учителя;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dirty="0">
                <a:latin typeface="+mj-lt"/>
              </a:rPr>
              <a:t>проведение комплексной диагностики и анализ результатов вручную требуют достаточно много времени, что не может не сказываться на качестве деятельности педагогов</a:t>
            </a:r>
          </a:p>
          <a:p>
            <a:pPr>
              <a:buFont typeface="Arial" pitchFamily="34" charset="0"/>
              <a:buChar char="•"/>
              <a:defRPr/>
            </a:pPr>
            <a:endParaRPr lang="ru-RU" sz="2000" dirty="0" smtClean="0">
              <a:latin typeface="+mj-lt"/>
            </a:endParaRPr>
          </a:p>
        </p:txBody>
      </p:sp>
      <p:pic>
        <p:nvPicPr>
          <p:cNvPr id="2458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788" y="114300"/>
            <a:ext cx="22098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914400" y="857250"/>
            <a:ext cx="7772400" cy="563563"/>
          </a:xfrm>
        </p:spPr>
        <p:txBody>
          <a:bodyPr/>
          <a:lstStyle/>
          <a:p>
            <a:pPr algn="ctr" eaLnBrk="1" hangingPunct="1"/>
            <a:endParaRPr lang="ru-RU" altLang="ru-RU" sz="3600" b="1" smtClean="0"/>
          </a:p>
        </p:txBody>
      </p:sp>
      <p:pic>
        <p:nvPicPr>
          <p:cNvPr id="26627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14313"/>
            <a:ext cx="22828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5" descr="C:\Documents and Settings\Admin\Рабочий стол\картинки\8.jpe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0" y="4429125"/>
            <a:ext cx="3143250" cy="1857375"/>
          </a:xfrm>
          <a:noFill/>
        </p:spPr>
      </p:pic>
      <p:sp>
        <p:nvSpPr>
          <p:cNvPr id="6" name="Прямоугольник 5"/>
          <p:cNvSpPr/>
          <p:nvPr/>
        </p:nvSpPr>
        <p:spPr>
          <a:xfrm>
            <a:off x="928663" y="2143116"/>
            <a:ext cx="7786742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Спасибо за внимание!</a:t>
            </a:r>
          </a:p>
        </p:txBody>
      </p:sp>
      <p:pic>
        <p:nvPicPr>
          <p:cNvPr id="26630" name="Picture 6" descr="C:\Documents and Settings\Admin\Рабочий стол\картинки\9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0"/>
            <a:ext cx="11906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914400" y="857250"/>
            <a:ext cx="7772400" cy="563563"/>
          </a:xfrm>
        </p:spPr>
        <p:txBody>
          <a:bodyPr/>
          <a:lstStyle/>
          <a:p>
            <a:pPr algn="ctr" eaLnBrk="1" hangingPunct="1"/>
            <a:endParaRPr lang="ru-RU" altLang="ru-RU" sz="3600" b="1" smtClean="0"/>
          </a:p>
        </p:txBody>
      </p:sp>
      <p:pic>
        <p:nvPicPr>
          <p:cNvPr id="5123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14313"/>
            <a:ext cx="22828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4000500"/>
            <a:ext cx="2071688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785813" y="1929616"/>
            <a:ext cx="7929562" cy="3970318"/>
          </a:xfrm>
        </p:spPr>
        <p:txBody>
          <a:bodyPr anchor="ctr">
            <a:spAutoFit/>
          </a:bodyPr>
          <a:lstStyle/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«Урок – это зеркало общей и педагогической культуры учителя, мерило его интеллектуального богатства, показатель его кругозора, эрудиции»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alt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В.А.Сухомлинский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b="1" i="1" dirty="0" smtClean="0">
                <a:solidFill>
                  <a:srgbClr val="FF0000"/>
                </a:solidFill>
              </a:rPr>
              <a:t>Как разработать урок по-новому?</a:t>
            </a: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b="1" i="1" dirty="0" smtClean="0">
                <a:solidFill>
                  <a:srgbClr val="FF0000"/>
                </a:solidFill>
              </a:rPr>
              <a:t>Как учителю учесть</a:t>
            </a: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b="1" i="1" dirty="0" smtClean="0">
                <a:solidFill>
                  <a:srgbClr val="FF0000"/>
                </a:solidFill>
              </a:rPr>
              <a:t>новые требования</a:t>
            </a: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b="1" i="1" dirty="0" smtClean="0">
                <a:solidFill>
                  <a:srgbClr val="FF0000"/>
                </a:solidFill>
              </a:rPr>
              <a:t>ФГОС?</a:t>
            </a:r>
            <a:endParaRPr lang="ru-RU" altLang="ru-RU" b="1" i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914400" y="571500"/>
            <a:ext cx="5657850" cy="849313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chemeClr val="tx1"/>
                </a:solidFill>
              </a:rPr>
              <a:t>Современный урок русского языка и литературы в условиях введения ФГОС:</a:t>
            </a:r>
            <a:r>
              <a:rPr lang="ru-RU" altLang="ru-RU" sz="3600" smtClean="0">
                <a:solidFill>
                  <a:schemeClr val="tx1"/>
                </a:solidFill>
              </a:rPr>
              <a:t/>
            </a:r>
            <a:br>
              <a:rPr lang="ru-RU" altLang="ru-RU" sz="3600" smtClean="0">
                <a:solidFill>
                  <a:schemeClr val="tx1"/>
                </a:solidFill>
              </a:rPr>
            </a:br>
            <a:endParaRPr lang="ru-RU" altLang="ru-RU" sz="3600" b="1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14400" y="3786188"/>
            <a:ext cx="7772400" cy="2714625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1200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614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14313"/>
            <a:ext cx="22828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85813" y="1643063"/>
            <a:ext cx="2428875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1.Мобилизация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rPr>
              <a:t>(предполагает включение учащихся в активную интеллектуальную деятельность);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875" y="1643063"/>
            <a:ext cx="2357438" cy="2428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2.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Целеполагание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rPr>
              <a:t>(учащиеся самостоятельно формулируют цели урока по схеме «вспомнить →  узнать → научиться»);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86500" y="1643063"/>
            <a:ext cx="257175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3.Осознание недостаточности имеющихся знаний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rPr>
              <a:t>(учитель способствует возникновению на уроке проблемной ситуации, в ходе анализа которой учащиеся понимают, что имеющихся знаний для ее решения недостаточно);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86500" y="5429250"/>
            <a:ext cx="257175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4.Коммуникация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rPr>
              <a:t>(поиск  новых знаний  в паре, в группе);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43313" y="4572000"/>
            <a:ext cx="2214562" cy="1500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5.Взаимопроверка, взаимоконтроль;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>
              <a:defRPr/>
            </a:pP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57250" y="4000500"/>
            <a:ext cx="2357438" cy="2571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6. Рефлексия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rPr>
              <a:t>(осознание учеником и воспроизведение в речи того, что нового он узнал и чему научился на уроке).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85813" y="857250"/>
            <a:ext cx="6072187" cy="563563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Требования, предъявляемые к современному уроку русского языка и литературы в условиях введения ФГОС:</a:t>
            </a:r>
            <a:r>
              <a:rPr lang="ru-RU" altLang="ru-RU" sz="3600" b="1" smtClean="0"/>
              <a:t/>
            </a:r>
            <a:br>
              <a:rPr lang="ru-RU" altLang="ru-RU" sz="3600" b="1" smtClean="0"/>
            </a:br>
            <a:endParaRPr lang="ru-RU" altLang="ru-RU" sz="3600" b="1" smtClean="0"/>
          </a:p>
        </p:txBody>
      </p:sp>
      <p:pic>
        <p:nvPicPr>
          <p:cNvPr id="7171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14313"/>
            <a:ext cx="22828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2875" y="5429250"/>
            <a:ext cx="2643188" cy="1214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  <a:latin typeface="+mj-lt"/>
              </a:rPr>
              <a:t>учет уровня и возможностей учащихся (профиль класса, стремление учащихся, настроение детей)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00375" y="5643563"/>
            <a:ext cx="2428875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  <a:latin typeface="+mj-lt"/>
              </a:rPr>
              <a:t>умение демонстрировать   методическое искусство учителя</a:t>
            </a:r>
            <a:endParaRPr lang="ru-R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00813" y="6143625"/>
            <a:ext cx="192881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  <a:latin typeface="+mj-lt"/>
              </a:rPr>
              <a:t>планирование обратной связи</a:t>
            </a:r>
          </a:p>
          <a:p>
            <a:pPr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43813" y="4786313"/>
            <a:ext cx="1214437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  <a:latin typeface="+mj-lt"/>
              </a:rPr>
              <a:t>урок должен быть добрым</a:t>
            </a:r>
            <a:endParaRPr lang="ru-RU" sz="1600" dirty="0">
              <a:latin typeface="+mj-lt"/>
            </a:endParaRPr>
          </a:p>
        </p:txBody>
      </p:sp>
      <p:sp>
        <p:nvSpPr>
          <p:cNvPr id="7176" name="Содержимое 8"/>
          <p:cNvSpPr>
            <a:spLocks noGrp="1"/>
          </p:cNvSpPr>
          <p:nvPr>
            <p:ph idx="1"/>
          </p:nvPr>
        </p:nvSpPr>
        <p:spPr>
          <a:xfrm flipV="1">
            <a:off x="642938" y="357188"/>
            <a:ext cx="214312" cy="5000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altLang="ru-RU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7358063" y="3429000"/>
            <a:ext cx="1571625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центре внимания урока — дети</a:t>
            </a:r>
            <a:endParaRPr lang="ru-RU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71813" y="4714875"/>
            <a:ext cx="2143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времясбережение и здоровьесбережение</a:t>
            </a:r>
            <a:endParaRPr lang="ru-RU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57875" y="5214938"/>
            <a:ext cx="1357313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вывод делают сами учащиеся</a:t>
            </a:r>
            <a:endParaRPr lang="ru-RU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8688" y="4071938"/>
            <a:ext cx="157162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минимум репродукции и максимум творчества и сотворчества</a:t>
            </a:r>
            <a:endParaRPr lang="ru-RU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72125" y="3071813"/>
            <a:ext cx="1571625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организует проблемные и поисковые ситуации, активизирует деятельность учащихся;</a:t>
            </a:r>
            <a:endParaRPr lang="ru-RU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500" y="1714500"/>
            <a:ext cx="2286000" cy="278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урок должен быть проблемным и развивающим: учитель сам нацеливается на сотрудничество с учениками и умеет направлять учеников на сотрудничество с учителем и одноклассниками;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375" y="1714500"/>
            <a:ext cx="1928813" cy="2214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должен спланировать свою деятельность и деятельность учащихся, четко сформулировать тему, цель, задачи урока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00688" y="1714500"/>
            <a:ext cx="3500437" cy="1214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хорошо организованный урок  в хорошо оборудованном кабинете должен иметь </a:t>
            </a:r>
          </a:p>
          <a:p>
            <a:pPr eaLnBrk="0" hangingPunct="0">
              <a:defRPr/>
            </a:pPr>
            <a:r>
              <a:rPr lang="ru-RU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хорошее начало и хорошее окончание;</a:t>
            </a:r>
            <a:endParaRPr lang="ru-RU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714375" y="714375"/>
            <a:ext cx="5929313" cy="706438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tx1"/>
                </a:solidFill>
              </a:rPr>
              <a:t>Новые стандарты -  усиление мотивации ребенка к познанию  русского языка и литературы.</a:t>
            </a:r>
            <a:r>
              <a:rPr lang="ru-RU" altLang="ru-RU" sz="3200" smtClean="0">
                <a:solidFill>
                  <a:schemeClr val="tx1"/>
                </a:solidFill>
              </a:rPr>
              <a:t/>
            </a:r>
            <a:br>
              <a:rPr lang="ru-RU" altLang="ru-RU" sz="3200" smtClean="0">
                <a:solidFill>
                  <a:schemeClr val="tx1"/>
                </a:solidFill>
              </a:rPr>
            </a:br>
            <a:endParaRPr lang="ru-RU" altLang="ru-RU" sz="3200" b="1" smtClean="0"/>
          </a:p>
        </p:txBody>
      </p:sp>
      <p:pic>
        <p:nvPicPr>
          <p:cNvPr id="8195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14313"/>
            <a:ext cx="22828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14500"/>
            <a:ext cx="7300913" cy="1908175"/>
          </a:xfrm>
        </p:spPr>
        <p:txBody>
          <a:bodyPr anchor="ctr">
            <a:spAutoFit/>
          </a:bodyPr>
          <a:lstStyle/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sz="1800" b="1" i="1" smtClean="0">
                <a:solidFill>
                  <a:srgbClr val="FF0000"/>
                </a:solidFill>
              </a:rPr>
              <a:t>Урок  – это не получение отвлеченных от жизни знаний, а необходимая подготовка к жизни, её узнавание, поиск полезной информации и навыки ее применения в реальной жизни. </a:t>
            </a: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b="1" smtClean="0"/>
              <a:t>Изменение схемы урока: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857250" y="3500438"/>
            <a:ext cx="3643313" cy="1928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/>
              <a:t>От объяснительно-иллюстративного метода работы (учитель, стоя перед классом, объясняет тему, а потом проводит выборочный опрос)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43500" y="3500438"/>
            <a:ext cx="3214688" cy="1928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К взаимодействию учащихся и учителя, а также взаимодействию самих учеников.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8688" y="5643563"/>
            <a:ext cx="7500937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latin typeface="+mj-lt"/>
              </a:rPr>
              <a:t>Ученик - живой участник образовательного процесса. </a:t>
            </a:r>
          </a:p>
        </p:txBody>
      </p:sp>
      <p:cxnSp>
        <p:nvCxnSpPr>
          <p:cNvPr id="12" name="Прямая со стрелкой 11"/>
          <p:cNvCxnSpPr>
            <a:stCxn id="8" idx="3"/>
            <a:endCxn id="9" idx="1"/>
          </p:cNvCxnSpPr>
          <p:nvPr/>
        </p:nvCxnSpPr>
        <p:spPr>
          <a:xfrm>
            <a:off x="4500563" y="4465638"/>
            <a:ext cx="6429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714375" y="142875"/>
            <a:ext cx="5857875" cy="1277938"/>
          </a:xfrm>
        </p:spPr>
        <p:txBody>
          <a:bodyPr/>
          <a:lstStyle/>
          <a:p>
            <a:r>
              <a:rPr lang="ru-RU" altLang="ru-RU" sz="2000" b="1" smtClean="0">
                <a:solidFill>
                  <a:schemeClr val="tx1"/>
                </a:solidFill>
                <a:cs typeface="Times New Roman" pitchFamily="18" charset="0"/>
              </a:rPr>
              <a:t>Современный урок русского языка и литературы, направленный на формирование метапредметных и личностных результатов, - </a:t>
            </a:r>
            <a:br>
              <a:rPr lang="ru-RU" altLang="ru-RU" sz="2000" b="1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altLang="ru-RU" sz="2000" b="1" smtClean="0">
                <a:solidFill>
                  <a:schemeClr val="tx1"/>
                </a:solidFill>
                <a:cs typeface="Times New Roman" pitchFamily="18" charset="0"/>
              </a:rPr>
              <a:t>это проблемно – диалогический урок</a:t>
            </a:r>
            <a:endParaRPr lang="ru-RU" altLang="ru-RU" sz="2000" b="1" smtClean="0"/>
          </a:p>
        </p:txBody>
      </p:sp>
      <p:pic>
        <p:nvPicPr>
          <p:cNvPr id="9219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14313"/>
            <a:ext cx="22828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1"/>
          <p:cNvSpPr>
            <a:spLocks noGrp="1" noChangeArrowheads="1"/>
          </p:cNvSpPr>
          <p:nvPr>
            <p:ph idx="1"/>
          </p:nvPr>
        </p:nvSpPr>
        <p:spPr>
          <a:xfrm>
            <a:off x="714375" y="1500188"/>
            <a:ext cx="8072438" cy="5041900"/>
          </a:xfrm>
        </p:spPr>
        <p:txBody>
          <a:bodyPr anchor="ctr">
            <a:spAutoFit/>
          </a:bodyPr>
          <a:lstStyle/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Подготовка к такому уроку состоит из шести шагов: </a:t>
            </a:r>
          </a:p>
          <a:p>
            <a:pPr marL="0" indent="0">
              <a:buFont typeface="Wingdings" pitchFamily="2" charset="2"/>
              <a:buChar char="q"/>
            </a:pPr>
            <a:r>
              <a:rPr lang="ru-RU" altLang="ru-RU" sz="2400" b="1" smtClean="0">
                <a:solidFill>
                  <a:srgbClr val="0070C0"/>
                </a:solidFill>
                <a:latin typeface="Times New Roman" pitchFamily="18" charset="0"/>
              </a:rPr>
              <a:t>Определение нового.</a:t>
            </a:r>
            <a:r>
              <a:rPr lang="ru-RU" altLang="ru-RU" sz="240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ru-RU" altLang="ru-RU" sz="2400" b="1" smtClean="0">
                <a:latin typeface="Times New Roman" pitchFamily="18" charset="0"/>
              </a:rPr>
              <a:t>Учитель четко определяет, какое новое знание должно быть открыто на уроке. Это может быть правило, алгоритм, закономерность, понятие, свое отношение к предмету исследования и т.п. </a:t>
            </a:r>
          </a:p>
          <a:p>
            <a:pPr marL="0" indent="0">
              <a:buFont typeface="Wingdings" pitchFamily="2" charset="2"/>
              <a:buChar char="q"/>
            </a:pPr>
            <a:r>
              <a:rPr lang="ru-RU" altLang="ru-RU" sz="2400" b="1" smtClean="0">
                <a:solidFill>
                  <a:srgbClr val="0070C0"/>
                </a:solidFill>
                <a:latin typeface="Times New Roman" pitchFamily="18" charset="0"/>
              </a:rPr>
              <a:t>Конструирование проблемной ситуации. </a:t>
            </a:r>
            <a:r>
              <a:rPr lang="ru-RU" altLang="ru-RU" sz="2400" b="1" smtClean="0">
                <a:latin typeface="Times New Roman" pitchFamily="18" charset="0"/>
              </a:rPr>
              <a:t>Проблемная ситуация на уроке может, конечно, возникнуть сама  собой, но для достижения поставленной цель, учитель должен четко представлять, в какой момент проблема должна возникнуть, как ее лучше обыграть, чтобы в дальнейшем ее разрешение привело к задуманному результату.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5657850" cy="1135063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chemeClr val="tx1"/>
                </a:solidFill>
                <a:cs typeface="Times New Roman" pitchFamily="18" charset="0"/>
              </a:rPr>
              <a:t>Современный урок русского языка и литературы, направленный на формирование метапредметных и личностных результатов, - </a:t>
            </a:r>
            <a:br>
              <a:rPr lang="ru-RU" altLang="ru-RU" sz="2000" b="1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altLang="ru-RU" sz="2000" b="1" smtClean="0">
                <a:solidFill>
                  <a:schemeClr val="tx1"/>
                </a:solidFill>
                <a:cs typeface="Times New Roman" pitchFamily="18" charset="0"/>
              </a:rPr>
              <a:t>это проблемно – диалогический урок</a:t>
            </a:r>
            <a:endParaRPr lang="ru-RU" altLang="ru-RU" sz="2000" b="1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785813" y="1714500"/>
            <a:ext cx="8072437" cy="492918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Планирование действий.</a:t>
            </a:r>
            <a:r>
              <a:rPr lang="ru-RU" sz="24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Когда проблема урока будет сформулирована, начнется основная его часть - коммуникация. На этом этапе предполагается самостоятельная работа учащихся.  </a:t>
            </a:r>
          </a:p>
          <a:p>
            <a:pPr marL="0" indent="0" eaLnBrk="1" hangingPunct="1"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Планирование решений.</a:t>
            </a:r>
            <a:r>
              <a:rPr lang="ru-RU" sz="24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Планируя решение проблемы, необходимо: во-первых, сформулировать свой вывод по проблеме (форму правила, алгоритма, описание закономерности, понятия), к которому при помощи учителя ученики смогут прийти сами; во – вторых, выбрать такие источники  получения учениками необходимых новых сведений для решения проблемы, в которых не будет содержаться готового ответа, вывода, формулировки нового знания.</a:t>
            </a:r>
          </a:p>
        </p:txBody>
      </p:sp>
      <p:pic>
        <p:nvPicPr>
          <p:cNvPr id="1024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14313"/>
            <a:ext cx="22828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914400" y="357188"/>
            <a:ext cx="5800725" cy="85725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chemeClr val="tx1"/>
                </a:solidFill>
                <a:cs typeface="Times New Roman" pitchFamily="18" charset="0"/>
              </a:rPr>
              <a:t>Современный урок русского языка и литературы, направленный на формирование метапредметных и личностных результатов, - </a:t>
            </a:r>
            <a:br>
              <a:rPr lang="ru-RU" altLang="ru-RU" sz="2000" b="1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altLang="ru-RU" sz="2000" b="1" smtClean="0">
                <a:solidFill>
                  <a:schemeClr val="tx1"/>
                </a:solidFill>
                <a:cs typeface="Times New Roman" pitchFamily="18" charset="0"/>
              </a:rPr>
              <a:t>это проблемно – диалогический урок</a:t>
            </a:r>
            <a:endParaRPr lang="ru-RU" altLang="ru-RU" sz="2000" b="1" smtClean="0"/>
          </a:p>
        </p:txBody>
      </p:sp>
      <p:pic>
        <p:nvPicPr>
          <p:cNvPr id="11267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14313"/>
            <a:ext cx="22828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1"/>
          <p:cNvSpPr>
            <a:spLocks noGrp="1" noChangeArrowheads="1"/>
          </p:cNvSpPr>
          <p:nvPr>
            <p:ph idx="1"/>
          </p:nvPr>
        </p:nvSpPr>
        <p:spPr>
          <a:xfrm>
            <a:off x="914400" y="1785938"/>
            <a:ext cx="7729538" cy="4154487"/>
          </a:xfrm>
        </p:spPr>
        <p:txBody>
          <a:bodyPr anchor="ctr">
            <a:spAutoFit/>
          </a:bodyPr>
          <a:lstStyle/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Планирование результата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.</a:t>
            </a:r>
            <a:r>
              <a:rPr lang="ru-RU" sz="2400" dirty="0" smtClean="0">
                <a:latin typeface="+mj-lt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Сценарий урока предполагает, что учитель должен продумать </a:t>
            </a: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ru-RU" sz="2400" b="1" dirty="0" smtClean="0">
                <a:latin typeface="+mj-lt"/>
                <a:cs typeface="Times New Roman" pitchFamily="18" charset="0"/>
              </a:rPr>
              <a:t>возможное выражение решения проблемы. Например, это может быть ответ на вопрос: </a:t>
            </a: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ru-RU" sz="2400" b="1" dirty="0" smtClean="0">
                <a:latin typeface="+mj-lt"/>
                <a:cs typeface="Times New Roman" pitchFamily="18" charset="0"/>
              </a:rPr>
              <a:t>«Так как же мы решили проблему?»</a:t>
            </a:r>
            <a:endParaRPr lang="ru-RU" sz="2400" b="1" dirty="0" smtClean="0">
              <a:latin typeface="+mj-lt"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Планирование заданий для применения нового знания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.</a:t>
            </a:r>
            <a:r>
              <a:rPr lang="ru-RU" sz="2400" dirty="0" smtClean="0">
                <a:latin typeface="+mj-lt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Следует помнить, 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400" b="1" dirty="0" smtClean="0">
                <a:latin typeface="+mj-lt"/>
                <a:cs typeface="Times New Roman" pitchFamily="18" charset="0"/>
              </a:rPr>
              <a:t>что задания  должны  носить  проблемный характер,  нацеливать ученика на  поисковую или  исследовательскую деятельность, предполагать индивидуальную или групповую работу.  </a:t>
            </a:r>
            <a:endParaRPr lang="ru-RU" sz="2400" b="1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785813" y="357188"/>
            <a:ext cx="5572125" cy="1063625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Если сравнить традиционную деятельность учителя  и деятельность учителя на уроке, направленном на получение метапредметных  и личностных результатов, то можно увидеть ряд отличий:</a:t>
            </a:r>
            <a:br>
              <a:rPr lang="ru-RU" altLang="ru-RU" sz="2000" b="1" smtClean="0"/>
            </a:br>
            <a:endParaRPr lang="ru-RU" altLang="ru-RU" sz="2000" b="1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14400" y="1714500"/>
            <a:ext cx="7772400" cy="47863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defRPr/>
            </a:pPr>
            <a:endParaRPr lang="ru-RU" sz="3600" dirty="0" smtClean="0"/>
          </a:p>
        </p:txBody>
      </p:sp>
      <p:pic>
        <p:nvPicPr>
          <p:cNvPr id="1229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14313"/>
            <a:ext cx="22828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50" y="1643063"/>
          <a:ext cx="7929563" cy="4797425"/>
        </p:xfrm>
        <a:graphic>
          <a:graphicData uri="http://schemas.openxmlformats.org/drawingml/2006/table">
            <a:tbl>
              <a:tblPr/>
              <a:tblGrid>
                <a:gridCol w="1714500"/>
                <a:gridCol w="3000375"/>
                <a:gridCol w="3214688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изменений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Традиционная деятельность учителя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учителя, работающего по ФГОС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542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уроку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пользуется жестко структурированным конспектом урока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пользуется сценарным планом урока, предоставляющим ему свободу в выборе форм, способов и приемов обучения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</a:tr>
              <a:tr h="1995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При подготовке к уроку учитель использует учебник и методические рекомендации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При подготовке к уроку учитель использует учебник и методические рекомендации, интернет-ресурсы, материалы коллег. Обменивается конспектами с коллегами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1180</TotalTime>
  <Words>1268</Words>
  <Application>Microsoft Office PowerPoint</Application>
  <PresentationFormat>Экран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Слои</vt:lpstr>
      <vt:lpstr> </vt:lpstr>
      <vt:lpstr>Презентация PowerPoint</vt:lpstr>
      <vt:lpstr>Современный урок русского языка и литературы в условиях введения ФГОС: </vt:lpstr>
      <vt:lpstr>Требования, предъявляемые к современному уроку русского языка и литературы в условиях введения ФГОС: </vt:lpstr>
      <vt:lpstr>Новые стандарты -  усиление мотивации ребенка к познанию  русского языка и литературы. </vt:lpstr>
      <vt:lpstr>Современный урок русского языка и литературы, направленный на формирование метапредметных и личностных результатов, -  это проблемно – диалогический урок</vt:lpstr>
      <vt:lpstr>Современный урок русского языка и литературы, направленный на формирование метапредметных и личностных результатов, -  это проблемно – диалогический урок</vt:lpstr>
      <vt:lpstr>Современный урок русского языка и литературы, направленный на формирование метапредметных и личностных результатов, -  это проблемно – диалогический урок</vt:lpstr>
      <vt:lpstr>Если сравнить традиционную деятельность учителя  и деятельность учителя на уроке, направленном на получение метапредметных  и личностных результатов, то можно увидеть ряд отличий: </vt:lpstr>
      <vt:lpstr>Традиционная деятельность учителя  и деятельность учителя на уроке, направленном на получение метапредметных  и личностных результатов: </vt:lpstr>
      <vt:lpstr>Традиционная деятельность учителя  и деятельность учителя на уроке, направленном на получение метапредметных  и личностных результатов: </vt:lpstr>
      <vt:lpstr>Традиционная деятельность учителя  и деятельность учителя на уроке, направленном на получение метапредметных  и личностных результатов: </vt:lpstr>
      <vt:lpstr>Традиционная деятельность учителя  и деятельность учителя на уроке, направленном на получение метапредметных  и личностных результатов: </vt:lpstr>
      <vt:lpstr>Проблемы по внедрению ФГОС (начального общего образования)</vt:lpstr>
      <vt:lpstr>Презентация PowerPoint</vt:lpstr>
    </vt:vector>
  </TitlesOfParts>
  <Company>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ФГОС на уроках русского языка и литературы в 5 классе: проблемы и перспективы</dc:title>
  <dc:creator>Мама</dc:creator>
  <cp:lastModifiedBy>наталья</cp:lastModifiedBy>
  <cp:revision>182</cp:revision>
  <dcterms:created xsi:type="dcterms:W3CDTF">2008-06-17T10:15:45Z</dcterms:created>
  <dcterms:modified xsi:type="dcterms:W3CDTF">2015-08-24T17:28:03Z</dcterms:modified>
</cp:coreProperties>
</file>