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6" r:id="rId10"/>
    <p:sldId id="263" r:id="rId11"/>
    <p:sldId id="269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29124C-39F7-4B96-8B33-95A169229FFE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34FD7A-A2A6-4909-8618-3C133CAA5B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460851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kern="1800" dirty="0">
                <a:effectLst/>
                <a:latin typeface="+mn-lt"/>
                <a:ea typeface="Times New Roman"/>
              </a:rPr>
              <a:t/>
            </a:r>
            <a:br>
              <a:rPr lang="ru-RU" sz="3200" kern="1800" dirty="0">
                <a:effectLst/>
                <a:latin typeface="+mn-lt"/>
                <a:ea typeface="Times New Roman"/>
              </a:rPr>
            </a:br>
            <a:r>
              <a:rPr lang="ru-RU" sz="3200" kern="1800" dirty="0" smtClean="0">
                <a:effectLst/>
                <a:latin typeface="+mn-lt"/>
                <a:ea typeface="Times New Roman"/>
              </a:rPr>
              <a:t/>
            </a:r>
            <a:br>
              <a:rPr lang="ru-RU" sz="3200" kern="1800" dirty="0" smtClean="0">
                <a:effectLst/>
                <a:latin typeface="+mn-lt"/>
                <a:ea typeface="Times New Roman"/>
              </a:rPr>
            </a:br>
            <a:r>
              <a:rPr lang="ru-RU" sz="3200" b="1" kern="1800" dirty="0" smtClean="0">
                <a:latin typeface="+mn-lt"/>
                <a:ea typeface="Times New Roman"/>
              </a:rPr>
              <a:t>Невербальные средства общения.</a:t>
            </a:r>
            <a:br>
              <a:rPr lang="ru-RU" sz="3200" b="1" kern="1800" dirty="0" smtClean="0">
                <a:latin typeface="+mn-lt"/>
                <a:ea typeface="Times New Roman"/>
              </a:rPr>
            </a:br>
            <a:r>
              <a:rPr lang="ru-RU" sz="3200" b="1" kern="1800" dirty="0" smtClean="0">
                <a:latin typeface="+mn-lt"/>
                <a:ea typeface="Times New Roman"/>
              </a:rPr>
              <a:t>Методика работы с пиктограммами в процессе обучения и воспитания детей с ОВЗ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1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</a:t>
            </a:r>
            <a:r>
              <a:rPr lang="ru-RU" sz="2800" dirty="0"/>
              <a:t>	Ознакомление ребёнка со знаком-символом и уточнение его понимания: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Идентификация символа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Выбор нужной пиктограммы из ряда других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Выбор двух одинаковых пиктограмм среди ряда других;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Выбор такой же пиктограммы среди определённого множества других;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Конструирование фразы с помощью пиктограмм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Выбор (показ) из нескольких фраз</a:t>
            </a:r>
          </a:p>
        </p:txBody>
      </p:sp>
    </p:spTree>
    <p:extLst>
      <p:ext uri="{BB962C8B-B14F-4D97-AF65-F5344CB8AC3E}">
        <p14:creationId xmlns:p14="http://schemas.microsoft.com/office/powerpoint/2010/main" val="173469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00NCD90\_DSC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3"/>
            <a:ext cx="5652119" cy="375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00NCD90\_DSC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8"/>
          <a:stretch/>
        </p:blipFill>
        <p:spPr bwMode="auto">
          <a:xfrm>
            <a:off x="3559960" y="3356992"/>
            <a:ext cx="5578055" cy="3505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1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</a:t>
            </a:r>
            <a:r>
              <a:rPr lang="ru-RU" dirty="0"/>
              <a:t>	</a:t>
            </a:r>
            <a:r>
              <a:rPr lang="ru-RU" sz="2800" dirty="0"/>
              <a:t>Алгоритм установления связи  между изображениями предметов и их функций: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	Составить из пиктограмм пару. Например, кукла→ играть,  яблоко → есть. Второй вариант: слушать → уши, пить → вода;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	Среди определённого множества пиктограмм выбрать только те, которые относятся к одной тематической группе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	Четвёртый </a:t>
            </a:r>
            <a:r>
              <a:rPr lang="ru-RU" sz="2800" dirty="0" smtClean="0"/>
              <a:t>лишний;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	Найти и исправить ошибку в парах пиктограмм. Например, уши – смотреть, глаза – слушать;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	Найти и исправить ошибку во фразе. </a:t>
            </a:r>
          </a:p>
        </p:txBody>
      </p:sp>
    </p:spTree>
    <p:extLst>
      <p:ext uri="{BB962C8B-B14F-4D97-AF65-F5344CB8AC3E}">
        <p14:creationId xmlns:p14="http://schemas.microsoft.com/office/powerpoint/2010/main" val="178755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</a:t>
            </a:r>
            <a:r>
              <a:rPr lang="ru-RU" sz="2400" dirty="0" smtClean="0"/>
              <a:t>. Последовательность </a:t>
            </a:r>
            <a:r>
              <a:rPr lang="ru-RU" sz="2400" dirty="0"/>
              <a:t>логического конструирования фразы путём самостоятельного выбора необходимого символа: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Дополнить фразу нужной пиктограммой, выбрав её из серии других;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Составить из пиктограмм произнесённую взрослым фразу;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Составить фразу из пиктограмм, соединив их между собой по смыслу стрелками;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Подобрать группу пиктограмм по заданному признаку;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	Составить логические цепочки.</a:t>
            </a:r>
          </a:p>
        </p:txBody>
      </p:sp>
    </p:spTree>
    <p:extLst>
      <p:ext uri="{BB962C8B-B14F-4D97-AF65-F5344CB8AC3E}">
        <p14:creationId xmlns:p14="http://schemas.microsoft.com/office/powerpoint/2010/main" val="237874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Формирование логической цепочки:</a:t>
            </a:r>
          </a:p>
          <a:p>
            <a:r>
              <a:rPr lang="ru-RU" sz="3200" dirty="0" smtClean="0"/>
              <a:t>Первоначальное понятие «знак» (пиктограмма)  обобщающее понятие закрепление навыка самостоятельных действий с пиктограммами самостоятельная ориентировка в системе знаков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210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145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Адаптация и интеграция в нормальную среду детей с ТМНР – ведущее направление работы в области развития коррекционной педагогики и воспитания</a:t>
            </a:r>
          </a:p>
          <a:p>
            <a:endParaRPr lang="ru-RU" sz="2800" dirty="0"/>
          </a:p>
          <a:p>
            <a:r>
              <a:rPr lang="ru-RU" sz="2800" dirty="0"/>
              <a:t>Среди детей с тяжелой формой интеллектуальной недостаточности имеется  значительное количество детей с тяжёлой речевой патологией</a:t>
            </a:r>
          </a:p>
        </p:txBody>
      </p:sp>
    </p:spTree>
    <p:extLst>
      <p:ext uri="{BB962C8B-B14F-4D97-AF65-F5344CB8AC3E}">
        <p14:creationId xmlns:p14="http://schemas.microsoft.com/office/powerpoint/2010/main" val="20585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229600" cy="5544616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/>
              <a:t>Категории детей, которые не используют вербальную коммуникацию вследствие нарушений развития: </a:t>
            </a:r>
          </a:p>
          <a:p>
            <a:r>
              <a:rPr lang="ru-RU" sz="2800" dirty="0"/>
              <a:t>	Синдром Дауна</a:t>
            </a:r>
          </a:p>
          <a:p>
            <a:r>
              <a:rPr lang="ru-RU" sz="2800" dirty="0" smtClean="0"/>
              <a:t>       ДЦП </a:t>
            </a:r>
            <a:r>
              <a:rPr lang="ru-RU" sz="2800" dirty="0"/>
              <a:t>(детский церебральный паралич)</a:t>
            </a:r>
          </a:p>
          <a:p>
            <a:r>
              <a:rPr lang="ru-RU" sz="2800" dirty="0"/>
              <a:t>	РДА (ранний детский аутизм)</a:t>
            </a:r>
          </a:p>
          <a:p>
            <a:r>
              <a:rPr lang="ru-RU" sz="2800" dirty="0"/>
              <a:t>	Ментальные нарушения </a:t>
            </a:r>
          </a:p>
          <a:p>
            <a:r>
              <a:rPr lang="ru-RU" sz="2800" dirty="0"/>
              <a:t>	Другие нарушения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Причины отсутствия речи: </a:t>
            </a:r>
          </a:p>
          <a:p>
            <a:endParaRPr 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	Неврологические нарушения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	Психопатологические нарушения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	Нарушения </a:t>
            </a:r>
            <a:r>
              <a:rPr 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церебрально- органического </a:t>
            </a: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генеза свидетельствующие о задержке ЦНС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	Наличие повреждений отдельных мозговых структур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38453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речь и связанное с ней вербальное общение не развиты или развиты крайне пассивно, следует использовать невербальное общение (альтернативная коммуникация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коммуникация – это любая форма языка помимо речи, которая облегчает социальную коммуникацию для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02744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1268760"/>
            <a:ext cx="79208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Использование языковой альтернативы </a:t>
            </a:r>
            <a:r>
              <a:rPr lang="ru-RU" sz="2800" dirty="0" smtClean="0"/>
              <a:t>призвано: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улучшить общение </a:t>
            </a:r>
            <a:endParaRPr lang="ru-RU" sz="2800" dirty="0" smtClean="0"/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облегчить всестороннее развитие </a:t>
            </a:r>
            <a:r>
              <a:rPr lang="ru-RU" sz="2800" dirty="0" smtClean="0"/>
              <a:t>ребенка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участие в педагогическом процессе </a:t>
            </a:r>
            <a:endParaRPr lang="ru-RU" sz="2800" dirty="0" smtClean="0"/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	возможность интеграции в </a:t>
            </a:r>
            <a:r>
              <a:rPr lang="ru-RU" sz="2800" dirty="0" smtClean="0"/>
              <a:t>более </a:t>
            </a:r>
            <a:r>
              <a:rPr lang="ru-RU" sz="2800" dirty="0"/>
              <a:t>социум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83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Пиктограммы </a:t>
            </a:r>
            <a:r>
              <a:rPr lang="ru-RU" sz="3200" dirty="0" smtClean="0"/>
              <a:t>могут </a:t>
            </a:r>
            <a:r>
              <a:rPr lang="ru-RU" sz="3200" dirty="0"/>
              <a:t>использоваться в следующих качествах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	как средство временного общения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	как средство постоянного общения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	как средство, облегчающее развитие общения, речи, когнитивных функций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	как подготовительный этап к освоению письма и чтения детьми с проблемами в </a:t>
            </a:r>
            <a:r>
              <a:rPr lang="ru-RU" sz="3200" dirty="0" smtClean="0"/>
              <a:t>развитии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500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0NCD90\_DSC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" y="476672"/>
            <a:ext cx="917449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6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Этапы обучения в работе с пиктограммами: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Ознакомление ребёнка со знаком символом и уточнение его понимания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Алгоритм установления связи между изображениями предметов и их функций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Последовательность логического конструирования </a:t>
            </a:r>
            <a:r>
              <a:rPr lang="ru-RU" sz="2800" dirty="0" err="1" smtClean="0"/>
              <a:t>фрвзы</a:t>
            </a:r>
            <a:r>
              <a:rPr lang="ru-RU" sz="2800" dirty="0" smtClean="0"/>
              <a:t> путём самостоятельного выбора необходимого символа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99962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177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Невербальные средства общения. Методика работы с пиктограммами в процессе обучения и воспитания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навыков коммуникативного общения у детей с ТМНР как средство успешной социализации»</dc:title>
  <dc:creator>user</dc:creator>
  <cp:lastModifiedBy>user</cp:lastModifiedBy>
  <cp:revision>10</cp:revision>
  <dcterms:created xsi:type="dcterms:W3CDTF">2015-11-05T04:47:19Z</dcterms:created>
  <dcterms:modified xsi:type="dcterms:W3CDTF">2015-12-13T19:55:11Z</dcterms:modified>
</cp:coreProperties>
</file>