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4"/>
  </p:notesMasterIdLst>
  <p:sldIdLst>
    <p:sldId id="256" r:id="rId2"/>
    <p:sldId id="278" r:id="rId3"/>
    <p:sldId id="298" r:id="rId4"/>
    <p:sldId id="271" r:id="rId5"/>
    <p:sldId id="297" r:id="rId6"/>
    <p:sldId id="299" r:id="rId7"/>
    <p:sldId id="277" r:id="rId8"/>
    <p:sldId id="300" r:id="rId9"/>
    <p:sldId id="302" r:id="rId10"/>
    <p:sldId id="311" r:id="rId11"/>
    <p:sldId id="303" r:id="rId12"/>
    <p:sldId id="304" r:id="rId13"/>
    <p:sldId id="305" r:id="rId14"/>
    <p:sldId id="306" r:id="rId15"/>
    <p:sldId id="307" r:id="rId16"/>
    <p:sldId id="308" r:id="rId17"/>
    <p:sldId id="276" r:id="rId18"/>
    <p:sldId id="310" r:id="rId19"/>
    <p:sldId id="312" r:id="rId20"/>
    <p:sldId id="313" r:id="rId21"/>
    <p:sldId id="281" r:id="rId22"/>
    <p:sldId id="270" r:id="rId23"/>
  </p:sldIdLst>
  <p:sldSz cx="9144000" cy="6858000" type="screen4x3"/>
  <p:notesSz cx="6858000" cy="9144000"/>
  <p:custDataLst>
    <p:tags r:id="rId2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83" d="100"/>
          <a:sy n="83" d="100"/>
        </p:scale>
        <p:origin x="-99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7C052C-B92F-4D30-97D0-5CE99CCB6D5F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355434-EB4F-4EF6-91A3-582E9DCBA8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31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55434-EB4F-4EF6-91A3-582E9DCBA854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55434-EB4F-4EF6-91A3-582E9DCBA854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55434-EB4F-4EF6-91A3-582E9DCBA854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55434-EB4F-4EF6-91A3-582E9DCBA854}" type="slidenum">
              <a:rPr lang="ru-RU" smtClean="0"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55434-EB4F-4EF6-91A3-582E9DCBA854}" type="slidenum">
              <a:rPr lang="ru-RU" smtClean="0"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55434-EB4F-4EF6-91A3-582E9DCBA854}" type="slidenum">
              <a:rPr lang="ru-RU" smtClean="0"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55434-EB4F-4EF6-91A3-582E9DCBA854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55434-EB4F-4EF6-91A3-582E9DCBA854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55434-EB4F-4EF6-91A3-582E9DCBA854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55434-EB4F-4EF6-91A3-582E9DCBA854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55434-EB4F-4EF6-91A3-582E9DCBA854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55434-EB4F-4EF6-91A3-582E9DCBA854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55434-EB4F-4EF6-91A3-582E9DCBA854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55434-EB4F-4EF6-91A3-582E9DCBA854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355434-EB4F-4EF6-91A3-582E9DCBA854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1D219-5557-410C-AD47-BEBCA8EC24C5}" type="datetimeFigureOut">
              <a:rPr lang="ru-RU"/>
              <a:pPr>
                <a:defRPr/>
              </a:pPr>
              <a:t>09.12.2015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B87EAC-7319-4152-9B2B-42D812B6DE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17B06-504C-4432-9DCF-E07B30CDFEAF}" type="datetimeFigureOut">
              <a:rPr lang="ru-RU"/>
              <a:pPr>
                <a:defRPr/>
              </a:pPr>
              <a:t>09.12.2015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6E134-C19A-4630-B567-C3FC1EB3FA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CA60A-F298-461A-8846-2CA348121C57}" type="datetimeFigureOut">
              <a:rPr lang="ru-RU"/>
              <a:pPr>
                <a:defRPr/>
              </a:pPr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04676-E2D6-4482-AA82-972E59239C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7BDBF-45B9-435C-9A1E-8FD4D0ABB7B2}" type="datetimeFigureOut">
              <a:rPr lang="ru-RU"/>
              <a:pPr>
                <a:defRPr/>
              </a:pPr>
              <a:t>09.12.2015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68FEE8-4EA9-4772-A86D-DA7877DE35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3F06B-76E9-4457-B67D-6940F2F9B317}" type="datetimeFigureOut">
              <a:rPr lang="ru-RU"/>
              <a:pPr>
                <a:defRPr/>
              </a:pPr>
              <a:t>09.12.2015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27E5F-CFF6-4E03-B01C-8CA3C1EA88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BD614-9CDB-45DC-A456-874546E0E944}" type="datetimeFigureOut">
              <a:rPr lang="ru-RU"/>
              <a:pPr>
                <a:defRPr/>
              </a:pPr>
              <a:t>09.12.2015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82561-9969-417B-A53B-39A16F6800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816A5-4DDD-4869-8B56-23B6193915AE}" type="datetimeFigureOut">
              <a:rPr lang="ru-RU"/>
              <a:pPr>
                <a:defRPr/>
              </a:pPr>
              <a:t>09.12.2015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DD908-54CA-466B-A952-407C18F904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55DF9-768C-4D91-B961-B81B0BA3EEC9}" type="datetimeFigureOut">
              <a:rPr lang="ru-RU"/>
              <a:pPr>
                <a:defRPr/>
              </a:pPr>
              <a:t>09.12.2015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A2842-D857-4A52-9D8A-F0DEB6819A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D6B92-E22F-41A7-9492-009D0B641556}" type="datetimeFigureOut">
              <a:rPr lang="ru-RU"/>
              <a:pPr>
                <a:defRPr/>
              </a:pPr>
              <a:t>09.12.2015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4DBB3-8C08-4002-9E07-62C4E79B5E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05D37-66AF-4818-A8D1-F83370F70547}" type="datetimeFigureOut">
              <a:rPr lang="ru-RU"/>
              <a:pPr>
                <a:defRPr/>
              </a:pPr>
              <a:t>09.12.2015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3C537-4B49-4B50-B15A-94F89A48F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F804C-70E6-4573-AD8A-E39CB4C0994B}" type="datetimeFigureOut">
              <a:rPr lang="ru-RU"/>
              <a:pPr>
                <a:defRPr/>
              </a:pPr>
              <a:t>09.12.2015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3CD2-97CD-43D5-ACFE-03678ADDBE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3371F7-7923-4231-9E5B-CC7502858052}" type="datetimeFigureOut">
              <a:rPr lang="ru-RU"/>
              <a:pPr>
                <a:defRPr/>
              </a:pPr>
              <a:t>09.12.2015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964356-B28A-4B87-BB5F-99C23DAF2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1" r:id="rId4"/>
    <p:sldLayoutId id="2147483825" r:id="rId5"/>
    <p:sldLayoutId id="2147483820" r:id="rId6"/>
    <p:sldLayoutId id="2147483826" r:id="rId7"/>
    <p:sldLayoutId id="2147483827" r:id="rId8"/>
    <p:sldLayoutId id="2147483828" r:id="rId9"/>
    <p:sldLayoutId id="2147483819" r:id="rId10"/>
    <p:sldLayoutId id="2147483829" r:id="rId11"/>
  </p:sldLayoutIdLst>
  <p:transition>
    <p:random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Family\Desktop\&#1048;&#1089;&#1090;&#1086;&#1088;&#1080;&#1103;%20&#1083;&#1102;&#1073;&#1074;&#1080;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Family\Desktop\&#1048;&#1089;&#1090;&#1086;&#1088;&#1080;&#1103;%20&#1083;&#1102;&#1073;&#1074;&#1080;.mp3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2980" y="836712"/>
            <a:ext cx="80855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Monotype Corsiva" panose="03010101010201010101" pitchFamily="66" charset="0"/>
              </a:rPr>
              <a:t>Муниципальное  </a:t>
            </a:r>
            <a:r>
              <a:rPr lang="ru-RU" sz="2000" b="1" dirty="0">
                <a:latin typeface="Monotype Corsiva" panose="03010101010201010101" pitchFamily="66" charset="0"/>
              </a:rPr>
              <a:t>бюджетное </a:t>
            </a:r>
            <a:r>
              <a:rPr lang="ru-RU" sz="2000" b="1" dirty="0" smtClean="0">
                <a:latin typeface="Monotype Corsiva" panose="03010101010201010101" pitchFamily="66" charset="0"/>
              </a:rPr>
              <a:t> общеобразовательное  учреждение</a:t>
            </a:r>
            <a:endParaRPr lang="ru-RU" sz="2000" b="1" dirty="0">
              <a:latin typeface="Monotype Corsiva" panose="03010101010201010101" pitchFamily="66" charset="0"/>
            </a:endParaRPr>
          </a:p>
          <a:p>
            <a:pPr algn="ctr"/>
            <a:r>
              <a:rPr lang="ru-RU" sz="2000" b="1" dirty="0">
                <a:latin typeface="Monotype Corsiva" panose="03010101010201010101" pitchFamily="66" charset="0"/>
              </a:rPr>
              <a:t>«</a:t>
            </a:r>
            <a:r>
              <a:rPr lang="ru-RU" sz="2000" b="1" dirty="0" err="1">
                <a:latin typeface="Monotype Corsiva" panose="03010101010201010101" pitchFamily="66" charset="0"/>
              </a:rPr>
              <a:t>Красниковская</a:t>
            </a:r>
            <a:r>
              <a:rPr lang="ru-RU" sz="2000" b="1" dirty="0">
                <a:latin typeface="Monotype Corsiva" panose="03010101010201010101" pitchFamily="66" charset="0"/>
              </a:rPr>
              <a:t> </a:t>
            </a:r>
            <a:r>
              <a:rPr lang="ru-RU" sz="2000" b="1" dirty="0" smtClean="0">
                <a:latin typeface="Monotype Corsiva" panose="03010101010201010101" pitchFamily="66" charset="0"/>
              </a:rPr>
              <a:t> основная  общеобразовательная  </a:t>
            </a:r>
            <a:r>
              <a:rPr lang="ru-RU" sz="2000" b="1" dirty="0">
                <a:latin typeface="Monotype Corsiva" panose="03010101010201010101" pitchFamily="66" charset="0"/>
              </a:rPr>
              <a:t>школа»</a:t>
            </a:r>
          </a:p>
          <a:p>
            <a:pPr algn="ctr"/>
            <a:r>
              <a:rPr lang="ru-RU" sz="2000" b="1" dirty="0">
                <a:latin typeface="Monotype Corsiva" panose="03010101010201010101" pitchFamily="66" charset="0"/>
              </a:rPr>
              <a:t>Знаменского района </a:t>
            </a:r>
            <a:r>
              <a:rPr lang="ru-RU" sz="2000" b="1" dirty="0" smtClean="0">
                <a:latin typeface="Monotype Corsiva" panose="03010101010201010101" pitchFamily="66" charset="0"/>
              </a:rPr>
              <a:t> Орловской </a:t>
            </a:r>
            <a:r>
              <a:rPr lang="ru-RU" sz="2000" b="1" dirty="0">
                <a:latin typeface="Monotype Corsiva" panose="03010101010201010101" pitchFamily="66" charset="0"/>
              </a:rPr>
              <a:t>области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016504" y="5085184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Учитель: Филина Марина Александровна 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                                                 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                                                    </a:t>
            </a:r>
          </a:p>
          <a:p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          1 </a:t>
            </a: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квалификационная категория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35696" y="2646710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задач по теме: «Терема Пифагора»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764704"/>
            <a:ext cx="460851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4400" b="1" dirty="0" smtClean="0">
                <a:latin typeface="Monotype Corsiva" panose="03010101010201010101" pitchFamily="66" charset="0"/>
              </a:rPr>
              <a:t>III. </a:t>
            </a:r>
            <a:r>
              <a:rPr lang="ru-RU" altLang="ru-RU" sz="4400" b="1" dirty="0" err="1" smtClean="0">
                <a:latin typeface="Monotype Corsiva" panose="03010101010201010101" pitchFamily="66" charset="0"/>
              </a:rPr>
              <a:t>Физкультпауза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74510" y="2204864"/>
            <a:ext cx="536178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altLang="ru-RU" sz="2400" b="1" dirty="0">
                <a:solidFill>
                  <a:srgbClr val="00B050"/>
                </a:solidFill>
              </a:rPr>
              <a:t>Чтобы глазки зорче </a:t>
            </a:r>
            <a:r>
              <a:rPr lang="ru-RU" altLang="ru-RU" sz="2400" b="1" dirty="0" smtClean="0">
                <a:solidFill>
                  <a:srgbClr val="00B050"/>
                </a:solidFill>
              </a:rPr>
              <a:t>были</a:t>
            </a:r>
          </a:p>
          <a:p>
            <a:pPr algn="ctr">
              <a:buFontTx/>
              <a:buNone/>
            </a:pPr>
            <a:endParaRPr lang="ru-RU" altLang="ru-RU" sz="2400" b="1" dirty="0">
              <a:solidFill>
                <a:srgbClr val="00B050"/>
              </a:solidFill>
            </a:endParaRPr>
          </a:p>
          <a:p>
            <a:pPr algn="ctr">
              <a:buFontTx/>
              <a:buNone/>
            </a:pPr>
            <a:r>
              <a:rPr lang="ru-RU" altLang="ru-RU" sz="2400" b="1" dirty="0">
                <a:solidFill>
                  <a:srgbClr val="00B050"/>
                </a:solidFill>
              </a:rPr>
              <a:t>И в очках чтоб не ходить</a:t>
            </a:r>
            <a:r>
              <a:rPr lang="ru-RU" altLang="ru-RU" sz="2400" b="1" dirty="0" smtClean="0">
                <a:solidFill>
                  <a:srgbClr val="00B050"/>
                </a:solidFill>
              </a:rPr>
              <a:t>,</a:t>
            </a:r>
          </a:p>
          <a:p>
            <a:pPr algn="ctr">
              <a:buFontTx/>
              <a:buNone/>
            </a:pPr>
            <a:endParaRPr lang="ru-RU" altLang="ru-RU" sz="2400" b="1" dirty="0">
              <a:solidFill>
                <a:srgbClr val="00B050"/>
              </a:solidFill>
            </a:endParaRPr>
          </a:p>
          <a:p>
            <a:pPr algn="ctr">
              <a:buFontTx/>
              <a:buNone/>
            </a:pPr>
            <a:r>
              <a:rPr lang="ru-RU" altLang="ru-RU" sz="2400" b="1" dirty="0">
                <a:solidFill>
                  <a:srgbClr val="00B050"/>
                </a:solidFill>
              </a:rPr>
              <a:t>Эти лёгкие </a:t>
            </a:r>
            <a:r>
              <a:rPr lang="ru-RU" altLang="ru-RU" sz="2400" b="1" dirty="0" smtClean="0">
                <a:solidFill>
                  <a:srgbClr val="00B050"/>
                </a:solidFill>
              </a:rPr>
              <a:t>движения</a:t>
            </a:r>
          </a:p>
          <a:p>
            <a:pPr algn="ctr">
              <a:buFontTx/>
              <a:buNone/>
            </a:pPr>
            <a:endParaRPr lang="ru-RU" altLang="ru-RU" sz="2400" b="1" dirty="0">
              <a:solidFill>
                <a:srgbClr val="00B050"/>
              </a:solidFill>
            </a:endParaRPr>
          </a:p>
          <a:p>
            <a:pPr algn="ctr">
              <a:buFontTx/>
              <a:buNone/>
            </a:pPr>
            <a:r>
              <a:rPr lang="ru-RU" altLang="ru-RU" sz="2400" b="1" dirty="0">
                <a:solidFill>
                  <a:srgbClr val="00B050"/>
                </a:solidFill>
              </a:rPr>
              <a:t>Предлагаю повторить.</a:t>
            </a:r>
          </a:p>
        </p:txBody>
      </p:sp>
      <p:pic>
        <p:nvPicPr>
          <p:cNvPr id="17" name="История любв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733256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1927994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Oval 4"/>
          <p:cNvSpPr>
            <a:spLocks noChangeArrowheads="1"/>
          </p:cNvSpPr>
          <p:nvPr/>
        </p:nvSpPr>
        <p:spPr bwMode="auto">
          <a:xfrm>
            <a:off x="1403350" y="765175"/>
            <a:ext cx="6553200" cy="5616575"/>
          </a:xfrm>
          <a:prstGeom prst="ellipse">
            <a:avLst/>
          </a:prstGeom>
          <a:solidFill>
            <a:schemeClr val="bg1"/>
          </a:solidFill>
          <a:ln w="10160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4242500" y="327695"/>
            <a:ext cx="935037" cy="8636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98616"/>
      </p:ext>
    </p:extLst>
  </p:cSld>
  <p:clrMapOvr>
    <a:masterClrMapping/>
  </p:clrMapOvr>
  <p:transition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path" presetSubtype="0" repeatCount="5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91329E-6 C 0.19532 4.91329E-6 0.35452 0.18104 0.35452 0.40369 C 0.35452 0.62612 0.19532 0.80739 -2.5E-6 0.80739 C -0.19566 0.80739 -0.35434 0.62612 -0.35434 0.40369 C -0.35434 0.18104 -0.19566 4.91329E-6 -2.5E-6 4.91329E-6 Z " pathEditMode="relative" rAng="0" ptsTypes="fffff">
                                      <p:cBhvr>
                                        <p:cTn id="10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  <p:bldP spid="512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4"/>
          <p:cNvSpPr>
            <a:spLocks noChangeArrowheads="1"/>
          </p:cNvSpPr>
          <p:nvPr/>
        </p:nvSpPr>
        <p:spPr bwMode="auto">
          <a:xfrm>
            <a:off x="1187450" y="476250"/>
            <a:ext cx="6840538" cy="5976938"/>
          </a:xfrm>
          <a:prstGeom prst="ellipse">
            <a:avLst/>
          </a:prstGeom>
          <a:noFill/>
          <a:ln w="101600">
            <a:solidFill>
              <a:srgbClr val="00B0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4067175" y="260350"/>
            <a:ext cx="1009650" cy="504825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00B0F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077501"/>
      </p:ext>
    </p:extLst>
  </p:cSld>
  <p:clrMapOvr>
    <a:masterClrMapping/>
  </p:clrMapOvr>
  <p:transition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1" presetID="1" presetClass="path" presetSubtype="0" repeatCount="5000" accel="50000" decel="5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2.08092E-6 C 0.20642 -2.08092E-6 0.37431 0.19122 0.37431 0.42729 C 0.37431 0.66243 0.20642 0.8548 0 0.8548 C -0.20625 0.8548 -0.37378 0.66243 -0.37378 0.42729 C -0.37378 0.19122 -0.20625 -2.08092E-6 0 -2.08092E-6 Z " pathEditMode="relative" rAng="0" ptsTypes="fffff">
                                      <p:cBhvr>
                                        <p:cTn id="12" dur="3000" spd="-100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42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nimBg="1"/>
      <p:bldP spid="1024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2"/>
          <p:cNvSpPr>
            <a:spLocks noChangeShapeType="1"/>
          </p:cNvSpPr>
          <p:nvPr/>
        </p:nvSpPr>
        <p:spPr bwMode="auto">
          <a:xfrm flipH="1">
            <a:off x="395288" y="404813"/>
            <a:ext cx="8353425" cy="6048375"/>
          </a:xfrm>
          <a:prstGeom prst="line">
            <a:avLst/>
          </a:prstGeom>
          <a:noFill/>
          <a:ln w="10160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 rot="3358315">
            <a:off x="8154194" y="207169"/>
            <a:ext cx="755650" cy="719138"/>
          </a:xfrm>
          <a:prstGeom prst="plus">
            <a:avLst>
              <a:gd name="adj" fmla="val 25000"/>
            </a:avLst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59272"/>
      </p:ext>
    </p:extLst>
  </p:cSld>
  <p:clrMapOvr>
    <a:masterClrMapping/>
  </p:clrMapOvr>
  <p:transition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6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975 0.86798 L -2.22222E-6 -4.16185E-6 " pathEditMode="relative" rAng="0" ptsTypes="AA">
                                      <p:cBhvr>
                                        <p:cTn id="10" dur="2000" spd="-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79" y="-433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56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993 0.86775 L 2.77778E-7 1.38778E-17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97" y="-433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6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177 0.85734 L 3.88889E-6 -3.3526E-6 " pathEditMode="relative" rAng="0" ptsTypes="AA">
                                      <p:cBhvr>
                                        <p:cTn id="16" dur="2000" spd="-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80" y="-428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8" presetID="56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8993 0.86775 L 2.77778E-7 1.38778E-17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497" y="-433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nimBg="1"/>
      <p:bldP spid="6147" grpId="1" animBg="1"/>
      <p:bldP spid="6147" grpId="2" animBg="1"/>
      <p:bldP spid="6147" grpId="3" animBg="1"/>
      <p:bldP spid="6147" grpId="4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2"/>
          <p:cNvSpPr>
            <a:spLocks noChangeShapeType="1"/>
          </p:cNvSpPr>
          <p:nvPr/>
        </p:nvSpPr>
        <p:spPr bwMode="auto">
          <a:xfrm>
            <a:off x="395288" y="476250"/>
            <a:ext cx="8353425" cy="5976938"/>
          </a:xfrm>
          <a:prstGeom prst="line">
            <a:avLst/>
          </a:prstGeom>
          <a:noFill/>
          <a:ln w="101600">
            <a:solidFill>
              <a:srgbClr val="00206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 rot="-2647464">
            <a:off x="250825" y="260350"/>
            <a:ext cx="649288" cy="647700"/>
          </a:xfrm>
          <a:prstGeom prst="pentagon">
            <a:avLst/>
          </a:prstGeom>
          <a:solidFill>
            <a:srgbClr val="00206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9562303"/>
      </p:ext>
    </p:extLst>
  </p:cSld>
  <p:clrMapOvr>
    <a:masterClrMapping/>
  </p:clrMapOvr>
  <p:transition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38778E-17 L 0.87413 0.84948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98" y="424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49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2948E-6 L 0.87812 0.84439 " pathEditMode="relative" rAng="0" ptsTypes="AA">
                                      <p:cBhvr>
                                        <p:cTn id="13" dur="3000" spd="-100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06" y="42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5" presetID="49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2948E-6 L 0.87812 0.84439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06" y="42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49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2948E-6 L 0.87812 0.84439 " pathEditMode="relative" rAng="0" ptsTypes="AA">
                                      <p:cBhvr>
                                        <p:cTn id="19" dur="3000" spd="-100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906" y="42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nimBg="1"/>
      <p:bldP spid="7171" grpId="1" animBg="1"/>
      <p:bldP spid="7171" grpId="2" animBg="1"/>
      <p:bldP spid="7171" grpId="3" animBg="1"/>
      <p:bldP spid="7171" grpId="4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/>
          <p:cNvSpPr>
            <a:spLocks noChangeShapeType="1"/>
          </p:cNvSpPr>
          <p:nvPr/>
        </p:nvSpPr>
        <p:spPr bwMode="auto">
          <a:xfrm>
            <a:off x="395288" y="3141663"/>
            <a:ext cx="8064500" cy="0"/>
          </a:xfrm>
          <a:prstGeom prst="line">
            <a:avLst/>
          </a:prstGeom>
          <a:noFill/>
          <a:ln w="101600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95" name="Oval 3"/>
          <p:cNvSpPr>
            <a:spLocks noChangeArrowheads="1"/>
          </p:cNvSpPr>
          <p:nvPr/>
        </p:nvSpPr>
        <p:spPr bwMode="auto">
          <a:xfrm>
            <a:off x="250825" y="2781300"/>
            <a:ext cx="720725" cy="719138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4573837"/>
      </p:ext>
    </p:extLst>
  </p:cSld>
  <p:clrMapOvr>
    <a:masterClrMapping/>
  </p:clrMapOvr>
  <p:transition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4046E-6 L 0.85052 0.00023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" presetID="63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4046E-6 L 0.85052 0.00023 " pathEditMode="relative" rAng="0" ptsTypes="AA">
                                      <p:cBhvr>
                                        <p:cTn id="13" dur="3000" spd="-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5" presetID="63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4046E-6 L 0.85052 0.00023 " pathEditMode="relative" rAng="0" ptsTypes="AA">
                                      <p:cBhvr>
                                        <p:cTn id="16" dur="3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18" presetID="63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4046E-6 L 0.85052 0.00023 " pathEditMode="relative" rAng="0" ptsTypes="AA">
                                      <p:cBhvr>
                                        <p:cTn id="19" dur="3000" spd="-100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  <p:bldP spid="8195" grpId="1" animBg="1"/>
      <p:bldP spid="8195" grpId="2" animBg="1"/>
      <p:bldP spid="8195" grpId="3" animBg="1"/>
      <p:bldP spid="8195" grpId="4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4"/>
          <p:cNvSpPr>
            <a:spLocks noChangeShapeType="1"/>
          </p:cNvSpPr>
          <p:nvPr/>
        </p:nvSpPr>
        <p:spPr bwMode="auto">
          <a:xfrm>
            <a:off x="4427538" y="260350"/>
            <a:ext cx="0" cy="6264275"/>
          </a:xfrm>
          <a:prstGeom prst="line">
            <a:avLst/>
          </a:prstGeom>
          <a:noFill/>
          <a:ln w="10160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3995738" y="0"/>
            <a:ext cx="863600" cy="8366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00FF00"/>
          </a:solidFill>
          <a:ln w="9525">
            <a:solidFill>
              <a:srgbClr val="000099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4" name="История любв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75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0334091"/>
      </p:ext>
    </p:extLst>
  </p:cSld>
  <p:clrMapOvr>
    <a:masterClrMapping/>
  </p:clrMapOvr>
  <p:transition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51445E-7 L -1.38889E-6 0.87907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6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51445E-7 L -1.38889E-6 0.87907 " pathEditMode="relative" rAng="0" ptsTypes="AA">
                                      <p:cBhvr>
                                        <p:cTn id="17" dur="3000" spd="-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9" presetID="42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7.51445E-7 L -1.38889E-6 0.87907 " pathEditMode="relative" rAng="0" ptsTypes="AA">
                                      <p:cBhvr>
                                        <p:cTn id="20" dur="3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7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101" grpId="0" animBg="1"/>
      <p:bldP spid="4101" grpId="1" animBg="1"/>
      <p:bldP spid="4101" grpId="2" animBg="1"/>
      <p:bldP spid="4101" grpId="3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166843"/>
            <a:ext cx="4572000" cy="3139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endParaRPr lang="ru-RU" alt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764704"/>
            <a:ext cx="7560840" cy="5256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ru-RU" sz="2800" b="1" i="1" dirty="0" smtClean="0">
                <a:latin typeface="Monotype Corsiva" pitchFamily="66" charset="0"/>
              </a:rPr>
              <a:t>IV. </a:t>
            </a:r>
            <a:r>
              <a:rPr lang="ru-RU" altLang="ru-RU" sz="2800" b="1" i="1" dirty="0" smtClean="0">
                <a:latin typeface="Monotype Corsiva" pitchFamily="66" charset="0"/>
              </a:rPr>
              <a:t> </a:t>
            </a:r>
            <a:r>
              <a:rPr lang="ru-RU" alt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altLang="ru-RU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1.  </a:t>
            </a:r>
            <a:r>
              <a:rPr lang="ru-RU" alt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Теорему какого учёного мы применяли сегодня на уроке?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  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Демокрита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Магницкого;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в)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Пифагора;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г)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Ломоносова.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  Что открыл этот математик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теорему;     б) рукопись;   в)  древний храм;  г) задачу.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Как называется большая сторона в прямоугольном треугольнике?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медиана;     б) катет;   в) биссектриса; г) гипотенуза.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Почему  теорему назвали «теоремой невесты»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а)потому, что она была написана для невесты;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потому, что она была написана невестой;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потому, что чертеж похож на «бабочку», а «бабочка» переводится как «нимфа» или» невеста»;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потому, что  это загадочная теорема.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58355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009877"/>
            <a:ext cx="4572000" cy="3139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endParaRPr lang="ru-RU" alt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92228" y="1166843"/>
            <a:ext cx="7344816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Почему теорему назвали «мостиком ослов»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  она применялась для дрессировки осликов;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  только умный и упрямый мог преодолеть этот мостик и доказать эту теорему;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  написали ее «ослики»;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очень сложное доказательство теоремы.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В теореме Пифагора квадрат гипотенузы равен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сумме длин сторон треугольника;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сумме квадратов катетов;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площади треугольника;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площади квадрата.</a:t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Чему равны стороны египетского треугольника?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1, 2, 3;    б) 3,4,5;    в)2,3,4;     г) 6,</a:t>
            </a: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7,8.</a:t>
            </a:r>
            <a:b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17507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009877"/>
            <a:ext cx="4572000" cy="3139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endParaRPr lang="ru-RU" alt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92228" y="2060848"/>
            <a:ext cx="734481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lvl="0" indent="-400050" algn="ctr">
              <a:buAutoNum type="romanUcPeriod" startAt="6"/>
            </a:pPr>
            <a:r>
              <a:rPr 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lvl="0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№ 9, № 12</a:t>
            </a:r>
            <a:endParaRPr lang="en-US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0" indent="-400050">
              <a:buAutoNum type="romanUcPeriod" startAt="6"/>
            </a:pPr>
            <a:endParaRPr lang="en-US" sz="1400" dirty="0"/>
          </a:p>
          <a:p>
            <a:pPr marL="400050" lvl="0" indent="-400050">
              <a:buAutoNum type="romanUcPeriod" startAt="6"/>
            </a:pPr>
            <a:endParaRPr lang="en-US" sz="1400" dirty="0" smtClean="0"/>
          </a:p>
          <a:p>
            <a:pPr marL="400050" lvl="0" indent="-400050">
              <a:buAutoNum type="romanUcPeriod" startAt="6"/>
            </a:pPr>
            <a:endParaRPr lang="en-US" sz="1400" dirty="0"/>
          </a:p>
          <a:p>
            <a:pPr marL="400050" lvl="0" indent="-400050">
              <a:buAutoNum type="romanUcPeriod" startAt="6"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3438249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132856"/>
            <a:ext cx="7200800" cy="2345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умение применять теорему Пифагора при решении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</a:t>
            </a:r>
          </a:p>
          <a:p>
            <a:pPr marL="342900" lvl="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логическое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altLang="ru-RU" sz="2000" b="1" dirty="0" smtClean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Учить </a:t>
            </a:r>
            <a:r>
              <a:rPr lang="ru-RU" altLang="ru-RU" sz="2000" b="1" dirty="0"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использовать полученные знания на практике и в повседневной жизни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33404" y="1005408"/>
            <a:ext cx="51125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400" b="1" dirty="0">
                <a:solidFill>
                  <a:srgbClr val="7030A0"/>
                </a:solidFill>
                <a:latin typeface="Monotype Corsiva" pitchFamily="66" charset="0"/>
              </a:rPr>
              <a:t>Цель урока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0007120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1009877"/>
            <a:ext cx="4572000" cy="3139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buFontTx/>
              <a:buNone/>
            </a:pPr>
            <a:endParaRPr lang="ru-RU" alt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1166843"/>
            <a:ext cx="73448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AutoNum type="romanUcPeriod" startAt="7"/>
            </a:pP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en-US" sz="32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AutoNum type="romanUcPeriod" startAt="7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повторил…»</a:t>
            </a: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узнал…»</a:t>
            </a: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закрепил…»</a:t>
            </a: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«Я научился решать…»</a:t>
            </a:r>
          </a:p>
          <a:p>
            <a:pPr lvl="0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«Мне понравилось…»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00050" lvl="0" indent="-400050">
              <a:buAutoNum type="romanUcPeriod" startAt="6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41654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620713"/>
            <a:ext cx="7772400" cy="1362075"/>
          </a:xfrm>
        </p:spPr>
        <p:txBody>
          <a:bodyPr/>
          <a:lstStyle/>
          <a:p>
            <a:pPr algn="ctr">
              <a:defRPr/>
            </a:pPr>
            <a:r>
              <a:rPr lang="en-US" b="1" dirty="0" smtClean="0">
                <a:solidFill>
                  <a:schemeClr val="tx1"/>
                </a:solidFill>
                <a:latin typeface="Monotype Corsiva" pitchFamily="66" charset="0"/>
              </a:rPr>
              <a:t>V. </a:t>
            </a:r>
            <a:r>
              <a:rPr lang="ru-RU" b="1" dirty="0" smtClean="0">
                <a:solidFill>
                  <a:schemeClr val="tx1"/>
                </a:solidFill>
                <a:latin typeface="Monotype Corsiva" pitchFamily="66" charset="0"/>
              </a:rPr>
              <a:t>Итог урока</a:t>
            </a:r>
            <a:endParaRPr lang="ru-RU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28675" name="Текст 4"/>
          <p:cNvSpPr>
            <a:spLocks noGrp="1"/>
          </p:cNvSpPr>
          <p:nvPr>
            <p:ph type="body" idx="4294967295"/>
          </p:nvPr>
        </p:nvSpPr>
        <p:spPr>
          <a:xfrm>
            <a:off x="1536700" y="3717032"/>
            <a:ext cx="6731000" cy="2089150"/>
          </a:xfrm>
        </p:spPr>
        <p:txBody>
          <a:bodyPr/>
          <a:lstStyle/>
          <a:p>
            <a:r>
              <a:rPr lang="ru-RU" altLang="ru-RU" b="1" dirty="0" smtClean="0"/>
              <a:t>И закончить урок я бы хотела словами Пифагора:</a:t>
            </a:r>
          </a:p>
          <a:p>
            <a:r>
              <a:rPr lang="ru-RU" altLang="ru-RU" b="1" i="1" dirty="0" smtClean="0">
                <a:solidFill>
                  <a:srgbClr val="7030A0"/>
                </a:solidFill>
              </a:rPr>
              <a:t>«Как хорошо, когда благоденствие человека     основано на законах разума».</a:t>
            </a:r>
            <a:r>
              <a:rPr lang="ru-RU" altLang="ru-RU" dirty="0" smtClean="0"/>
              <a:t/>
            </a:r>
            <a:br>
              <a:rPr lang="ru-RU" altLang="ru-RU" dirty="0" smtClean="0"/>
            </a:br>
            <a:r>
              <a:rPr lang="ru-RU" altLang="ru-RU" dirty="0" smtClean="0"/>
              <a:t> </a:t>
            </a:r>
          </a:p>
          <a:p>
            <a:r>
              <a:rPr lang="ru-RU" altLang="ru-RU" b="1" i="1" dirty="0" smtClean="0"/>
              <a:t>      Будьте благоразумными.</a:t>
            </a:r>
            <a:endParaRPr lang="ru-RU" altLang="ru-RU" dirty="0" smtClean="0"/>
          </a:p>
        </p:txBody>
      </p:sp>
      <p:sp>
        <p:nvSpPr>
          <p:cNvPr id="28676" name="Прямоугольник 9"/>
          <p:cNvSpPr>
            <a:spLocks noChangeArrowheads="1"/>
          </p:cNvSpPr>
          <p:nvPr/>
        </p:nvSpPr>
        <p:spPr bwMode="auto">
          <a:xfrm>
            <a:off x="1116013" y="1916113"/>
            <a:ext cx="6696075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mic Sans MS" pitchFamily="66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altLang="ru-RU" b="1" smtClean="0"/>
              <a:t>Теорема Пифагора издавна широко применялась в разных областях науки, техники и практической жизни. О ней писали в своих произведениях римский архитектор и инженер Витрувий, греческий писатель-моралист Плутарх, математик </a:t>
            </a:r>
            <a:r>
              <a:rPr lang="en-US" altLang="ru-RU" b="1" smtClean="0"/>
              <a:t>v</a:t>
            </a:r>
            <a:r>
              <a:rPr lang="ru-RU" altLang="ru-RU" b="1" smtClean="0"/>
              <a:t> века Прокл и другие. </a:t>
            </a:r>
          </a:p>
          <a:p>
            <a:pPr eaLnBrk="1" hangingPunct="1">
              <a:lnSpc>
                <a:spcPct val="80000"/>
              </a:lnSpc>
            </a:pPr>
            <a:endParaRPr lang="ru-RU" altLang="ru-RU" b="1" smtClean="0"/>
          </a:p>
          <a:p>
            <a:pPr eaLnBrk="1" hangingPunct="1">
              <a:lnSpc>
                <a:spcPct val="80000"/>
              </a:lnSpc>
            </a:pPr>
            <a:endParaRPr lang="ru-RU" altLang="ru-RU" b="1" smtClean="0"/>
          </a:p>
          <a:p>
            <a:pPr eaLnBrk="1" hangingPunct="1">
              <a:lnSpc>
                <a:spcPct val="80000"/>
              </a:lnSpc>
            </a:pPr>
            <a:endParaRPr lang="ru-RU" altLang="ru-RU" b="1" smtClean="0"/>
          </a:p>
          <a:p>
            <a:pPr eaLnBrk="1" hangingPunct="1">
              <a:lnSpc>
                <a:spcPct val="80000"/>
              </a:lnSpc>
            </a:pPr>
            <a:endParaRPr lang="ru-RU" altLang="ru-RU" b="1" dirty="0"/>
          </a:p>
        </p:txBody>
      </p:sp>
      <p:pic>
        <p:nvPicPr>
          <p:cNvPr id="28677" name="Picture 4" descr="J0236227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0"/>
            <a:ext cx="128587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885039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7584" y="1556792"/>
            <a:ext cx="78752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Спасибо за внимание!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http://liceumlubraniec.keed.pl/images/gify/pocz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8463" y="2571744"/>
            <a:ext cx="3790925" cy="367812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764704"/>
            <a:ext cx="6859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smtClean="0">
                <a:latin typeface="Monotype Corsiva" panose="03010101010201010101" pitchFamily="66" charset="0"/>
              </a:rPr>
              <a:t>Математический диктант</a:t>
            </a:r>
            <a:endParaRPr lang="ru-RU" sz="4400" b="1" dirty="0">
              <a:latin typeface="Monotype Corsiva" panose="03010101010201010101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82532" y="1542852"/>
            <a:ext cx="6154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00" indent="-609600">
              <a:buFontTx/>
              <a:buAutoNum type="arabicPeriod"/>
            </a:pP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треугольник называется прямоугольным?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61291" y="2034700"/>
            <a:ext cx="66979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alt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Чему </a:t>
            </a: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равна сумма углов прямоугольного треугольника?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1291" y="2548652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alt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3.Чему </a:t>
            </a: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равна сумма острых углов в прямоугольном треугольнике?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61291" y="3068960"/>
            <a:ext cx="71831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Сформулируйте свойство катета, лежащего против угла в 30 градусов.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169941" y="3802930"/>
            <a:ext cx="60675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Сформулируйте </a:t>
            </a:r>
            <a:r>
              <a:rPr lang="ru-RU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теорему Пифагора.</a:t>
            </a:r>
          </a:p>
          <a:p>
            <a:endParaRPr lang="ru-RU" sz="1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159751" y="4221088"/>
            <a:ext cx="6761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Как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сторона противолежащая прямому углу?</a:t>
            </a:r>
          </a:p>
          <a:p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159750" y="4725144"/>
            <a:ext cx="69406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Как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сторона </a:t>
            </a:r>
            <a:r>
              <a:rPr lang="ru-RU" alt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прилежащая к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прямому углу?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559561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86108" y="0"/>
            <a:ext cx="7381444" cy="58169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2800" b="1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Проверка  математического диктанта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есть прямой угол.</a:t>
            </a:r>
          </a:p>
          <a:p>
            <a:pPr marL="457200" indent="-457200">
              <a:lnSpc>
                <a:spcPct val="150000"/>
              </a:lnSpc>
              <a:buAutoNum type="arabicPeriod" startAt="2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180</a:t>
            </a:r>
            <a:r>
              <a:rPr lang="ru-RU" sz="2000" dirty="0" smtClean="0"/>
              <a:t>°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3.   90</a:t>
            </a:r>
            <a:r>
              <a:rPr lang="ru-RU" sz="2000" dirty="0" smtClean="0"/>
              <a:t>°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Катет прямоугольного треугольника, лежащий против угла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30</a:t>
            </a:r>
            <a:r>
              <a:rPr lang="ru-RU" sz="2000" dirty="0" smtClean="0"/>
              <a:t>°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равен половине гипотенузы.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В прямоугольном треугольнике квадрат гипотенузы</a:t>
            </a:r>
          </a:p>
          <a:p>
            <a:pPr>
              <a:lnSpc>
                <a:spcPct val="150000"/>
              </a:lnSpc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равен сумме квадратов катетов.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6. Гипотенуза.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7. Катет. </a:t>
            </a:r>
          </a:p>
          <a:p>
            <a:pPr algn="ctr"/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846684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1772816"/>
            <a:ext cx="56166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atin typeface="Monotype Corsiva" panose="03010101010201010101" pitchFamily="66" charset="0"/>
              </a:rPr>
              <a:t>II.  </a:t>
            </a:r>
            <a:r>
              <a:rPr lang="ru-RU" sz="6000" b="1" dirty="0" smtClean="0">
                <a:latin typeface="Monotype Corsiva" panose="03010101010201010101" pitchFamily="66" charset="0"/>
              </a:rPr>
              <a:t>Р е ш е н и е</a:t>
            </a:r>
          </a:p>
          <a:p>
            <a:pPr algn="ctr"/>
            <a:r>
              <a:rPr lang="ru-RU" sz="6000" b="1" dirty="0" smtClean="0">
                <a:latin typeface="Monotype Corsiva" panose="03010101010201010101" pitchFamily="66" charset="0"/>
              </a:rPr>
              <a:t> з а д а ч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67033927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1448148" y="1471070"/>
            <a:ext cx="6220195" cy="3934929"/>
            <a:chOff x="1739924" y="1047676"/>
            <a:chExt cx="4056212" cy="2390616"/>
          </a:xfrm>
        </p:grpSpPr>
        <p:sp>
          <p:nvSpPr>
            <p:cNvPr id="2" name="Прямоугольный треугольник 1"/>
            <p:cNvSpPr/>
            <p:nvPr/>
          </p:nvSpPr>
          <p:spPr>
            <a:xfrm>
              <a:off x="1979712" y="1268760"/>
              <a:ext cx="3312368" cy="1800200"/>
            </a:xfrm>
            <a:prstGeom prst="rt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5" name="Группа 14"/>
            <p:cNvGrpSpPr/>
            <p:nvPr/>
          </p:nvGrpSpPr>
          <p:grpSpPr>
            <a:xfrm>
              <a:off x="1739924" y="1047676"/>
              <a:ext cx="4056212" cy="2390616"/>
              <a:chOff x="1739924" y="1047676"/>
              <a:chExt cx="4056212" cy="2390616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1739924" y="2980890"/>
                <a:ext cx="3600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В</a:t>
                </a:r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1980888" y="2890014"/>
                <a:ext cx="179432" cy="184666"/>
              </a:xfrm>
              <a:prstGeom prst="rect">
                <a:avLst/>
              </a:prstGeom>
              <a:ln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762258" y="1047676"/>
                <a:ext cx="53888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А</a:t>
                </a:r>
                <a:endParaRPr lang="ru-RU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5292080" y="3068960"/>
                <a:ext cx="50405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/>
                  <a:t>С</a:t>
                </a:r>
                <a:endParaRPr lang="ru-RU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1739924" y="1983790"/>
                <a:ext cx="301053" cy="515887"/>
              </a:xfrm>
              <a:prstGeom prst="rect">
                <a:avLst/>
              </a:prstGeom>
              <a:noFill/>
            </p:spPr>
            <p:txBody>
              <a:bodyPr vert="vert270" wrap="square" rtlCol="0">
                <a:spAutoFit/>
              </a:bodyPr>
              <a:lstStyle/>
              <a:p>
                <a:r>
                  <a:rPr lang="ru-RU" dirty="0" smtClean="0"/>
                  <a:t>5 см</a:t>
                </a:r>
                <a:endParaRPr lang="ru-RU" dirty="0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 rot="17876647">
                <a:off x="3184921" y="1543703"/>
                <a:ext cx="280479" cy="498158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ru-RU" dirty="0" smtClean="0"/>
                  <a:t>7 см</a:t>
                </a:r>
                <a:endParaRPr lang="ru-RU" dirty="0"/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669515" y="908720"/>
            <a:ext cx="11726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1.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22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548680"/>
            <a:ext cx="7848872" cy="1883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2.</a:t>
            </a:r>
          </a:p>
          <a:p>
            <a:pPr>
              <a:lnSpc>
                <a:spcPct val="150000"/>
              </a:lnSpc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расстояние следует отодвинуть от стены дома нижний конец лестницы, длина которой 13 м, чтобы верхний ее конец оказался на высоте 12 м?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645043" y="2645505"/>
            <a:ext cx="1944687" cy="3803650"/>
            <a:chOff x="684213" y="1628775"/>
            <a:chExt cx="2519362" cy="4813300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684213" y="1628775"/>
              <a:ext cx="2519362" cy="4813300"/>
              <a:chOff x="684213" y="1628775"/>
              <a:chExt cx="2519362" cy="4813300"/>
            </a:xfrm>
          </p:grpSpPr>
          <p:grpSp>
            <p:nvGrpSpPr>
              <p:cNvPr id="9" name="Group 4"/>
              <p:cNvGrpSpPr>
                <a:grpSpLocks/>
              </p:cNvGrpSpPr>
              <p:nvPr/>
            </p:nvGrpSpPr>
            <p:grpSpPr bwMode="auto">
              <a:xfrm>
                <a:off x="684213" y="1628775"/>
                <a:ext cx="574675" cy="4611688"/>
                <a:chOff x="431" y="1251"/>
                <a:chExt cx="362" cy="2905"/>
              </a:xfrm>
            </p:grpSpPr>
            <p:sp>
              <p:nvSpPr>
                <p:cNvPr id="13" name="Rectangle 5"/>
                <p:cNvSpPr>
                  <a:spLocks noChangeArrowheads="1"/>
                </p:cNvSpPr>
                <p:nvPr/>
              </p:nvSpPr>
              <p:spPr bwMode="auto">
                <a:xfrm>
                  <a:off x="431" y="3974"/>
                  <a:ext cx="362" cy="182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rgbClr val="CC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4" name="Rectangle 6"/>
                <p:cNvSpPr>
                  <a:spLocks noChangeArrowheads="1"/>
                </p:cNvSpPr>
                <p:nvPr/>
              </p:nvSpPr>
              <p:spPr bwMode="auto">
                <a:xfrm>
                  <a:off x="431" y="3792"/>
                  <a:ext cx="362" cy="182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rgbClr val="CC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5" name="Rectangle 7"/>
                <p:cNvSpPr>
                  <a:spLocks noChangeArrowheads="1"/>
                </p:cNvSpPr>
                <p:nvPr/>
              </p:nvSpPr>
              <p:spPr bwMode="auto">
                <a:xfrm>
                  <a:off x="431" y="3611"/>
                  <a:ext cx="362" cy="182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rgbClr val="CC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6" name="Rectangle 8"/>
                <p:cNvSpPr>
                  <a:spLocks noChangeArrowheads="1"/>
                </p:cNvSpPr>
                <p:nvPr/>
              </p:nvSpPr>
              <p:spPr bwMode="auto">
                <a:xfrm>
                  <a:off x="431" y="3429"/>
                  <a:ext cx="362" cy="182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rgbClr val="CC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7" name="Rectangle 9"/>
                <p:cNvSpPr>
                  <a:spLocks noChangeArrowheads="1"/>
                </p:cNvSpPr>
                <p:nvPr/>
              </p:nvSpPr>
              <p:spPr bwMode="auto">
                <a:xfrm>
                  <a:off x="431" y="3248"/>
                  <a:ext cx="362" cy="182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rgbClr val="CC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" name="Rectangle 10"/>
                <p:cNvSpPr>
                  <a:spLocks noChangeArrowheads="1"/>
                </p:cNvSpPr>
                <p:nvPr/>
              </p:nvSpPr>
              <p:spPr bwMode="auto">
                <a:xfrm>
                  <a:off x="431" y="3066"/>
                  <a:ext cx="362" cy="182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rgbClr val="CC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9" name="Rectangle 11"/>
                <p:cNvSpPr>
                  <a:spLocks noChangeArrowheads="1"/>
                </p:cNvSpPr>
                <p:nvPr/>
              </p:nvSpPr>
              <p:spPr bwMode="auto">
                <a:xfrm>
                  <a:off x="431" y="2885"/>
                  <a:ext cx="362" cy="182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rgbClr val="CC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0" name="Rectangle 12"/>
                <p:cNvSpPr>
                  <a:spLocks noChangeArrowheads="1"/>
                </p:cNvSpPr>
                <p:nvPr/>
              </p:nvSpPr>
              <p:spPr bwMode="auto">
                <a:xfrm>
                  <a:off x="431" y="2703"/>
                  <a:ext cx="362" cy="182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rgbClr val="CC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1" name="Rectangle 13"/>
                <p:cNvSpPr>
                  <a:spLocks noChangeArrowheads="1"/>
                </p:cNvSpPr>
                <p:nvPr/>
              </p:nvSpPr>
              <p:spPr bwMode="auto">
                <a:xfrm>
                  <a:off x="431" y="2522"/>
                  <a:ext cx="362" cy="182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rgbClr val="CC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2" name="Rectangle 14"/>
                <p:cNvSpPr>
                  <a:spLocks noChangeArrowheads="1"/>
                </p:cNvSpPr>
                <p:nvPr/>
              </p:nvSpPr>
              <p:spPr bwMode="auto">
                <a:xfrm>
                  <a:off x="431" y="2340"/>
                  <a:ext cx="362" cy="182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rgbClr val="CC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3" name="Rectangle 15"/>
                <p:cNvSpPr>
                  <a:spLocks noChangeArrowheads="1"/>
                </p:cNvSpPr>
                <p:nvPr/>
              </p:nvSpPr>
              <p:spPr bwMode="auto">
                <a:xfrm>
                  <a:off x="431" y="2159"/>
                  <a:ext cx="362" cy="182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rgbClr val="CC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4" name="Rectangle 16"/>
                <p:cNvSpPr>
                  <a:spLocks noChangeArrowheads="1"/>
                </p:cNvSpPr>
                <p:nvPr/>
              </p:nvSpPr>
              <p:spPr bwMode="auto">
                <a:xfrm>
                  <a:off x="431" y="1977"/>
                  <a:ext cx="362" cy="182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rgbClr val="CC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5" name="Rectangle 17"/>
                <p:cNvSpPr>
                  <a:spLocks noChangeArrowheads="1"/>
                </p:cNvSpPr>
                <p:nvPr/>
              </p:nvSpPr>
              <p:spPr bwMode="auto">
                <a:xfrm>
                  <a:off x="431" y="1796"/>
                  <a:ext cx="362" cy="182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rgbClr val="CC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6" name="Rectangle 18"/>
                <p:cNvSpPr>
                  <a:spLocks noChangeArrowheads="1"/>
                </p:cNvSpPr>
                <p:nvPr/>
              </p:nvSpPr>
              <p:spPr bwMode="auto">
                <a:xfrm>
                  <a:off x="431" y="1614"/>
                  <a:ext cx="362" cy="182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rgbClr val="CC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7" name="Rectangle 19"/>
                <p:cNvSpPr>
                  <a:spLocks noChangeArrowheads="1"/>
                </p:cNvSpPr>
                <p:nvPr/>
              </p:nvSpPr>
              <p:spPr bwMode="auto">
                <a:xfrm>
                  <a:off x="431" y="1433"/>
                  <a:ext cx="362" cy="182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rgbClr val="CC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28" name="Rectangle 20"/>
                <p:cNvSpPr>
                  <a:spLocks noChangeArrowheads="1"/>
                </p:cNvSpPr>
                <p:nvPr/>
              </p:nvSpPr>
              <p:spPr bwMode="auto">
                <a:xfrm>
                  <a:off x="431" y="1251"/>
                  <a:ext cx="362" cy="182"/>
                </a:xfrm>
                <a:prstGeom prst="rect">
                  <a:avLst/>
                </a:prstGeom>
                <a:solidFill>
                  <a:srgbClr val="FF9900"/>
                </a:solidFill>
                <a:ln w="9525">
                  <a:solidFill>
                    <a:srgbClr val="CC6600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0" name="AutoShape 21"/>
              <p:cNvSpPr>
                <a:spLocks noChangeArrowheads="1"/>
              </p:cNvSpPr>
              <p:nvPr/>
            </p:nvSpPr>
            <p:spPr bwMode="auto">
              <a:xfrm rot="-1840333">
                <a:off x="2257425" y="2481263"/>
                <a:ext cx="142875" cy="3960812"/>
              </a:xfrm>
              <a:prstGeom prst="can">
                <a:avLst>
                  <a:gd name="adj" fmla="val 110761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Line 23"/>
              <p:cNvSpPr>
                <a:spLocks noChangeShapeType="1"/>
              </p:cNvSpPr>
              <p:nvPr/>
            </p:nvSpPr>
            <p:spPr bwMode="auto">
              <a:xfrm>
                <a:off x="1258888" y="6164263"/>
                <a:ext cx="194468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" name="Line 25"/>
              <p:cNvSpPr>
                <a:spLocks noChangeShapeType="1"/>
              </p:cNvSpPr>
              <p:nvPr/>
            </p:nvSpPr>
            <p:spPr bwMode="auto">
              <a:xfrm>
                <a:off x="1258888" y="2852738"/>
                <a:ext cx="0" cy="3311525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 type="triangl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Группа 4"/>
            <p:cNvGrpSpPr/>
            <p:nvPr/>
          </p:nvGrpSpPr>
          <p:grpSpPr>
            <a:xfrm>
              <a:off x="827088" y="3573463"/>
              <a:ext cx="1839912" cy="2598737"/>
              <a:chOff x="827088" y="3573463"/>
              <a:chExt cx="1839912" cy="2598737"/>
            </a:xfrm>
          </p:grpSpPr>
          <p:sp>
            <p:nvSpPr>
              <p:cNvPr id="6" name="Text Box 22"/>
              <p:cNvSpPr txBox="1">
                <a:spLocks noChangeArrowheads="1"/>
              </p:cNvSpPr>
              <p:nvPr/>
            </p:nvSpPr>
            <p:spPr bwMode="auto">
              <a:xfrm rot="3235253">
                <a:off x="2124075" y="3749676"/>
                <a:ext cx="719137" cy="3667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/>
                  <a:t>13</a:t>
                </a:r>
              </a:p>
            </p:txBody>
          </p:sp>
          <p:sp>
            <p:nvSpPr>
              <p:cNvPr id="7" name="Rectangle 24"/>
              <p:cNvSpPr>
                <a:spLocks noChangeArrowheads="1"/>
              </p:cNvSpPr>
              <p:nvPr/>
            </p:nvSpPr>
            <p:spPr bwMode="auto">
              <a:xfrm>
                <a:off x="1835150" y="5805488"/>
                <a:ext cx="803275" cy="3667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/>
                  <a:t>х</a:t>
                </a:r>
              </a:p>
            </p:txBody>
          </p:sp>
          <p:sp>
            <p:nvSpPr>
              <p:cNvPr id="8" name="Rectangle 26"/>
              <p:cNvSpPr>
                <a:spLocks noChangeArrowheads="1"/>
              </p:cNvSpPr>
              <p:nvPr/>
            </p:nvSpPr>
            <p:spPr bwMode="auto">
              <a:xfrm>
                <a:off x="827088" y="4148138"/>
                <a:ext cx="576262" cy="3667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/>
                  <a:t>12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963792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647990" y="1616043"/>
            <a:ext cx="4787667" cy="4468566"/>
            <a:chOff x="1600459" y="1749398"/>
            <a:chExt cx="7913429" cy="5108602"/>
          </a:xfrm>
        </p:grpSpPr>
        <p:sp>
          <p:nvSpPr>
            <p:cNvPr id="6" name="Text Box 44"/>
            <p:cNvSpPr txBox="1">
              <a:spLocks noChangeArrowheads="1"/>
            </p:cNvSpPr>
            <p:nvPr/>
          </p:nvSpPr>
          <p:spPr bwMode="auto">
            <a:xfrm>
              <a:off x="7524788" y="1749398"/>
              <a:ext cx="420687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altLang="ru-RU" sz="2800" b="1" i="1" dirty="0"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7" name="Text Box 45"/>
            <p:cNvSpPr txBox="1">
              <a:spLocks noChangeArrowheads="1"/>
            </p:cNvSpPr>
            <p:nvPr/>
          </p:nvSpPr>
          <p:spPr bwMode="auto">
            <a:xfrm>
              <a:off x="1600459" y="3890168"/>
              <a:ext cx="420689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ru-RU" sz="2800" b="1" i="1" dirty="0">
                  <a:latin typeface="Times New Roman" pitchFamily="18" charset="0"/>
                </a:rPr>
                <a:t>B</a:t>
              </a:r>
              <a:endParaRPr lang="ru-RU" altLang="ru-RU" sz="2800" b="1" i="1" dirty="0">
                <a:latin typeface="Times New Roman" pitchFamily="18" charset="0"/>
              </a:endParaRPr>
            </a:p>
          </p:txBody>
        </p:sp>
        <p:sp>
          <p:nvSpPr>
            <p:cNvPr id="8" name="Text Box 46"/>
            <p:cNvSpPr txBox="1">
              <a:spLocks noChangeArrowheads="1"/>
            </p:cNvSpPr>
            <p:nvPr/>
          </p:nvSpPr>
          <p:spPr bwMode="auto">
            <a:xfrm>
              <a:off x="7308850" y="6338888"/>
              <a:ext cx="420688" cy="519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ru-RU" sz="2800" b="1" i="1">
                  <a:latin typeface="Times New Roman" pitchFamily="18" charset="0"/>
                </a:rPr>
                <a:t>C</a:t>
              </a:r>
              <a:endParaRPr lang="ru-RU" altLang="ru-RU" sz="2800" b="1" i="1">
                <a:latin typeface="Times New Roman" pitchFamily="18" charset="0"/>
              </a:endParaRPr>
            </a:p>
          </p:txBody>
        </p:sp>
        <p:sp>
          <p:nvSpPr>
            <p:cNvPr id="9" name="Text Box 47"/>
            <p:cNvSpPr txBox="1">
              <a:spLocks noChangeArrowheads="1"/>
            </p:cNvSpPr>
            <p:nvPr/>
          </p:nvSpPr>
          <p:spPr bwMode="auto">
            <a:xfrm>
              <a:off x="7597774" y="4005262"/>
              <a:ext cx="420689" cy="519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ru-RU" sz="2800" b="1" i="1" dirty="0">
                  <a:latin typeface="Times New Roman" pitchFamily="18" charset="0"/>
                </a:rPr>
                <a:t>D</a:t>
              </a:r>
              <a:endParaRPr lang="ru-RU" altLang="ru-RU" sz="2800" b="1" i="1" dirty="0">
                <a:latin typeface="Times New Roman" pitchFamily="18" charset="0"/>
              </a:endParaRPr>
            </a:p>
          </p:txBody>
        </p:sp>
        <p:sp>
          <p:nvSpPr>
            <p:cNvPr id="10" name="AutoShape 106"/>
            <p:cNvSpPr>
              <a:spLocks noChangeArrowheads="1"/>
            </p:cNvSpPr>
            <p:nvPr/>
          </p:nvSpPr>
          <p:spPr bwMode="auto">
            <a:xfrm rot="16200000">
              <a:off x="2917031" y="1627982"/>
              <a:ext cx="3887787" cy="5473700"/>
            </a:xfrm>
            <a:prstGeom prst="triangle">
              <a:avLst>
                <a:gd name="adj" fmla="val 50000"/>
              </a:avLst>
            </a:prstGeom>
            <a:noFill/>
            <a:ln w="44450">
              <a:solidFill>
                <a:srgbClr val="003366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Freeform 108"/>
            <p:cNvSpPr>
              <a:spLocks/>
            </p:cNvSpPr>
            <p:nvPr/>
          </p:nvSpPr>
          <p:spPr bwMode="auto">
            <a:xfrm>
              <a:off x="2124075" y="4356100"/>
              <a:ext cx="5473700" cy="14288"/>
            </a:xfrm>
            <a:custGeom>
              <a:avLst/>
              <a:gdLst>
                <a:gd name="T0" fmla="*/ 0 w 3448"/>
                <a:gd name="T1" fmla="*/ 0 h 9"/>
                <a:gd name="T2" fmla="*/ 3448 w 3448"/>
                <a:gd name="T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48" h="9">
                  <a:moveTo>
                    <a:pt x="0" y="0"/>
                  </a:moveTo>
                  <a:lnTo>
                    <a:pt x="3448" y="9"/>
                  </a:lnTo>
                </a:path>
              </a:pathLst>
            </a:custGeom>
            <a:noFill/>
            <a:ln w="44450">
              <a:solidFill>
                <a:srgbClr val="000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09"/>
            <p:cNvSpPr>
              <a:spLocks/>
            </p:cNvSpPr>
            <p:nvPr/>
          </p:nvSpPr>
          <p:spPr bwMode="auto">
            <a:xfrm rot="5400000">
              <a:off x="7255669" y="3985419"/>
              <a:ext cx="336550" cy="376238"/>
            </a:xfrm>
            <a:custGeom>
              <a:avLst/>
              <a:gdLst>
                <a:gd name="T0" fmla="*/ 0 w 212"/>
                <a:gd name="T1" fmla="*/ 0 h 237"/>
                <a:gd name="T2" fmla="*/ 0 w 212"/>
                <a:gd name="T3" fmla="*/ 237 h 237"/>
                <a:gd name="T4" fmla="*/ 212 w 212"/>
                <a:gd name="T5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2" h="237">
                  <a:moveTo>
                    <a:pt x="0" y="0"/>
                  </a:moveTo>
                  <a:lnTo>
                    <a:pt x="0" y="237"/>
                  </a:lnTo>
                  <a:lnTo>
                    <a:pt x="212" y="237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10"/>
            <p:cNvSpPr>
              <a:spLocks/>
            </p:cNvSpPr>
            <p:nvPr/>
          </p:nvSpPr>
          <p:spPr bwMode="auto">
            <a:xfrm rot="18179863">
              <a:off x="7041357" y="5857081"/>
              <a:ext cx="533400" cy="287337"/>
            </a:xfrm>
            <a:custGeom>
              <a:avLst/>
              <a:gdLst>
                <a:gd name="T0" fmla="*/ 0 w 455"/>
                <a:gd name="T1" fmla="*/ 8 h 331"/>
                <a:gd name="T2" fmla="*/ 141 w 455"/>
                <a:gd name="T3" fmla="*/ 9 h 331"/>
                <a:gd name="T4" fmla="*/ 268 w 455"/>
                <a:gd name="T5" fmla="*/ 60 h 331"/>
                <a:gd name="T6" fmla="*/ 387 w 455"/>
                <a:gd name="T7" fmla="*/ 187 h 331"/>
                <a:gd name="T8" fmla="*/ 455 w 455"/>
                <a:gd name="T9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331">
                  <a:moveTo>
                    <a:pt x="0" y="8"/>
                  </a:moveTo>
                  <a:cubicBezTo>
                    <a:pt x="23" y="8"/>
                    <a:pt x="96" y="0"/>
                    <a:pt x="141" y="9"/>
                  </a:cubicBezTo>
                  <a:cubicBezTo>
                    <a:pt x="186" y="18"/>
                    <a:pt x="227" y="30"/>
                    <a:pt x="268" y="60"/>
                  </a:cubicBezTo>
                  <a:cubicBezTo>
                    <a:pt x="309" y="90"/>
                    <a:pt x="356" y="142"/>
                    <a:pt x="387" y="187"/>
                  </a:cubicBezTo>
                  <a:cubicBezTo>
                    <a:pt x="418" y="232"/>
                    <a:pt x="441" y="301"/>
                    <a:pt x="455" y="331"/>
                  </a:cubicBezTo>
                </a:path>
              </a:pathLst>
            </a:custGeom>
            <a:noFill/>
            <a:ln w="349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111"/>
            <p:cNvSpPr>
              <a:spLocks/>
            </p:cNvSpPr>
            <p:nvPr/>
          </p:nvSpPr>
          <p:spPr bwMode="auto">
            <a:xfrm rot="11218096">
              <a:off x="7092950" y="2636838"/>
              <a:ext cx="533400" cy="287337"/>
            </a:xfrm>
            <a:custGeom>
              <a:avLst/>
              <a:gdLst>
                <a:gd name="T0" fmla="*/ 0 w 455"/>
                <a:gd name="T1" fmla="*/ 8 h 331"/>
                <a:gd name="T2" fmla="*/ 141 w 455"/>
                <a:gd name="T3" fmla="*/ 9 h 331"/>
                <a:gd name="T4" fmla="*/ 268 w 455"/>
                <a:gd name="T5" fmla="*/ 60 h 331"/>
                <a:gd name="T6" fmla="*/ 387 w 455"/>
                <a:gd name="T7" fmla="*/ 187 h 331"/>
                <a:gd name="T8" fmla="*/ 455 w 455"/>
                <a:gd name="T9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331">
                  <a:moveTo>
                    <a:pt x="0" y="8"/>
                  </a:moveTo>
                  <a:cubicBezTo>
                    <a:pt x="23" y="8"/>
                    <a:pt x="96" y="0"/>
                    <a:pt x="141" y="9"/>
                  </a:cubicBezTo>
                  <a:cubicBezTo>
                    <a:pt x="186" y="18"/>
                    <a:pt x="227" y="30"/>
                    <a:pt x="268" y="60"/>
                  </a:cubicBezTo>
                  <a:cubicBezTo>
                    <a:pt x="309" y="90"/>
                    <a:pt x="356" y="142"/>
                    <a:pt x="387" y="187"/>
                  </a:cubicBezTo>
                  <a:cubicBezTo>
                    <a:pt x="418" y="232"/>
                    <a:pt x="441" y="301"/>
                    <a:pt x="455" y="331"/>
                  </a:cubicBezTo>
                </a:path>
              </a:pathLst>
            </a:custGeom>
            <a:noFill/>
            <a:ln w="349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AutoShape 112"/>
            <p:cNvSpPr>
              <a:spLocks/>
            </p:cNvSpPr>
            <p:nvPr/>
          </p:nvSpPr>
          <p:spPr bwMode="auto">
            <a:xfrm>
              <a:off x="7649584" y="2420940"/>
              <a:ext cx="1107088" cy="3857608"/>
            </a:xfrm>
            <a:prstGeom prst="rightBrace">
              <a:avLst>
                <a:gd name="adj1" fmla="val 64177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Text Box 113"/>
            <p:cNvSpPr txBox="1">
              <a:spLocks noChangeArrowheads="1"/>
            </p:cNvSpPr>
            <p:nvPr/>
          </p:nvSpPr>
          <p:spPr bwMode="auto">
            <a:xfrm>
              <a:off x="8986838" y="3807617"/>
              <a:ext cx="527050" cy="9144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5400" b="1" dirty="0">
                  <a:solidFill>
                    <a:srgbClr val="FF0000"/>
                  </a:solidFill>
                  <a:latin typeface="Times New Roman" pitchFamily="18" charset="0"/>
                </a:rPr>
                <a:t>?</a:t>
              </a:r>
            </a:p>
          </p:txBody>
        </p:sp>
        <p:sp>
          <p:nvSpPr>
            <p:cNvPr id="17" name="Text Box 114"/>
            <p:cNvSpPr txBox="1">
              <a:spLocks noChangeArrowheads="1"/>
            </p:cNvSpPr>
            <p:nvPr/>
          </p:nvSpPr>
          <p:spPr bwMode="auto">
            <a:xfrm>
              <a:off x="5076825" y="3860800"/>
              <a:ext cx="1028700" cy="5191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altLang="ru-RU" sz="2800" b="1" dirty="0">
                  <a:latin typeface="Times New Roman" pitchFamily="18" charset="0"/>
                </a:rPr>
                <a:t>12</a:t>
              </a:r>
              <a:r>
                <a:rPr lang="en-US" altLang="ru-RU" sz="2800" b="1" dirty="0">
                  <a:latin typeface="Times New Roman" pitchFamily="18" charset="0"/>
                </a:rPr>
                <a:t> </a:t>
              </a:r>
              <a:r>
                <a:rPr lang="ru-RU" altLang="ru-RU" sz="2800" b="1" i="1" dirty="0">
                  <a:latin typeface="Times New Roman" pitchFamily="18" charset="0"/>
                </a:rPr>
                <a:t>см</a:t>
              </a:r>
              <a:endParaRPr lang="ru-RU" altLang="ru-RU" sz="2800" b="1" dirty="0">
                <a:latin typeface="Times New Roman" pitchFamily="18" charset="0"/>
              </a:endParaRPr>
            </a:p>
          </p:txBody>
        </p:sp>
      </p:grpSp>
      <p:sp>
        <p:nvSpPr>
          <p:cNvPr id="18" name="Прямоугольник 17"/>
          <p:cNvSpPr/>
          <p:nvPr/>
        </p:nvSpPr>
        <p:spPr>
          <a:xfrm rot="19822941">
            <a:off x="2322191" y="2256358"/>
            <a:ext cx="10374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800" b="1" dirty="0">
                <a:latin typeface="Times New Roman" pitchFamily="18" charset="0"/>
              </a:rPr>
              <a:t>13</a:t>
            </a:r>
            <a:r>
              <a:rPr lang="en-US" altLang="ru-RU" sz="2800" b="1" dirty="0">
                <a:latin typeface="Times New Roman" pitchFamily="18" charset="0"/>
              </a:rPr>
              <a:t> </a:t>
            </a:r>
            <a:r>
              <a:rPr lang="ru-RU" altLang="ru-RU" sz="2800" b="1" i="1" dirty="0">
                <a:latin typeface="Times New Roman" pitchFamily="18" charset="0"/>
              </a:rPr>
              <a:t>см</a:t>
            </a:r>
            <a:endParaRPr lang="ru-RU" altLang="ru-RU" sz="2800" b="1" dirty="0">
              <a:latin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77537" y="980728"/>
            <a:ext cx="40193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Дано:</a:t>
            </a:r>
          </a:p>
          <a:p>
            <a:pPr algn="ctr"/>
            <a:endParaRPr lang="ru-RU" sz="2000" b="1" dirty="0" smtClean="0"/>
          </a:p>
          <a:p>
            <a:r>
              <a:rPr lang="ru-RU" sz="2000" b="1" dirty="0" smtClean="0"/>
              <a:t>∆АВС равнобедренный</a:t>
            </a:r>
          </a:p>
          <a:p>
            <a:r>
              <a:rPr lang="ru-RU" sz="2000" b="1" dirty="0" smtClean="0"/>
              <a:t>АВ = 13 см,</a:t>
            </a:r>
          </a:p>
          <a:p>
            <a:r>
              <a:rPr lang="ru-RU" sz="2000" b="1" dirty="0" smtClean="0"/>
              <a:t>ВД – высота, ВД=12 см</a:t>
            </a:r>
          </a:p>
          <a:p>
            <a:r>
              <a:rPr lang="ru-RU" sz="2000" b="1" dirty="0" smtClean="0"/>
              <a:t>Найти: АС</a:t>
            </a:r>
            <a:endParaRPr lang="ru-RU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57049" y="903536"/>
            <a:ext cx="1485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3.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311586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омб 2"/>
          <p:cNvSpPr/>
          <p:nvPr/>
        </p:nvSpPr>
        <p:spPr>
          <a:xfrm>
            <a:off x="4217560" y="1340768"/>
            <a:ext cx="3960440" cy="4176464"/>
          </a:xfrm>
          <a:prstGeom prst="diamond">
            <a:avLst/>
          </a:prstGeom>
          <a:solidFill>
            <a:schemeClr val="bg1"/>
          </a:solidFill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3794780" y="971436"/>
            <a:ext cx="5097700" cy="4941684"/>
            <a:chOff x="3794780" y="971436"/>
            <a:chExt cx="5097700" cy="4941684"/>
          </a:xfrm>
        </p:grpSpPr>
        <p:cxnSp>
          <p:nvCxnSpPr>
            <p:cNvPr id="5" name="Прямая соединительная линия 4"/>
            <p:cNvCxnSpPr>
              <a:stCxn id="3" idx="1"/>
            </p:cNvCxnSpPr>
            <p:nvPr/>
          </p:nvCxnSpPr>
          <p:spPr>
            <a:xfrm>
              <a:off x="4217560" y="3429000"/>
              <a:ext cx="3960440" cy="4121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>
              <a:stCxn id="3" idx="0"/>
            </p:cNvCxnSpPr>
            <p:nvPr/>
          </p:nvCxnSpPr>
          <p:spPr>
            <a:xfrm>
              <a:off x="6197780" y="1340768"/>
              <a:ext cx="0" cy="417646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3794780" y="3314121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dirty="0" smtClean="0"/>
                <a:t>А</a:t>
              </a:r>
              <a:endParaRPr lang="ru-RU" sz="20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283590" y="971436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В</a:t>
              </a:r>
              <a:endParaRPr lang="ru-RU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244408" y="3285551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С</a:t>
              </a:r>
              <a:endParaRPr lang="ru-RU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959554" y="5543788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Д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724128" y="3100885"/>
              <a:ext cx="6480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О</a:t>
              </a:r>
              <a:endParaRPr lang="ru-RU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539552" y="1156102"/>
            <a:ext cx="30243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Дано: ABCD – ромб,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 = 12 см, BD = 16 см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Найти: P</a:t>
            </a:r>
            <a:r>
              <a:rPr lang="ru-RU" sz="20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31550" y="786770"/>
            <a:ext cx="647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284611"/>
      </p:ext>
    </p:ext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MOVIE_LOOPED_PLAYBACK" val="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772</TotalTime>
  <Words>445</Words>
  <Application>Microsoft Office PowerPoint</Application>
  <PresentationFormat>Экран (4:3)</PresentationFormat>
  <Paragraphs>112</Paragraphs>
  <Slides>22</Slides>
  <Notes>15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V. Итог урока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Математическая викторина</dc:title>
  <dc:creator>Admin</dc:creator>
  <cp:lastModifiedBy>Family</cp:lastModifiedBy>
  <cp:revision>55</cp:revision>
  <dcterms:created xsi:type="dcterms:W3CDTF">2012-07-05T18:59:03Z</dcterms:created>
  <dcterms:modified xsi:type="dcterms:W3CDTF">2015-12-09T19:07:58Z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806391</vt:lpwstr>
  </property>
  <property fmtid="{D5CDD505-2E9C-101B-9397-08002B2CF9AE}" pid="3" name="NXPowerLiteSettings">
    <vt:lpwstr>E6000400038000</vt:lpwstr>
  </property>
  <property fmtid="{D5CDD505-2E9C-101B-9397-08002B2CF9AE}" pid="4" name="NXPowerLiteVersion">
    <vt:lpwstr>D4.3.1</vt:lpwstr>
  </property>
</Properties>
</file>