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1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1E211-ADCC-41FE-A7D4-1A7941F3A023}" type="datetimeFigureOut">
              <a:rPr lang="ru-RU"/>
              <a:pPr>
                <a:defRPr/>
              </a:pPr>
              <a:t>03.11.2015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E833FAF-892D-43F7-830C-8D59B5A42F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083A4-83BD-4BDF-B39C-1EEBE3804E89}" type="datetimeFigureOut">
              <a:rPr lang="ru-RU"/>
              <a:pPr>
                <a:defRPr/>
              </a:pPr>
              <a:t>03.11.2015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E8B63-90BA-4F32-A8B0-5A60D23082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06967-805E-41B6-ACA6-59E3EE2157E0}" type="datetimeFigureOut">
              <a:rPr lang="ru-RU"/>
              <a:pPr>
                <a:defRPr/>
              </a:pPr>
              <a:t>03.11.2015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BF0E2-40C4-4A8E-A62A-FBB1AC3817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78093-811D-4D96-AB41-F1446AE4FBE5}" type="datetimeFigureOut">
              <a:rPr lang="ru-RU"/>
              <a:pPr>
                <a:defRPr/>
              </a:pPr>
              <a:t>03.11.2015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F9C7C-0119-4A74-8ACB-0EDFA5EA88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E3718-6943-4DF6-9453-4BA4CE4EF8D9}" type="datetimeFigureOut">
              <a:rPr lang="ru-RU"/>
              <a:pPr>
                <a:defRPr/>
              </a:pPr>
              <a:t>03.11.2015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E7A78-D5E4-4AE5-A4C3-25F57D4C1B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16A6C-A259-46C6-9D26-8D0CFB3D8FDD}" type="datetimeFigureOut">
              <a:rPr lang="ru-RU"/>
              <a:pPr>
                <a:defRPr/>
              </a:pPr>
              <a:t>03.11.2015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414C8-3318-46FB-BB56-A66EA808B1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56C88B7-6DF2-4B90-91F3-54DFF03A59A8}" type="datetimeFigureOut">
              <a:rPr lang="ru-RU"/>
              <a:pPr>
                <a:defRPr/>
              </a:pPr>
              <a:t>03.11.2015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DA38269-B6F0-42DA-9B76-436B74394C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41444-1FFF-418C-ADC8-D88CCB3B2735}" type="datetimeFigureOut">
              <a:rPr lang="ru-RU"/>
              <a:pPr>
                <a:defRPr/>
              </a:pPr>
              <a:t>03.11.2015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BA209-F1C8-41E7-8FE3-AA82BD40BB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25A0D-9526-4164-9C6B-89F5BB6ECB53}" type="datetimeFigureOut">
              <a:rPr lang="ru-RU"/>
              <a:pPr>
                <a:defRPr/>
              </a:pPr>
              <a:t>03.11.2015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ACFB3-AC40-42F4-A07E-BC733A5D4B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57F8B-EF75-4F63-8638-AC92AE32DB3E}" type="datetimeFigureOut">
              <a:rPr lang="ru-RU"/>
              <a:pPr>
                <a:defRPr/>
              </a:pPr>
              <a:t>03.11.2015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F87DF-2E57-46E1-9AA3-0528426C60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31431-8E34-4036-A98F-41F2F42FA55C}" type="datetimeFigureOut">
              <a:rPr lang="ru-RU"/>
              <a:pPr>
                <a:defRPr/>
              </a:pPr>
              <a:t>03.11.2015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1307F-EFAD-4DFD-BB80-036B1F0A2E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D1D3D416-B6CF-405D-81A0-9E7B413115A0}" type="datetimeFigureOut">
              <a:rPr lang="ru-RU"/>
              <a:pPr>
                <a:defRPr/>
              </a:pPr>
              <a:t>03.11.2015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494F610B-3DE8-4353-9EC5-946FEE7209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7" r:id="rId2"/>
    <p:sldLayoutId id="2147483748" r:id="rId3"/>
    <p:sldLayoutId id="2147483749" r:id="rId4"/>
    <p:sldLayoutId id="2147483756" r:id="rId5"/>
    <p:sldLayoutId id="2147483757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0BD0D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0BD0D9"/>
        </a:buClr>
        <a:buFont typeface="Georgia" pitchFamily="18" charset="0"/>
        <a:buChar char="▫"/>
        <a:defRPr sz="2000" kern="1200">
          <a:solidFill>
            <a:srgbClr val="0BD0D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Arno Pro Smbd Caption" pitchFamily="18" charset="0"/>
              </a:rPr>
              <a:t>МОЛОКО И МОЛОЧНЫЕ ПРОДУКТЫ</a:t>
            </a:r>
            <a:r>
              <a:rPr lang="en-US" dirty="0" smtClean="0">
                <a:latin typeface="Arno Pro Smbd Caption" pitchFamily="18" charset="0"/>
              </a:rPr>
              <a:t/>
            </a:r>
            <a:br>
              <a:rPr lang="en-US" dirty="0" smtClean="0">
                <a:latin typeface="Arno Pro Smbd Caption" pitchFamily="18" charset="0"/>
              </a:rPr>
            </a:br>
            <a:r>
              <a:rPr lang="ru-RU" dirty="0" smtClean="0">
                <a:latin typeface="Arno Pro Smbd Caption" pitchFamily="18" charset="0"/>
              </a:rPr>
              <a:t>Блюда из молока</a:t>
            </a:r>
            <a:endParaRPr lang="ru-RU" dirty="0">
              <a:latin typeface="Arno Pro Smbd Captio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3" y="4357688"/>
            <a:ext cx="5900737" cy="1752600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b="1" dirty="0" smtClean="0"/>
              <a:t>Егорова Любовь Владимировна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b="1" dirty="0" smtClean="0"/>
              <a:t>Учитель технологии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b="1" dirty="0" smtClean="0"/>
              <a:t>ГОУ школа </a:t>
            </a:r>
            <a:r>
              <a:rPr lang="ru-RU" b="1" smtClean="0"/>
              <a:t>№ </a:t>
            </a:r>
            <a:r>
              <a:rPr lang="ru-RU" b="1" smtClean="0"/>
              <a:t>472</a:t>
            </a:r>
            <a:endParaRPr lang="ru-RU" b="1" dirty="0" smtClean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b="1" dirty="0" smtClean="0"/>
              <a:t>Выборгский район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b="1" dirty="0" smtClean="0"/>
              <a:t>Санкт-Петербург</a:t>
            </a:r>
            <a:endParaRPr lang="ru-RU" b="1" dirty="0"/>
          </a:p>
        </p:txBody>
      </p:sp>
    </p:spTree>
    <p:custDataLst>
      <p:tags r:id="rId1"/>
    </p:custDataLst>
  </p:cSld>
  <p:clrMapOvr>
    <a:masterClrMapping/>
  </p:clrMapOvr>
  <p:transition advClick="0" advTm="803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МОЛОЧНЫЕ ДЕСЕРТЫ</a:t>
            </a:r>
          </a:p>
        </p:txBody>
      </p:sp>
      <p:pic>
        <p:nvPicPr>
          <p:cNvPr id="14339" name="Содержимое 4" descr="деревенский десерт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997200"/>
            <a:ext cx="3906838" cy="2932113"/>
          </a:xfrm>
        </p:spPr>
      </p:pic>
      <p:sp>
        <p:nvSpPr>
          <p:cNvPr id="14340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3071813"/>
            <a:ext cx="4038600" cy="2679700"/>
          </a:xfrm>
        </p:spPr>
        <p:txBody>
          <a:bodyPr/>
          <a:lstStyle/>
          <a:p>
            <a:r>
              <a:rPr lang="ru-RU" smtClean="0"/>
              <a:t>«Деревенский десерт» - молочный кисель</a:t>
            </a:r>
          </a:p>
          <a:p>
            <a:r>
              <a:rPr lang="ru-RU" smtClean="0"/>
              <a:t>Пудинг </a:t>
            </a:r>
          </a:p>
          <a:p>
            <a:r>
              <a:rPr lang="ru-RU" smtClean="0"/>
              <a:t>Желе</a:t>
            </a:r>
          </a:p>
          <a:p>
            <a:r>
              <a:rPr lang="ru-RU" smtClean="0"/>
              <a:t>«Птичье молоко»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57752" y="2143116"/>
            <a:ext cx="3786214" cy="3170099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ПЕЙТЕ, ДЕТИ, МОЛОКО _ БУДЕТЕ ЗДОРОВЫ!</a:t>
            </a:r>
          </a:p>
        </p:txBody>
      </p:sp>
      <p:pic>
        <p:nvPicPr>
          <p:cNvPr id="15363" name="Рисунок 3" descr="дети пьют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22860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Млекопитающие животные</a:t>
            </a:r>
          </a:p>
        </p:txBody>
      </p:sp>
      <p:pic>
        <p:nvPicPr>
          <p:cNvPr id="4" name="Содержимое 3" descr="корова.jpe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71875" y="2071688"/>
            <a:ext cx="257175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 descr="коза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4643438"/>
            <a:ext cx="17113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5" descr="лошадь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" y="4143375"/>
            <a:ext cx="15271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Рисунок 6" descr="Bactrian_Camel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25" y="4714875"/>
            <a:ext cx="1936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Рисунок 7" descr="олень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9438" y="2143125"/>
            <a:ext cx="1428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Рисунок 9" descr="осёл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85875" y="2000250"/>
            <a:ext cx="135731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Рисунок 10" descr="Безымянный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00875" y="4286250"/>
            <a:ext cx="149383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custDataLst>
      <p:tags r:id="rId1"/>
    </p:custDataLst>
  </p:cSld>
  <p:clrMapOvr>
    <a:masterClrMapping/>
  </p:clrMapOvr>
  <p:transition advTm="107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МОЛОЧНЫЕ ПРОДУКТЫ</a:t>
            </a:r>
          </a:p>
        </p:txBody>
      </p:sp>
      <p:pic>
        <p:nvPicPr>
          <p:cNvPr id="7" name="Рисунок 6" descr="молоко просто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4572000"/>
            <a:ext cx="164306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масло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38" y="3714750"/>
            <a:ext cx="173037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исломолочные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5" y="2000250"/>
            <a:ext cx="242728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 descr="МОЛОЧНЫЕ ПРОДУКТЫ.jp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000125" y="2714625"/>
            <a:ext cx="2143125" cy="28575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75" name="TextBox 9"/>
          <p:cNvSpPr txBox="1">
            <a:spLocks noChangeArrowheads="1"/>
          </p:cNvSpPr>
          <p:nvPr/>
        </p:nvSpPr>
        <p:spPr bwMode="auto">
          <a:xfrm>
            <a:off x="928688" y="5786438"/>
            <a:ext cx="2286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Georgia" pitchFamily="18" charset="0"/>
              </a:rPr>
              <a:t>Молочные продукты</a:t>
            </a:r>
          </a:p>
        </p:txBody>
      </p:sp>
      <p:sp>
        <p:nvSpPr>
          <p:cNvPr id="11" name="Стрелка углом 10"/>
          <p:cNvSpPr/>
          <p:nvPr/>
        </p:nvSpPr>
        <p:spPr>
          <a:xfrm>
            <a:off x="3143250" y="2857500"/>
            <a:ext cx="1285875" cy="28575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 углом 11"/>
          <p:cNvSpPr/>
          <p:nvPr/>
        </p:nvSpPr>
        <p:spPr>
          <a:xfrm>
            <a:off x="3214688" y="4214813"/>
            <a:ext cx="3929062" cy="35718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трелка углом 12"/>
          <p:cNvSpPr/>
          <p:nvPr/>
        </p:nvSpPr>
        <p:spPr>
          <a:xfrm>
            <a:off x="3143250" y="5429250"/>
            <a:ext cx="714375" cy="28575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179" name="TextBox 13"/>
          <p:cNvSpPr txBox="1">
            <a:spLocks noChangeArrowheads="1"/>
          </p:cNvSpPr>
          <p:nvPr/>
        </p:nvSpPr>
        <p:spPr bwMode="auto">
          <a:xfrm>
            <a:off x="4500563" y="3643313"/>
            <a:ext cx="2500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Georgia" pitchFamily="18" charset="0"/>
              </a:rPr>
              <a:t>Кисломолочные продукты</a:t>
            </a:r>
          </a:p>
        </p:txBody>
      </p:sp>
      <p:sp>
        <p:nvSpPr>
          <p:cNvPr id="7180" name="TextBox 14"/>
          <p:cNvSpPr txBox="1">
            <a:spLocks noChangeArrowheads="1"/>
          </p:cNvSpPr>
          <p:nvPr/>
        </p:nvSpPr>
        <p:spPr bwMode="auto">
          <a:xfrm>
            <a:off x="3857625" y="6286500"/>
            <a:ext cx="16430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Georgia" pitchFamily="18" charset="0"/>
              </a:rPr>
              <a:t>молоко</a:t>
            </a:r>
          </a:p>
        </p:txBody>
      </p:sp>
      <p:sp>
        <p:nvSpPr>
          <p:cNvPr id="7181" name="TextBox 15"/>
          <p:cNvSpPr txBox="1">
            <a:spLocks noChangeArrowheads="1"/>
          </p:cNvSpPr>
          <p:nvPr/>
        </p:nvSpPr>
        <p:spPr bwMode="auto">
          <a:xfrm>
            <a:off x="7215188" y="5572125"/>
            <a:ext cx="1571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Georgia" pitchFamily="18" charset="0"/>
              </a:rPr>
              <a:t>Сливочное масло</a:t>
            </a:r>
          </a:p>
        </p:txBody>
      </p:sp>
    </p:spTree>
    <p:custDataLst>
      <p:tags r:id="rId1"/>
    </p:custDataLst>
  </p:cSld>
  <p:clrMapOvr>
    <a:masterClrMapping/>
  </p:clrMapOvr>
  <p:transition advTm="72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ВИДЫ МОЛОКА</a:t>
            </a:r>
          </a:p>
        </p:txBody>
      </p:sp>
      <p:pic>
        <p:nvPicPr>
          <p:cNvPr id="4" name="Содержимое 3" descr="пастеризованное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0063" y="2357438"/>
            <a:ext cx="2049462" cy="1536700"/>
          </a:xfrm>
        </p:spPr>
      </p:pic>
      <p:pic>
        <p:nvPicPr>
          <p:cNvPr id="5" name="Рисунок 4" descr="sterilizovkonc-big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63" y="4429125"/>
            <a:ext cx="13112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сгущеное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0" y="4357688"/>
            <a:ext cx="1477963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сухое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75" y="2428875"/>
            <a:ext cx="2214563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молоко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7625" y="2071688"/>
            <a:ext cx="1428750" cy="1790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200" name="TextBox 10"/>
          <p:cNvSpPr txBox="1">
            <a:spLocks noChangeArrowheads="1"/>
          </p:cNvSpPr>
          <p:nvPr/>
        </p:nvSpPr>
        <p:spPr bwMode="auto">
          <a:xfrm>
            <a:off x="3857625" y="4143375"/>
            <a:ext cx="1500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Georgia" pitchFamily="18" charset="0"/>
              </a:rPr>
              <a:t>молоко</a:t>
            </a:r>
          </a:p>
        </p:txBody>
      </p:sp>
      <p:sp>
        <p:nvSpPr>
          <p:cNvPr id="8201" name="TextBox 11"/>
          <p:cNvSpPr txBox="1">
            <a:spLocks noChangeArrowheads="1"/>
          </p:cNvSpPr>
          <p:nvPr/>
        </p:nvSpPr>
        <p:spPr bwMode="auto">
          <a:xfrm>
            <a:off x="285750" y="4000500"/>
            <a:ext cx="2643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Georgia" pitchFamily="18" charset="0"/>
              </a:rPr>
              <a:t>Пастеризованное молоко</a:t>
            </a:r>
          </a:p>
        </p:txBody>
      </p:sp>
      <p:sp>
        <p:nvSpPr>
          <p:cNvPr id="8202" name="TextBox 12"/>
          <p:cNvSpPr txBox="1">
            <a:spLocks noChangeArrowheads="1"/>
          </p:cNvSpPr>
          <p:nvPr/>
        </p:nvSpPr>
        <p:spPr bwMode="auto">
          <a:xfrm>
            <a:off x="1428750" y="6286500"/>
            <a:ext cx="2928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Georgia" pitchFamily="18" charset="0"/>
              </a:rPr>
              <a:t>Стерилизованное молоко</a:t>
            </a:r>
          </a:p>
        </p:txBody>
      </p:sp>
      <p:sp>
        <p:nvSpPr>
          <p:cNvPr id="8203" name="TextBox 13"/>
          <p:cNvSpPr txBox="1">
            <a:spLocks noChangeArrowheads="1"/>
          </p:cNvSpPr>
          <p:nvPr/>
        </p:nvSpPr>
        <p:spPr bwMode="auto">
          <a:xfrm>
            <a:off x="4929188" y="6215063"/>
            <a:ext cx="3357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Georgia" pitchFamily="18" charset="0"/>
              </a:rPr>
              <a:t>Сгущенное с сахаром</a:t>
            </a:r>
          </a:p>
        </p:txBody>
      </p:sp>
      <p:sp>
        <p:nvSpPr>
          <p:cNvPr id="8204" name="TextBox 14"/>
          <p:cNvSpPr txBox="1">
            <a:spLocks noChangeArrowheads="1"/>
          </p:cNvSpPr>
          <p:nvPr/>
        </p:nvSpPr>
        <p:spPr bwMode="auto">
          <a:xfrm>
            <a:off x="6572250" y="3857625"/>
            <a:ext cx="2214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Georgia" pitchFamily="18" charset="0"/>
              </a:rPr>
              <a:t>Сухое молоко</a:t>
            </a:r>
          </a:p>
        </p:txBody>
      </p:sp>
      <p:cxnSp>
        <p:nvCxnSpPr>
          <p:cNvPr id="17" name="Прямая со стрелкой 16"/>
          <p:cNvCxnSpPr>
            <a:stCxn id="9" idx="1"/>
          </p:cNvCxnSpPr>
          <p:nvPr/>
        </p:nvCxnSpPr>
        <p:spPr>
          <a:xfrm rot="10800000" flipV="1">
            <a:off x="2357438" y="2967038"/>
            <a:ext cx="1500187" cy="1762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 flipV="1">
            <a:off x="3000375" y="3571875"/>
            <a:ext cx="857250" cy="785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286375" y="3643313"/>
            <a:ext cx="714375" cy="642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9" idx="3"/>
          </p:cNvCxnSpPr>
          <p:nvPr/>
        </p:nvCxnSpPr>
        <p:spPr>
          <a:xfrm>
            <a:off x="5286375" y="2967038"/>
            <a:ext cx="1285875" cy="247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7579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КИСЛОМОЛОЧНЫЕ ПРОДУКТЫ</a:t>
            </a:r>
          </a:p>
        </p:txBody>
      </p:sp>
      <p:pic>
        <p:nvPicPr>
          <p:cNvPr id="4" name="Содержимое 3" descr="кефир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71500" y="1857375"/>
            <a:ext cx="1143000" cy="1933575"/>
          </a:xfrm>
        </p:spPr>
      </p:pic>
      <p:pic>
        <p:nvPicPr>
          <p:cNvPr id="5" name="Рисунок 4" descr="простокваша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AF4E6"/>
              </a:clrFrom>
              <a:clrTo>
                <a:srgbClr val="FAF4E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3" y="4500563"/>
            <a:ext cx="12827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ряженка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EBEBE1"/>
              </a:clrFrom>
              <a:clrTo>
                <a:srgbClr val="EBEBE1">
                  <a:alpha val="0"/>
                </a:srgbClr>
              </a:clrTo>
            </a:clrChange>
          </a:blip>
          <a:srcRect l="5617" t="4011" r="4495" b="3742"/>
          <a:stretch>
            <a:fillRect/>
          </a:stretch>
        </p:blipFill>
        <p:spPr bwMode="auto">
          <a:xfrm>
            <a:off x="3071802" y="4572008"/>
            <a:ext cx="114300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ацидофилин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0" y="4286250"/>
            <a:ext cx="1214438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сыр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9438" y="2214563"/>
            <a:ext cx="1357312" cy="137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творог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2063" y="2357438"/>
            <a:ext cx="1333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сметана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86625" y="4429125"/>
            <a:ext cx="10763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йогурт.jpe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86063" y="235743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7" name="TextBox 14"/>
          <p:cNvSpPr txBox="1">
            <a:spLocks noChangeArrowheads="1"/>
          </p:cNvSpPr>
          <p:nvPr/>
        </p:nvSpPr>
        <p:spPr bwMode="auto">
          <a:xfrm>
            <a:off x="2857500" y="3857625"/>
            <a:ext cx="1357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Georgia" pitchFamily="18" charset="0"/>
              </a:rPr>
              <a:t>йогурт</a:t>
            </a:r>
          </a:p>
        </p:txBody>
      </p:sp>
      <p:sp>
        <p:nvSpPr>
          <p:cNvPr id="9228" name="TextBox 15"/>
          <p:cNvSpPr txBox="1">
            <a:spLocks noChangeArrowheads="1"/>
          </p:cNvSpPr>
          <p:nvPr/>
        </p:nvSpPr>
        <p:spPr bwMode="auto">
          <a:xfrm>
            <a:off x="5534030" y="3833815"/>
            <a:ext cx="10715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Georgia" pitchFamily="18" charset="0"/>
              </a:rPr>
              <a:t>творог</a:t>
            </a:r>
          </a:p>
        </p:txBody>
      </p:sp>
      <p:sp>
        <p:nvSpPr>
          <p:cNvPr id="9229" name="TextBox 16"/>
          <p:cNvSpPr txBox="1">
            <a:spLocks noChangeArrowheads="1"/>
          </p:cNvSpPr>
          <p:nvPr/>
        </p:nvSpPr>
        <p:spPr bwMode="auto">
          <a:xfrm>
            <a:off x="7000892" y="3786190"/>
            <a:ext cx="1357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>
                <a:latin typeface="Georgia" pitchFamily="18" charset="0"/>
              </a:rPr>
              <a:t>сыры</a:t>
            </a:r>
          </a:p>
        </p:txBody>
      </p:sp>
      <p:sp>
        <p:nvSpPr>
          <p:cNvPr id="9230" name="TextBox 17"/>
          <p:cNvSpPr txBox="1">
            <a:spLocks noChangeArrowheads="1"/>
          </p:cNvSpPr>
          <p:nvPr/>
        </p:nvSpPr>
        <p:spPr bwMode="auto">
          <a:xfrm>
            <a:off x="500063" y="6215063"/>
            <a:ext cx="1714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Georgia" pitchFamily="18" charset="0"/>
              </a:rPr>
              <a:t>простокваша</a:t>
            </a:r>
          </a:p>
        </p:txBody>
      </p:sp>
      <p:sp>
        <p:nvSpPr>
          <p:cNvPr id="9231" name="TextBox 18"/>
          <p:cNvSpPr txBox="1">
            <a:spLocks noChangeArrowheads="1"/>
          </p:cNvSpPr>
          <p:nvPr/>
        </p:nvSpPr>
        <p:spPr bwMode="auto">
          <a:xfrm>
            <a:off x="2928938" y="6286500"/>
            <a:ext cx="1714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Georgia" pitchFamily="18" charset="0"/>
              </a:rPr>
              <a:t>ряженка</a:t>
            </a:r>
          </a:p>
        </p:txBody>
      </p:sp>
      <p:sp>
        <p:nvSpPr>
          <p:cNvPr id="9232" name="TextBox 19"/>
          <p:cNvSpPr txBox="1">
            <a:spLocks noChangeArrowheads="1"/>
          </p:cNvSpPr>
          <p:nvPr/>
        </p:nvSpPr>
        <p:spPr bwMode="auto">
          <a:xfrm>
            <a:off x="5214938" y="6357938"/>
            <a:ext cx="1785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Georgia" pitchFamily="18" charset="0"/>
              </a:rPr>
              <a:t>ацидофилин</a:t>
            </a:r>
          </a:p>
        </p:txBody>
      </p:sp>
      <p:sp>
        <p:nvSpPr>
          <p:cNvPr id="9233" name="TextBox 20"/>
          <p:cNvSpPr txBox="1">
            <a:spLocks noChangeArrowheads="1"/>
          </p:cNvSpPr>
          <p:nvPr/>
        </p:nvSpPr>
        <p:spPr bwMode="auto">
          <a:xfrm>
            <a:off x="7358063" y="6215063"/>
            <a:ext cx="1571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Georgia" pitchFamily="18" charset="0"/>
              </a:rPr>
              <a:t>сметана</a:t>
            </a:r>
          </a:p>
        </p:txBody>
      </p:sp>
      <p:sp>
        <p:nvSpPr>
          <p:cNvPr id="9234" name="TextBox 13"/>
          <p:cNvSpPr txBox="1">
            <a:spLocks noChangeArrowheads="1"/>
          </p:cNvSpPr>
          <p:nvPr/>
        </p:nvSpPr>
        <p:spPr bwMode="auto">
          <a:xfrm>
            <a:off x="714375" y="3857625"/>
            <a:ext cx="12144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Georgia" pitchFamily="18" charset="0"/>
              </a:rPr>
              <a:t>кефир</a:t>
            </a:r>
          </a:p>
        </p:txBody>
      </p:sp>
    </p:spTree>
    <p:custDataLst>
      <p:tags r:id="rId1"/>
    </p:custDataLst>
  </p:cSld>
  <p:clrMapOvr>
    <a:masterClrMapping/>
  </p:clrMapOvr>
  <p:transition advTm="246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БЛЮДА ИЗ МОЛОКА</a:t>
            </a:r>
          </a:p>
        </p:txBody>
      </p:sp>
      <p:pic>
        <p:nvPicPr>
          <p:cNvPr id="4" name="Содержимое 3" descr="молочная каша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7158" y="2428868"/>
            <a:ext cx="2022475" cy="1714500"/>
          </a:xfrm>
        </p:spPr>
      </p:pic>
      <p:pic>
        <p:nvPicPr>
          <p:cNvPr id="5" name="Рисунок 4" descr="напиток молочный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25" y="2071688"/>
            <a:ext cx="16192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суп молочный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357438"/>
            <a:ext cx="2106613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357158" y="4286256"/>
            <a:ext cx="2214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Georgia" pitchFamily="18" charset="0"/>
              </a:rPr>
              <a:t>Молочные каши</a:t>
            </a:r>
          </a:p>
        </p:txBody>
      </p:sp>
      <p:sp>
        <p:nvSpPr>
          <p:cNvPr id="10247" name="TextBox 7"/>
          <p:cNvSpPr txBox="1">
            <a:spLocks noChangeArrowheads="1"/>
          </p:cNvSpPr>
          <p:nvPr/>
        </p:nvSpPr>
        <p:spPr bwMode="auto">
          <a:xfrm>
            <a:off x="2714612" y="4286256"/>
            <a:ext cx="1643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Georgia" pitchFamily="18" charset="0"/>
              </a:rPr>
              <a:t>Молочные напитки</a:t>
            </a:r>
          </a:p>
        </p:txBody>
      </p:sp>
      <p:sp>
        <p:nvSpPr>
          <p:cNvPr id="10248" name="TextBox 8"/>
          <p:cNvSpPr txBox="1">
            <a:spLocks noChangeArrowheads="1"/>
          </p:cNvSpPr>
          <p:nvPr/>
        </p:nvSpPr>
        <p:spPr bwMode="auto">
          <a:xfrm>
            <a:off x="4500562" y="4286256"/>
            <a:ext cx="2143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Georgia" pitchFamily="18" charset="0"/>
              </a:rPr>
              <a:t>Молочные супы</a:t>
            </a:r>
          </a:p>
        </p:txBody>
      </p:sp>
      <p:pic>
        <p:nvPicPr>
          <p:cNvPr id="10" name="Рисунок 9" descr="десерт птичие молоко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38" y="2357438"/>
            <a:ext cx="18796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TextBox 10"/>
          <p:cNvSpPr txBox="1">
            <a:spLocks noChangeArrowheads="1"/>
          </p:cNvSpPr>
          <p:nvPr/>
        </p:nvSpPr>
        <p:spPr bwMode="auto">
          <a:xfrm flipH="1">
            <a:off x="6929454" y="4214818"/>
            <a:ext cx="1785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Georgia" pitchFamily="18" charset="0"/>
              </a:rPr>
              <a:t>Молочные десерты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27 0.00509 L -0.01927 0.338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МОЛОЧНЫЕ КАШИ</a:t>
            </a:r>
          </a:p>
        </p:txBody>
      </p:sp>
      <p:pic>
        <p:nvPicPr>
          <p:cNvPr id="11267" name="Содержимое 4" descr="Молочная каша Дружба.jpe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998788"/>
            <a:ext cx="4038600" cy="3028950"/>
          </a:xfrm>
        </p:spPr>
      </p:pic>
      <p:sp>
        <p:nvSpPr>
          <p:cNvPr id="11268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88"/>
            <a:ext cx="4038600" cy="4525962"/>
          </a:xfrm>
        </p:spPr>
        <p:txBody>
          <a:bodyPr/>
          <a:lstStyle/>
          <a:p>
            <a:r>
              <a:rPr lang="ru-RU" smtClean="0"/>
              <a:t>Каша «Дружба» (из пшена и риса)</a:t>
            </a:r>
          </a:p>
          <a:p>
            <a:r>
              <a:rPr lang="ru-RU" smtClean="0"/>
              <a:t>Гречневая</a:t>
            </a:r>
          </a:p>
          <a:p>
            <a:r>
              <a:rPr lang="ru-RU" smtClean="0"/>
              <a:t>Пшенная</a:t>
            </a:r>
          </a:p>
          <a:p>
            <a:r>
              <a:rPr lang="ru-RU" smtClean="0"/>
              <a:t>Из кукурузной крупы</a:t>
            </a:r>
          </a:p>
          <a:p>
            <a:r>
              <a:rPr lang="ru-RU" smtClean="0"/>
              <a:t>Манная</a:t>
            </a:r>
          </a:p>
          <a:p>
            <a:r>
              <a:rPr lang="ru-RU" smtClean="0"/>
              <a:t>Из овсяных хлопьев</a:t>
            </a:r>
          </a:p>
          <a:p>
            <a:r>
              <a:rPr lang="ru-RU" smtClean="0"/>
              <a:t>Из риса с яблоками</a:t>
            </a:r>
          </a:p>
          <a:p>
            <a:r>
              <a:rPr lang="ru-RU" smtClean="0"/>
              <a:t>Из пшенки с тыквой</a:t>
            </a:r>
          </a:p>
          <a:p>
            <a:r>
              <a:rPr lang="ru-RU" smtClean="0"/>
              <a:t>Из пшенички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МОЛОЧНЫЕ НАПИТКИ</a:t>
            </a:r>
          </a:p>
        </p:txBody>
      </p:sp>
      <p:pic>
        <p:nvPicPr>
          <p:cNvPr id="12291" name="Содержимое 4" descr="молочный напиток 2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66750" y="2249488"/>
            <a:ext cx="3333750" cy="4167187"/>
          </a:xfrm>
        </p:spPr>
      </p:pic>
      <p:sp>
        <p:nvSpPr>
          <p:cNvPr id="12292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928938"/>
            <a:ext cx="4068763" cy="2484437"/>
          </a:xfrm>
        </p:spPr>
        <p:txBody>
          <a:bodyPr/>
          <a:lstStyle/>
          <a:p>
            <a:r>
              <a:rPr lang="ru-RU" smtClean="0"/>
              <a:t>Молочный коктейль</a:t>
            </a:r>
          </a:p>
          <a:p>
            <a:r>
              <a:rPr lang="ru-RU" smtClean="0"/>
              <a:t>Молоко с медом</a:t>
            </a:r>
          </a:p>
          <a:p>
            <a:r>
              <a:rPr lang="ru-RU" smtClean="0"/>
              <a:t>Молоко с фруктовым соком</a:t>
            </a:r>
          </a:p>
          <a:p>
            <a:r>
              <a:rPr lang="ru-RU" smtClean="0"/>
              <a:t>Кисель молочный</a:t>
            </a:r>
          </a:p>
          <a:p>
            <a:r>
              <a:rPr lang="ru-RU" smtClean="0"/>
              <a:t>Какао с молоком</a:t>
            </a:r>
          </a:p>
          <a:p>
            <a:r>
              <a:rPr lang="ru-RU" smtClean="0"/>
              <a:t>Кофе с молоком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МОЛОЧНЫЕ СУПЫ</a:t>
            </a:r>
          </a:p>
        </p:txBody>
      </p:sp>
      <p:pic>
        <p:nvPicPr>
          <p:cNvPr id="13315" name="Содержимое 4" descr="молочный суп2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2571750"/>
            <a:ext cx="3529013" cy="2571750"/>
          </a:xfrm>
        </p:spPr>
      </p:pic>
      <p:sp>
        <p:nvSpPr>
          <p:cNvPr id="13316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357438"/>
            <a:ext cx="4038600" cy="3000375"/>
          </a:xfrm>
        </p:spPr>
        <p:txBody>
          <a:bodyPr/>
          <a:lstStyle/>
          <a:p>
            <a:r>
              <a:rPr lang="ru-RU" smtClean="0"/>
              <a:t>С рисом</a:t>
            </a:r>
          </a:p>
          <a:p>
            <a:r>
              <a:rPr lang="ru-RU" smtClean="0"/>
              <a:t>С макаронными изделиями</a:t>
            </a:r>
          </a:p>
          <a:p>
            <a:r>
              <a:rPr lang="ru-RU" smtClean="0"/>
              <a:t>С капустой</a:t>
            </a:r>
          </a:p>
          <a:p>
            <a:r>
              <a:rPr lang="ru-RU" smtClean="0"/>
              <a:t>С овощами</a:t>
            </a:r>
          </a:p>
          <a:p>
            <a:r>
              <a:rPr lang="ru-RU" smtClean="0"/>
              <a:t>С картофельными клецками</a:t>
            </a:r>
          </a:p>
          <a:p>
            <a:r>
              <a:rPr lang="ru-RU" smtClean="0"/>
              <a:t>С манными клецками</a:t>
            </a:r>
          </a:p>
          <a:p>
            <a:r>
              <a:rPr lang="ru-RU" smtClean="0"/>
              <a:t>С грибами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9|1.9|1.6|1.7|1.6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1|2.7|2.5|1.7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9|1.4|1.3|1.4|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5|1.2|1.4|1.5|1.1|1|1.1|1.1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8|2.2|2.1|1.6|1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Другая 1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105964"/>
      </a:hlink>
      <a:folHlink>
        <a:srgbClr val="FFFFF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520</TotalTime>
  <Words>153</Words>
  <Application>Microsoft Office PowerPoint</Application>
  <PresentationFormat>Экран (4:3)</PresentationFormat>
  <Paragraphs>63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Городская</vt:lpstr>
      <vt:lpstr>МОЛОКО И МОЛОЧНЫЕ ПРОДУКТЫ Блюда из молока</vt:lpstr>
      <vt:lpstr>Млекопитающие животные</vt:lpstr>
      <vt:lpstr>МОЛОЧНЫЕ ПРОДУКТЫ</vt:lpstr>
      <vt:lpstr>ВИДЫ МОЛОКА</vt:lpstr>
      <vt:lpstr>КИСЛОМОЛОЧНЫЕ ПРОДУКТЫ</vt:lpstr>
      <vt:lpstr>БЛЮДА ИЗ МОЛОКА</vt:lpstr>
      <vt:lpstr>МОЛОЧНЫЕ КАШИ</vt:lpstr>
      <vt:lpstr>МОЛОЧНЫЕ НАПИТКИ</vt:lpstr>
      <vt:lpstr>МОЛОЧНЫЕ СУПЫ</vt:lpstr>
      <vt:lpstr>МОЛОЧНЫЕ ДЕСЕРТЫ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аа</dc:creator>
  <cp:lastModifiedBy>1</cp:lastModifiedBy>
  <cp:revision>54</cp:revision>
  <dcterms:created xsi:type="dcterms:W3CDTF">2011-04-05T13:11:32Z</dcterms:created>
  <dcterms:modified xsi:type="dcterms:W3CDTF">2015-11-03T07:20:56Z</dcterms:modified>
</cp:coreProperties>
</file>