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B7921-FE8F-4CF3-8FA2-0A01396A89F7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54BCD-AFB3-4C24-98B8-333CC7638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B7921-FE8F-4CF3-8FA2-0A01396A89F7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54BCD-AFB3-4C24-98B8-333CC7638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B7921-FE8F-4CF3-8FA2-0A01396A89F7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54BCD-AFB3-4C24-98B8-333CC7638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B7921-FE8F-4CF3-8FA2-0A01396A89F7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54BCD-AFB3-4C24-98B8-333CC7638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B7921-FE8F-4CF3-8FA2-0A01396A89F7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54BCD-AFB3-4C24-98B8-333CC7638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B7921-FE8F-4CF3-8FA2-0A01396A89F7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54BCD-AFB3-4C24-98B8-333CC7638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B7921-FE8F-4CF3-8FA2-0A01396A89F7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54BCD-AFB3-4C24-98B8-333CC7638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B7921-FE8F-4CF3-8FA2-0A01396A89F7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54BCD-AFB3-4C24-98B8-333CC7638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B7921-FE8F-4CF3-8FA2-0A01396A89F7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54BCD-AFB3-4C24-98B8-333CC7638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B7921-FE8F-4CF3-8FA2-0A01396A89F7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54BCD-AFB3-4C24-98B8-333CC7638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B7921-FE8F-4CF3-8FA2-0A01396A89F7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54BCD-AFB3-4C24-98B8-333CC7638E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26B7921-FE8F-4CF3-8FA2-0A01396A89F7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4954BCD-AFB3-4C24-98B8-333CC7638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fcior.edu.ru/" TargetMode="External"/><Relationship Id="rId2" Type="http://schemas.openxmlformats.org/officeDocument/2006/relationships/hyperlink" Target="http://www.edu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penclass.ru/" TargetMode="External"/><Relationship Id="rId4" Type="http://schemas.openxmlformats.org/officeDocument/2006/relationships/hyperlink" Target="http://school-collection.edu.r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857232"/>
            <a:ext cx="7772400" cy="4786346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«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Применение технологий уровневой дифференциации. Использование в практической деятельности»</a:t>
            </a:r>
            <a:b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Выступление на метод. объединении учителей </a:t>
            </a:r>
            <a:r>
              <a:rPr lang="ru-RU" sz="31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математики, физики и информатики </a:t>
            </a:r>
            <a:r>
              <a:rPr lang="ru-RU" sz="31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1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Отрицательные аспекты:</a:t>
            </a:r>
            <a:endParaRPr lang="ru-RU" dirty="0"/>
          </a:p>
          <a:p>
            <a:r>
              <a:rPr lang="ru-RU" dirty="0"/>
              <a:t>Деление детей по уровню развития негуманно.</a:t>
            </a:r>
          </a:p>
          <a:p>
            <a:r>
              <a:rPr lang="ru-RU" dirty="0"/>
              <a:t>Высвечивается социально-экономическое неравенство.</a:t>
            </a:r>
          </a:p>
          <a:p>
            <a:r>
              <a:rPr lang="ru-RU" dirty="0"/>
              <a:t>Слабые лишаются возможности тянутся за более сильными, получать от них помощь, соревноваться с ними.</a:t>
            </a:r>
          </a:p>
          <a:p>
            <a:r>
              <a:rPr lang="ru-RU" dirty="0"/>
              <a:t>Перевод в слабые группы воспринимается детьми как унижение их достоинства.</a:t>
            </a:r>
          </a:p>
          <a:p>
            <a:r>
              <a:rPr lang="ru-RU" dirty="0"/>
              <a:t>Несовершенство диагностики приводит порой к тому, что в разряд слабых переводятся неординарные дети.</a:t>
            </a:r>
          </a:p>
          <a:p>
            <a:r>
              <a:rPr lang="ru-RU" dirty="0"/>
              <a:t>Понижается уровень </a:t>
            </a:r>
            <a:r>
              <a:rPr lang="ru-RU" dirty="0" err="1"/>
              <a:t>Я-концепции</a:t>
            </a:r>
            <a:r>
              <a:rPr lang="ru-RU" dirty="0"/>
              <a:t>: в элитарных группах возникает иллюзия исключительности, эгоистический комплекс; в слабых группах снижается уровень самооценки, появляется установка на фатальность своей слабости.</a:t>
            </a:r>
          </a:p>
          <a:p>
            <a:r>
              <a:rPr lang="ru-RU" dirty="0"/>
              <a:t>Понижается уровень мотивации ученья в слабых группах.</a:t>
            </a:r>
          </a:p>
          <a:p>
            <a:r>
              <a:rPr lang="ru-RU" dirty="0" err="1"/>
              <a:t>Перекомплектование</a:t>
            </a:r>
            <a:r>
              <a:rPr lang="ru-RU" dirty="0"/>
              <a:t> разрушает классные коллективы.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Предусматривается:</a:t>
            </a:r>
          </a:p>
          <a:p>
            <a:r>
              <a:rPr lang="ru-RU" dirty="0"/>
              <a:t>-         тематический контроль;</a:t>
            </a:r>
          </a:p>
          <a:p>
            <a:r>
              <a:rPr lang="ru-RU" dirty="0"/>
              <a:t>-         полнота проверки обязательного уровня подготовки;</a:t>
            </a:r>
          </a:p>
          <a:p>
            <a:r>
              <a:rPr lang="ru-RU" dirty="0"/>
              <a:t>-         открытость образцов проверочных заданий обязательного уровня;</a:t>
            </a:r>
          </a:p>
          <a:p>
            <a:r>
              <a:rPr lang="ru-RU" dirty="0"/>
              <a:t>-         оценка методом сложения (общий зачет = сумма частных зачетов);</a:t>
            </a:r>
          </a:p>
          <a:p>
            <a:r>
              <a:rPr lang="ru-RU" dirty="0"/>
              <a:t>-         двоичность в системе обязательного уровня (зачет-незачет);</a:t>
            </a:r>
          </a:p>
          <a:p>
            <a:r>
              <a:rPr lang="ru-RU" dirty="0"/>
              <a:t>-         повышенные оценки за достижение сверх базового уровня;</a:t>
            </a:r>
          </a:p>
          <a:p>
            <a:r>
              <a:rPr lang="ru-RU" dirty="0"/>
              <a:t>-         “закрытие” пробелов (</a:t>
            </a:r>
            <a:r>
              <a:rPr lang="ru-RU" dirty="0" err="1"/>
              <a:t>досдача</a:t>
            </a:r>
            <a:r>
              <a:rPr lang="ru-RU" dirty="0"/>
              <a:t>, а не пересдача);</a:t>
            </a:r>
          </a:p>
          <a:p>
            <a:r>
              <a:rPr lang="ru-RU" dirty="0"/>
              <a:t>-         возможность “дробных” зачетов;</a:t>
            </a:r>
          </a:p>
          <a:p>
            <a:r>
              <a:rPr lang="ru-RU" dirty="0"/>
              <a:t>-         </a:t>
            </a:r>
            <a:r>
              <a:rPr lang="ru-RU" dirty="0" err="1"/>
              <a:t>кумулятивность</a:t>
            </a:r>
            <a:r>
              <a:rPr lang="ru-RU" dirty="0"/>
              <a:t> итоговой оценки (годовая оценка вытекает из всех полученных).</a:t>
            </a:r>
          </a:p>
          <a:p>
            <a:r>
              <a:rPr lang="ru-RU" dirty="0"/>
              <a:t>Зачеты проводятся в учебное время, при этом:</a:t>
            </a:r>
          </a:p>
          <a:p>
            <a:r>
              <a:rPr lang="ru-RU" dirty="0"/>
              <a:t>-         предусматривается резерв времени для доработки;</a:t>
            </a:r>
          </a:p>
          <a:p>
            <a:r>
              <a:rPr lang="ru-RU" dirty="0"/>
              <a:t>-         возможна помощь учителя во время зачета;</a:t>
            </a:r>
          </a:p>
          <a:p>
            <a:r>
              <a:rPr lang="ru-RU" dirty="0"/>
              <a:t>-         учащимся даются “ключи” к проверочным заданиям;</a:t>
            </a:r>
          </a:p>
          <a:p>
            <a:r>
              <a:rPr lang="ru-RU" dirty="0"/>
              <a:t>-         на каждого ведется лист учета и контроля;</a:t>
            </a:r>
          </a:p>
          <a:p>
            <a:r>
              <a:rPr lang="ru-RU" dirty="0"/>
              <a:t>-         в случае, если учащийся претендует на оценки 4 и 5, итоговый контроль предусматривает экзамен “на подтверждение” по всему материалу.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6643710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АНКЕТА</a:t>
            </a:r>
            <a:endParaRPr lang="ru-RU" dirty="0"/>
          </a:p>
          <a:p>
            <a:r>
              <a:rPr lang="ru-RU" dirty="0"/>
              <a:t>1.      Класс...</a:t>
            </a:r>
          </a:p>
          <a:p>
            <a:r>
              <a:rPr lang="ru-RU" dirty="0"/>
              <a:t>2.       Фамилия, имя...</a:t>
            </a:r>
          </a:p>
          <a:p>
            <a:r>
              <a:rPr lang="ru-RU" dirty="0"/>
              <a:t>3.      Где и кем работают родители?</a:t>
            </a:r>
          </a:p>
          <a:p>
            <a:r>
              <a:rPr lang="ru-RU" dirty="0"/>
              <a:t>4.      Отношение родителей к математике? (Имеют мате­матическое образование; применяют математику в своей работе; увлечены математикой, не любят математику, совсем не интересуются ею). Подчеркнуть нужное.</a:t>
            </a:r>
          </a:p>
          <a:p>
            <a:r>
              <a:rPr lang="ru-RU" dirty="0"/>
              <a:t>5.      Есть ли в домашней библиотеке математические книги, но не учебники по математике  для средней школы? (Да, нет). Подчеркнуть нужное.</a:t>
            </a:r>
          </a:p>
          <a:p>
            <a:r>
              <a:rPr lang="ru-RU" dirty="0"/>
              <a:t>6.      Кто больше всего помогает готовить уроки по математике?</a:t>
            </a:r>
          </a:p>
          <a:p>
            <a:r>
              <a:rPr lang="ru-RU" dirty="0"/>
              <a:t>7.      Сколько времени занимает подготовка к математике?</a:t>
            </a:r>
          </a:p>
          <a:p>
            <a:r>
              <a:rPr lang="ru-RU" dirty="0"/>
              <a:t>8.      Почему ты учишь математику? (Желательно отве­тить откровенно и полно.)</a:t>
            </a:r>
          </a:p>
          <a:p>
            <a:r>
              <a:rPr lang="ru-RU" dirty="0"/>
              <a:t>9.      Хочешь ли ты знать больше, чем дают на уроке? (Да, нет.) Подчеркнуть нужное.</a:t>
            </a:r>
          </a:p>
          <a:p>
            <a:r>
              <a:rPr lang="ru-RU" dirty="0"/>
              <a:t>10.  Как дается тебе математика? (Легко, много надо заучивать, трудно). Подчеркнуть нужное.</a:t>
            </a:r>
          </a:p>
          <a:p>
            <a:r>
              <a:rPr lang="ru-RU" dirty="0"/>
              <a:t>11.  Твое отношение к математике? (Люблю; учу, чтобы получить хорошую оценку; чтобы не ругали дома; скучно на уроках; не хочу ее учить). Подчеркнуть нужное.</a:t>
            </a:r>
          </a:p>
          <a:p>
            <a:r>
              <a:rPr lang="ru-RU" dirty="0"/>
              <a:t>12.  Какими знаниями по математике ты владел до прихода в школу? (Счет до 10 и обратно; сложение в пределах десятка; решение простых задач.) Подчеркнуть нужное.</a:t>
            </a:r>
          </a:p>
          <a:p>
            <a:r>
              <a:rPr lang="ru-RU" dirty="0"/>
              <a:t>13.  Какого вида задания по математике тебе нравятся больше? (Задачи, примеры, задачи и примеры). Подчерк­нуть нужное.</a:t>
            </a:r>
          </a:p>
          <a:p>
            <a:r>
              <a:rPr lang="ru-RU" dirty="0"/>
              <a:t>14.  Мечтаешь ли ты связать свою жизнь с математикой? (Буду математиком;  хочу поступить в вуз, где нужно будет сдавать математику; хочу знать как можно больше о раз­ном, не только о математике.) Подчеркнуть нужное.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0000" lnSpcReduction="20000"/>
          </a:bodyPr>
          <a:lstStyle/>
          <a:p>
            <a:r>
              <a:rPr lang="ru-RU" u="sng" dirty="0"/>
              <a:t>Учащиеся первой группы (“наименее успешные”) </a:t>
            </a:r>
            <a:r>
              <a:rPr lang="ru-RU" dirty="0"/>
              <a:t>имеют пробелы в знаниях программного материала, искажают содержание теории в применении ее к решению задач, самостоятельно могут решить задачи в 1-2 шага, решение более сложных задач начинают со слепых проб, не умеют вести целенаправленный поиск решения, не могут найти связи между данными и искомыми величинами; часто пропускают обоснование гипотез, сформированных в ходе попыток, и не понимают необходимости их проведения, не видят существенных зависимостей и ключевых моментов в решении задач. Здесь могут быть учащиеся имеющие пробелы в знаниях и отстающих в развитии вследствие частых пропусков по болезни или в силу систематической плохой подготовки уроков. В месте с тем эту группу составляют учащиеся, относящиеся к разным уровням </a:t>
            </a:r>
            <a:r>
              <a:rPr lang="ru-RU" dirty="0" err="1"/>
              <a:t>обучаемости</a:t>
            </a:r>
            <a:r>
              <a:rPr lang="ru-RU" dirty="0"/>
              <a:t>. Те из них, кто имеет высокий уровень </a:t>
            </a:r>
            <a:r>
              <a:rPr lang="ru-RU" dirty="0" err="1"/>
              <a:t>обучаемости</a:t>
            </a:r>
            <a:r>
              <a:rPr lang="ru-RU" dirty="0"/>
              <a:t>, после ликвидации пробелов в значениях и при соответствующем обучении обычно быстро переходят на более высокие уровни развития.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/>
          </a:bodyPr>
          <a:lstStyle/>
          <a:p>
            <a:r>
              <a:rPr lang="ru-RU" u="sng" dirty="0"/>
              <a:t>Учащиеся второй группы (“успешные”)</a:t>
            </a:r>
            <a:r>
              <a:rPr lang="ru-RU" dirty="0"/>
              <a:t> имеют достаточные знания программного материала, могут применять их при решении стандартных задач. Затрудняются при переходе к решению задач нового типа, но овладев методами их решения, справляются с решением аналогичных задач, не справляются с решением сложных (нетиповых) задач. У этих учащихся не сформированы эвристические приемы мышления, они с большим трудом могут сформировать гипотезу относительно конечной цели в поиске решения задачи.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r>
              <a:rPr lang="ru-RU" u="sng" dirty="0"/>
              <a:t>Третью группу (“наиболее успешные”) </a:t>
            </a:r>
            <a:r>
              <a:rPr lang="ru-RU" dirty="0"/>
              <a:t>составляют учащиеся, которые могут сводить сложные задачи к цепочке простых подзадач, выдвигать и обосновывать гипотезы в процессе поиска решения задач, переносить прежние знания в новые условия. Эти учащиеся быстро и легко обобщают методы решения классов однотипных задач, совершенно отчетливо выделяют ключевую подзадачу в решенной, могут сформулировать ее в ходе поиска решения самостоятельно или с небольшой помощью учителя, находят несколько способов решения задачи, используют эвристические приемы, но обычно неосознанно.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В качестве примера покажу, как строится система упражнений для самостоятельной ра­боты по одной теме курса алгебры </a:t>
            </a:r>
            <a:r>
              <a:rPr lang="en-US" dirty="0"/>
              <a:t>VII</a:t>
            </a:r>
            <a:r>
              <a:rPr lang="ru-RU" dirty="0"/>
              <a:t> класса.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b="1" i="1" dirty="0"/>
              <a:t>Задания по теме «Сложение и вычитание многочленов»</a:t>
            </a:r>
            <a:endParaRPr lang="ru-RU" dirty="0"/>
          </a:p>
          <a:p>
            <a:r>
              <a:rPr lang="ru-RU" dirty="0"/>
              <a:t>Вариант  </a:t>
            </a:r>
            <a:r>
              <a:rPr lang="en-US" dirty="0"/>
              <a:t>I</a:t>
            </a:r>
            <a:endParaRPr lang="ru-RU" dirty="0"/>
          </a:p>
          <a:p>
            <a:r>
              <a:rPr lang="ru-RU" dirty="0"/>
              <a:t>1.  Закончите выполнение сложения и вычита­ния многочленов:</a:t>
            </a:r>
          </a:p>
          <a:p>
            <a:r>
              <a:rPr lang="ru-RU" dirty="0"/>
              <a:t>а)    </a:t>
            </a:r>
            <a:r>
              <a:rPr lang="ru-RU" i="1" dirty="0"/>
              <a:t>(2х—3у) + (4х—8у)=</a:t>
            </a:r>
            <a:r>
              <a:rPr lang="ru-RU" i="1" u="sng" dirty="0"/>
              <a:t>2х</a:t>
            </a:r>
            <a:r>
              <a:rPr lang="ru-RU" i="1" dirty="0"/>
              <a:t>—3у+</a:t>
            </a:r>
            <a:r>
              <a:rPr lang="ru-RU" i="1" u="sng" dirty="0"/>
              <a:t>4х</a:t>
            </a:r>
            <a:r>
              <a:rPr lang="ru-RU" i="1" dirty="0"/>
              <a:t>—8у =</a:t>
            </a:r>
            <a:endParaRPr lang="ru-RU" dirty="0"/>
          </a:p>
          <a:p>
            <a:r>
              <a:rPr lang="ru-RU" dirty="0"/>
              <a:t>б)     </a:t>
            </a:r>
            <a:r>
              <a:rPr lang="ru-RU" i="1" dirty="0"/>
              <a:t>(2х</a:t>
            </a:r>
            <a:r>
              <a:rPr lang="ru-RU" i="1" baseline="30000" dirty="0"/>
              <a:t>4</a:t>
            </a:r>
            <a:r>
              <a:rPr lang="ru-RU" i="1" dirty="0"/>
              <a:t>+7х</a:t>
            </a:r>
            <a:r>
              <a:rPr lang="ru-RU" i="1" baseline="30000" dirty="0"/>
              <a:t>3</a:t>
            </a:r>
            <a:r>
              <a:rPr lang="ru-RU" i="1" dirty="0"/>
              <a:t>) — (х</a:t>
            </a:r>
            <a:r>
              <a:rPr lang="ru-RU" i="1" baseline="30000" dirty="0"/>
              <a:t>4</a:t>
            </a:r>
            <a:r>
              <a:rPr lang="ru-RU" i="1" dirty="0"/>
              <a:t>—Зх</a:t>
            </a:r>
            <a:r>
              <a:rPr lang="ru-RU" i="1" baseline="30000" dirty="0"/>
              <a:t>3</a:t>
            </a:r>
            <a:r>
              <a:rPr lang="ru-RU" i="1" dirty="0"/>
              <a:t>)=2х</a:t>
            </a:r>
            <a:r>
              <a:rPr lang="ru-RU" i="1" baseline="30000" dirty="0"/>
              <a:t>4</a:t>
            </a:r>
            <a:r>
              <a:rPr lang="ru-RU" i="1" dirty="0"/>
              <a:t>+7х</a:t>
            </a:r>
            <a:r>
              <a:rPr lang="ru-RU" i="1" baseline="30000" dirty="0"/>
              <a:t>3 </a:t>
            </a:r>
            <a:r>
              <a:rPr lang="ru-RU" i="1" dirty="0"/>
              <a:t>-  х</a:t>
            </a:r>
            <a:r>
              <a:rPr lang="ru-RU" i="1" baseline="30000" dirty="0"/>
              <a:t>4</a:t>
            </a:r>
            <a:r>
              <a:rPr lang="ru-RU" i="1" dirty="0"/>
              <a:t> </a:t>
            </a:r>
            <a:r>
              <a:rPr lang="ru-RU" dirty="0"/>
              <a:t>+ </a:t>
            </a:r>
            <a:r>
              <a:rPr lang="ru-RU" i="1" dirty="0"/>
              <a:t>3х</a:t>
            </a:r>
            <a:r>
              <a:rPr lang="ru-RU" b="1" baseline="30000" dirty="0"/>
              <a:t>3</a:t>
            </a:r>
            <a:r>
              <a:rPr lang="ru-RU" b="1" dirty="0"/>
              <a:t>=</a:t>
            </a:r>
            <a:endParaRPr lang="ru-RU" dirty="0"/>
          </a:p>
          <a:p>
            <a:r>
              <a:rPr lang="ru-RU" dirty="0"/>
              <a:t>2.   Раскройте скобки, перед которыми стоит знак «плюс» или знак «минус», используя со­ответствующее правило:</a:t>
            </a:r>
          </a:p>
          <a:p>
            <a:r>
              <a:rPr lang="ru-RU" dirty="0"/>
              <a:t>а)   </a:t>
            </a:r>
            <a:r>
              <a:rPr lang="ru-RU" i="1" dirty="0"/>
              <a:t>За</a:t>
            </a:r>
            <a:r>
              <a:rPr lang="ru-RU" i="1" baseline="30000" dirty="0"/>
              <a:t>2</a:t>
            </a:r>
            <a:r>
              <a:rPr lang="ru-RU" i="1" dirty="0"/>
              <a:t>+(а+4);              в)  17</a:t>
            </a:r>
            <a:r>
              <a:rPr lang="en-US" i="1" dirty="0"/>
              <a:t>b</a:t>
            </a:r>
            <a:r>
              <a:rPr lang="ru-RU" i="1" dirty="0"/>
              <a:t>с — (</a:t>
            </a:r>
            <a:r>
              <a:rPr lang="en-US" i="1" dirty="0"/>
              <a:t>b</a:t>
            </a:r>
            <a:r>
              <a:rPr lang="ru-RU" i="1" dirty="0"/>
              <a:t> — с);</a:t>
            </a:r>
            <a:endParaRPr lang="ru-RU" dirty="0"/>
          </a:p>
          <a:p>
            <a:r>
              <a:rPr lang="ru-RU" dirty="0"/>
              <a:t>б)   </a:t>
            </a:r>
            <a:r>
              <a:rPr lang="ru-RU" i="1" dirty="0"/>
              <a:t>7х</a:t>
            </a:r>
            <a:r>
              <a:rPr lang="ru-RU" i="1" baseline="30000" dirty="0"/>
              <a:t>3</a:t>
            </a:r>
            <a:r>
              <a:rPr lang="ru-RU" i="1" dirty="0"/>
              <a:t>+(-х</a:t>
            </a:r>
            <a:r>
              <a:rPr lang="ru-RU" i="1" baseline="30000" dirty="0"/>
              <a:t>2</a:t>
            </a:r>
            <a:r>
              <a:rPr lang="ru-RU" i="1" dirty="0"/>
              <a:t>-Зх);            г) 4у</a:t>
            </a:r>
            <a:r>
              <a:rPr lang="ru-RU" i="1" baseline="30000" dirty="0"/>
              <a:t>3 </a:t>
            </a:r>
            <a:r>
              <a:rPr lang="ru-RU" i="1" dirty="0"/>
              <a:t>– (у</a:t>
            </a:r>
            <a:r>
              <a:rPr lang="ru-RU" i="1" baseline="30000" dirty="0"/>
              <a:t>2</a:t>
            </a:r>
            <a:r>
              <a:rPr lang="ru-RU" i="1" dirty="0"/>
              <a:t>-у+1).</a:t>
            </a:r>
            <a:endParaRPr lang="ru-RU" dirty="0"/>
          </a:p>
          <a:p>
            <a:r>
              <a:rPr lang="ru-RU" dirty="0"/>
              <a:t>3.   Раскройте скобки и выполните приведе­ние подобных членов:</a:t>
            </a:r>
          </a:p>
          <a:p>
            <a:r>
              <a:rPr lang="ru-RU" dirty="0"/>
              <a:t>а)   </a:t>
            </a:r>
            <a:r>
              <a:rPr lang="ru-RU" i="1" dirty="0"/>
              <a:t>8а+(3</a:t>
            </a:r>
            <a:r>
              <a:rPr lang="en-US" i="1" dirty="0"/>
              <a:t>b</a:t>
            </a:r>
            <a:r>
              <a:rPr lang="ru-RU" i="1" dirty="0"/>
              <a:t> — 5а);    в)   (3</a:t>
            </a:r>
            <a:r>
              <a:rPr lang="en-US" i="1" dirty="0"/>
              <a:t>x</a:t>
            </a:r>
            <a:r>
              <a:rPr lang="ru-RU" i="1" dirty="0"/>
              <a:t> + 6)+(12 — 2х);</a:t>
            </a:r>
            <a:endParaRPr lang="ru-RU" dirty="0"/>
          </a:p>
          <a:p>
            <a:r>
              <a:rPr lang="ru-RU" dirty="0"/>
              <a:t>б)   </a:t>
            </a:r>
            <a:r>
              <a:rPr lang="ru-RU" i="1" dirty="0"/>
              <a:t>5х— (3 — </a:t>
            </a:r>
            <a:r>
              <a:rPr lang="ru-RU" i="1" dirty="0" err="1"/>
              <a:t>х</a:t>
            </a:r>
            <a:r>
              <a:rPr lang="ru-RU" i="1" dirty="0"/>
              <a:t>);      г) (2,5а —4) —(9,5а+ 2).</a:t>
            </a:r>
            <a:endParaRPr lang="ru-RU" dirty="0"/>
          </a:p>
          <a:p>
            <a:r>
              <a:rPr lang="ru-RU" dirty="0"/>
              <a:t>4.  Упростите выражение:</a:t>
            </a:r>
          </a:p>
          <a:p>
            <a:r>
              <a:rPr lang="ru-RU" dirty="0"/>
              <a:t>а)   </a:t>
            </a:r>
            <a:r>
              <a:rPr lang="ru-RU" i="1" dirty="0"/>
              <a:t>(12а + 3</a:t>
            </a:r>
            <a:r>
              <a:rPr lang="en-US" i="1" dirty="0"/>
              <a:t>b</a:t>
            </a:r>
            <a:r>
              <a:rPr lang="ru-RU" i="1" dirty="0"/>
              <a:t>) + (2а-4</a:t>
            </a:r>
            <a:r>
              <a:rPr lang="en-US" i="1" dirty="0"/>
              <a:t>b</a:t>
            </a:r>
            <a:r>
              <a:rPr lang="ru-RU" i="1" dirty="0"/>
              <a:t>);</a:t>
            </a:r>
            <a:endParaRPr lang="ru-RU" dirty="0"/>
          </a:p>
          <a:p>
            <a:r>
              <a:rPr lang="ru-RU" dirty="0"/>
              <a:t>б)   </a:t>
            </a:r>
            <a:r>
              <a:rPr lang="ru-RU" i="1" dirty="0"/>
              <a:t>(а</a:t>
            </a:r>
            <a:r>
              <a:rPr lang="ru-RU" i="1" baseline="30000" dirty="0"/>
              <a:t>2</a:t>
            </a:r>
            <a:r>
              <a:rPr lang="ru-RU" i="1" dirty="0"/>
              <a:t> + 2а-1) + (За</a:t>
            </a:r>
            <a:r>
              <a:rPr lang="ru-RU" i="1" baseline="30000" dirty="0"/>
              <a:t>2</a:t>
            </a:r>
            <a:r>
              <a:rPr lang="ru-RU" i="1" dirty="0"/>
              <a:t>-а + 6);</a:t>
            </a:r>
            <a:endParaRPr lang="ru-RU" dirty="0"/>
          </a:p>
          <a:p>
            <a:r>
              <a:rPr lang="ru-RU" dirty="0"/>
              <a:t>в)   </a:t>
            </a:r>
            <a:r>
              <a:rPr lang="ru-RU" i="1" dirty="0"/>
              <a:t>(4ху — Зх</a:t>
            </a:r>
            <a:r>
              <a:rPr lang="ru-RU" i="1" baseline="30000" dirty="0"/>
              <a:t>2</a:t>
            </a:r>
            <a:r>
              <a:rPr lang="ru-RU" i="1" dirty="0"/>
              <a:t>) — ( — </a:t>
            </a:r>
            <a:r>
              <a:rPr lang="ru-RU" i="1" dirty="0" err="1"/>
              <a:t>ху</a:t>
            </a:r>
            <a:r>
              <a:rPr lang="ru-RU" i="1" dirty="0"/>
              <a:t> +5х</a:t>
            </a:r>
            <a:r>
              <a:rPr lang="ru-RU" i="1" baseline="30000" dirty="0"/>
              <a:t>2</a:t>
            </a:r>
            <a:r>
              <a:rPr lang="ru-RU" i="1" dirty="0"/>
              <a:t>);</a:t>
            </a:r>
            <a:endParaRPr lang="ru-RU" dirty="0"/>
          </a:p>
          <a:p>
            <a:r>
              <a:rPr lang="ru-RU" dirty="0"/>
              <a:t>г)   </a:t>
            </a:r>
            <a:r>
              <a:rPr lang="ru-RU" i="1" dirty="0"/>
              <a:t>(</a:t>
            </a:r>
            <a:r>
              <a:rPr lang="en-US" i="1" dirty="0"/>
              <a:t>x</a:t>
            </a:r>
            <a:r>
              <a:rPr lang="ru-RU" i="1" baseline="30000" dirty="0"/>
              <a:t>2</a:t>
            </a:r>
            <a:r>
              <a:rPr lang="ru-RU" i="1" dirty="0"/>
              <a:t> — </a:t>
            </a:r>
            <a:r>
              <a:rPr lang="ru-RU" i="1" dirty="0" err="1"/>
              <a:t>ху</a:t>
            </a:r>
            <a:r>
              <a:rPr lang="ru-RU" i="1" dirty="0"/>
              <a:t> + у</a:t>
            </a:r>
            <a:r>
              <a:rPr lang="ru-RU" i="1" baseline="30000" dirty="0"/>
              <a:t>2</a:t>
            </a:r>
            <a:r>
              <a:rPr lang="ru-RU" i="1" dirty="0"/>
              <a:t>) — ( — 2х</a:t>
            </a:r>
            <a:r>
              <a:rPr lang="ru-RU" i="1" baseline="30000" dirty="0"/>
              <a:t>2</a:t>
            </a:r>
            <a:r>
              <a:rPr lang="ru-RU" i="1" dirty="0"/>
              <a:t> — </a:t>
            </a:r>
            <a:r>
              <a:rPr lang="ru-RU" i="1" dirty="0" err="1"/>
              <a:t>ху</a:t>
            </a:r>
            <a:r>
              <a:rPr lang="ru-RU" i="1" dirty="0"/>
              <a:t> — у</a:t>
            </a:r>
            <a:r>
              <a:rPr lang="ru-RU" i="1" baseline="30000" dirty="0"/>
              <a:t>2</a:t>
            </a:r>
            <a:r>
              <a:rPr lang="ru-RU" i="1" dirty="0"/>
              <a:t>).</a:t>
            </a:r>
            <a:endParaRPr lang="ru-RU" dirty="0"/>
          </a:p>
          <a:p>
            <a:r>
              <a:rPr lang="ru-RU" dirty="0"/>
              <a:t>5.  Упростите выражение и найдите его зна­чение при а=4:</a:t>
            </a:r>
          </a:p>
          <a:p>
            <a:r>
              <a:rPr lang="ru-RU" dirty="0"/>
              <a:t>а)   </a:t>
            </a:r>
            <a:r>
              <a:rPr lang="ru-RU" i="1" dirty="0"/>
              <a:t>(а</a:t>
            </a:r>
            <a:r>
              <a:rPr lang="ru-RU" i="1" baseline="30000" dirty="0"/>
              <a:t>2</a:t>
            </a:r>
            <a:r>
              <a:rPr lang="ru-RU" i="1" dirty="0"/>
              <a:t> — 2а+3) — (а</a:t>
            </a:r>
            <a:r>
              <a:rPr lang="ru-RU" i="1" baseline="30000" dirty="0"/>
              <a:t>2</a:t>
            </a:r>
            <a:r>
              <a:rPr lang="ru-RU" i="1" dirty="0"/>
              <a:t> — 5а+1) —4;</a:t>
            </a:r>
            <a:endParaRPr lang="ru-RU" dirty="0"/>
          </a:p>
          <a:p>
            <a:r>
              <a:rPr lang="ru-RU" dirty="0"/>
              <a:t>б)   </a:t>
            </a:r>
            <a:r>
              <a:rPr lang="ru-RU" i="1" dirty="0"/>
              <a:t>(5а —6) — (За+8) + (6 —а).</a:t>
            </a:r>
            <a:endParaRPr lang="ru-RU" dirty="0"/>
          </a:p>
          <a:p>
            <a:r>
              <a:rPr lang="ru-RU" dirty="0"/>
              <a:t>6.   Докажите, что при любом </a:t>
            </a:r>
            <a:r>
              <a:rPr lang="ru-RU" i="1" dirty="0"/>
              <a:t>а </a:t>
            </a:r>
            <a:r>
              <a:rPr lang="ru-RU" dirty="0"/>
              <a:t>значение выражения</a:t>
            </a:r>
          </a:p>
          <a:p>
            <a:r>
              <a:rPr lang="ru-RU" dirty="0"/>
              <a:t>      </a:t>
            </a:r>
            <a:r>
              <a:rPr lang="ru-RU" i="1" dirty="0"/>
              <a:t>(2а+5) + (а — 1) — (За+2) равно 2.</a:t>
            </a:r>
            <a:endParaRPr lang="ru-RU" dirty="0"/>
          </a:p>
          <a:p>
            <a:r>
              <a:rPr lang="ru-RU" dirty="0"/>
              <a:t>7.  Карандаш стоит </a:t>
            </a:r>
            <a:r>
              <a:rPr lang="ru-RU" i="1" dirty="0"/>
              <a:t>а </a:t>
            </a:r>
            <a:r>
              <a:rPr lang="ru-RU" dirty="0"/>
              <a:t>коп., а тетрадь </a:t>
            </a:r>
            <a:r>
              <a:rPr lang="en-US" i="1" dirty="0"/>
              <a:t>b </a:t>
            </a:r>
            <a:r>
              <a:rPr lang="ru-RU" dirty="0"/>
              <a:t>коп. Саша купил 3 карандаша и одну тетрадь, Петя купил 4 карандаша и 10 тетрадей, а Боря — 2 карандаша и 6 тетрадей. Сколько денег упла­тил каждый из них? Все вместе?</a:t>
            </a:r>
          </a:p>
          <a:p>
            <a:r>
              <a:rPr lang="ru-RU" dirty="0"/>
              <a:t>8.   Пусть </a:t>
            </a:r>
            <a:r>
              <a:rPr lang="en-US" i="1" dirty="0"/>
              <a:t>A</a:t>
            </a:r>
            <a:r>
              <a:rPr lang="ru-RU" i="1" dirty="0"/>
              <a:t>=5х</a:t>
            </a:r>
            <a:r>
              <a:rPr lang="ru-RU" i="1" baseline="30000" dirty="0"/>
              <a:t>2</a:t>
            </a:r>
            <a:r>
              <a:rPr lang="ru-RU" i="1" dirty="0"/>
              <a:t> — у, </a:t>
            </a:r>
            <a:r>
              <a:rPr lang="ru-RU" i="1" dirty="0" err="1"/>
              <a:t>В=Зу</a:t>
            </a:r>
            <a:r>
              <a:rPr lang="ru-RU" i="1" dirty="0"/>
              <a:t> + х</a:t>
            </a:r>
            <a:r>
              <a:rPr lang="ru-RU" i="1" baseline="30000" dirty="0"/>
              <a:t>2</a:t>
            </a:r>
            <a:r>
              <a:rPr lang="ru-RU" i="1" dirty="0"/>
              <a:t>. </a:t>
            </a:r>
            <a:r>
              <a:rPr lang="ru-RU" dirty="0"/>
              <a:t>Составьте и упростите выражение: а) </a:t>
            </a:r>
            <a:r>
              <a:rPr lang="ru-RU" i="1" dirty="0"/>
              <a:t>А + В; </a:t>
            </a:r>
            <a:r>
              <a:rPr lang="ru-RU" dirty="0"/>
              <a:t>б) </a:t>
            </a:r>
            <a:r>
              <a:rPr lang="ru-RU" i="1" dirty="0"/>
              <a:t>А</a:t>
            </a:r>
            <a:r>
              <a:rPr lang="ru-RU" dirty="0"/>
              <a:t>— </a:t>
            </a:r>
            <a:r>
              <a:rPr lang="ru-RU" i="1" dirty="0"/>
              <a:t>В; </a:t>
            </a:r>
            <a:r>
              <a:rPr lang="ru-RU" dirty="0"/>
              <a:t>в) </a:t>
            </a:r>
            <a:r>
              <a:rPr lang="ru-RU" i="1" dirty="0"/>
              <a:t>В +А; </a:t>
            </a:r>
            <a:r>
              <a:rPr lang="ru-RU" dirty="0"/>
              <a:t>г) </a:t>
            </a:r>
            <a:r>
              <a:rPr lang="ru-RU" i="1" dirty="0"/>
              <a:t>В </a:t>
            </a:r>
            <a:r>
              <a:rPr lang="ru-RU" dirty="0"/>
              <a:t>— </a:t>
            </a:r>
            <a:r>
              <a:rPr lang="ru-RU" i="1" dirty="0"/>
              <a:t>А. </a:t>
            </a:r>
            <a:r>
              <a:rPr lang="ru-RU" dirty="0"/>
              <a:t>Сравните результаты.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/>
          <a:lstStyle/>
          <a:p>
            <a:r>
              <a:rPr lang="ru-RU" b="1" i="1" dirty="0"/>
              <a:t>Однородные задания</a:t>
            </a: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1.  Коля сделал 27 деталей за  3 ч, а Петя 20 деталей за 2,5 ч. У кого из них производительность </a:t>
            </a:r>
          </a:p>
          <a:p>
            <a:r>
              <a:rPr lang="ru-RU" dirty="0"/>
              <a:t>выше?    </a:t>
            </a:r>
          </a:p>
          <a:p>
            <a:r>
              <a:rPr lang="ru-RU" dirty="0"/>
              <a:t> 1. Коля может выполнить всю работу за 3 ч., Петя – за 4 ч., Вася – </a:t>
            </a:r>
          </a:p>
          <a:p>
            <a:r>
              <a:rPr lang="ru-RU" dirty="0"/>
              <a:t>за 5 ч, Дима – за 6 ч. Кто быстрее выполнит работу: Коля вместе с Димой, или Петя вместе с Васей?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/>
              <a:t>Задания творческого характера</a:t>
            </a:r>
            <a:endParaRPr lang="ru-RU" dirty="0"/>
          </a:p>
          <a:p>
            <a:r>
              <a:rPr lang="en-US" dirty="0"/>
              <a:t>I</a:t>
            </a:r>
            <a:r>
              <a:rPr lang="ru-RU" dirty="0"/>
              <a:t>   вариант</a:t>
            </a:r>
          </a:p>
          <a:p>
            <a:r>
              <a:rPr lang="ru-RU" dirty="0"/>
              <a:t>1.  Не выполняя вычислений, определите, по­ложительным или отрицательным числом яв­ляется значение выражения:</a:t>
            </a:r>
          </a:p>
          <a:p>
            <a:r>
              <a:rPr lang="ru-RU" dirty="0"/>
              <a:t>а) 3,2 ·1,6 — 36;     б)  10 — 26,01 : 3.</a:t>
            </a:r>
          </a:p>
          <a:p>
            <a:r>
              <a:rPr lang="ru-RU" dirty="0"/>
              <a:t>2.   В числе 41 * замените знак «*» цифрой так, чтобы получилось четное число, кратное 3.</a:t>
            </a:r>
          </a:p>
          <a:p>
            <a:r>
              <a:rPr lang="ru-RU" dirty="0"/>
              <a:t>3.   При измерении роста учеников в конце учебного года оказалось, что Коля на 5 см вы­ше, чем Петя. За лето Коля вырос на 2 см, а Петя на 3 см. Кто из мальчиков стал выше и на сколько?</a:t>
            </a:r>
          </a:p>
          <a:p>
            <a:r>
              <a:rPr lang="ru-RU" dirty="0"/>
              <a:t>4.  Известно, что при некоторых значениях а и </a:t>
            </a:r>
            <a:r>
              <a:rPr lang="ru-RU" i="1" dirty="0"/>
              <a:t>Ъ </a:t>
            </a:r>
            <a:r>
              <a:rPr lang="ru-RU" dirty="0"/>
              <a:t>значение выражения </a:t>
            </a:r>
            <a:r>
              <a:rPr lang="ru-RU" i="1" dirty="0"/>
              <a:t>а </a:t>
            </a:r>
            <a:r>
              <a:rPr lang="ru-RU" dirty="0"/>
              <a:t>— </a:t>
            </a:r>
            <a:r>
              <a:rPr lang="ru-RU" i="1" dirty="0"/>
              <a:t>Ь </a:t>
            </a:r>
            <a:r>
              <a:rPr lang="ru-RU" dirty="0"/>
              <a:t>равно 3. Чему равно при тех же </a:t>
            </a:r>
            <a:r>
              <a:rPr lang="ru-RU" i="1" dirty="0"/>
              <a:t>а </a:t>
            </a:r>
            <a:r>
              <a:rPr lang="ru-RU" dirty="0"/>
              <a:t>и </a:t>
            </a:r>
            <a:r>
              <a:rPr lang="ru-RU" i="1" dirty="0"/>
              <a:t>Ь </a:t>
            </a:r>
            <a:r>
              <a:rPr lang="ru-RU" dirty="0"/>
              <a:t>значение выражения </a:t>
            </a:r>
          </a:p>
          <a:p>
            <a:r>
              <a:rPr lang="ru-RU" dirty="0"/>
              <a:t>а)   </a:t>
            </a:r>
            <a:r>
              <a:rPr lang="ru-RU" i="1" dirty="0"/>
              <a:t>5а — 5</a:t>
            </a:r>
            <a:r>
              <a:rPr lang="en-US" i="1" dirty="0"/>
              <a:t>b</a:t>
            </a:r>
            <a:r>
              <a:rPr lang="ru-RU" i="1" dirty="0"/>
              <a:t>;     </a:t>
            </a:r>
            <a:r>
              <a:rPr lang="ru-RU" dirty="0"/>
              <a:t>б)      </a:t>
            </a:r>
            <a:r>
              <a:rPr lang="ru-RU" i="1" dirty="0"/>
              <a:t>12</a:t>
            </a:r>
            <a:r>
              <a:rPr lang="en-US" i="1" dirty="0"/>
              <a:t>b</a:t>
            </a:r>
            <a:r>
              <a:rPr lang="ru-RU" i="1" dirty="0"/>
              <a:t>—12а;</a:t>
            </a:r>
            <a:r>
              <a:rPr lang="ru-RU" dirty="0"/>
              <a:t>     в)      </a:t>
            </a:r>
            <a:r>
              <a:rPr lang="ru-RU" i="1" dirty="0"/>
              <a:t>(а — </a:t>
            </a:r>
            <a:r>
              <a:rPr lang="en-US" i="1" dirty="0"/>
              <a:t>b</a:t>
            </a:r>
            <a:r>
              <a:rPr lang="ru-RU" i="1" dirty="0"/>
              <a:t>)</a:t>
            </a:r>
            <a:r>
              <a:rPr lang="ru-RU" i="1" baseline="30000" dirty="0"/>
              <a:t>2</a:t>
            </a:r>
            <a:r>
              <a:rPr lang="ru-RU" i="1" dirty="0"/>
              <a:t>;</a:t>
            </a:r>
            <a:r>
              <a:rPr lang="ru-RU" dirty="0"/>
              <a:t> г)   </a:t>
            </a:r>
            <a:r>
              <a:rPr lang="ru-RU" i="1" dirty="0"/>
              <a:t>(</a:t>
            </a:r>
            <a:r>
              <a:rPr lang="en-US" i="1" dirty="0"/>
              <a:t>b</a:t>
            </a:r>
            <a:r>
              <a:rPr lang="ru-RU" i="1" dirty="0"/>
              <a:t> - </a:t>
            </a:r>
            <a:r>
              <a:rPr lang="en-US" i="1" dirty="0"/>
              <a:t>a</a:t>
            </a:r>
            <a:r>
              <a:rPr lang="ru-RU" dirty="0"/>
              <a:t>)</a:t>
            </a:r>
            <a:r>
              <a:rPr lang="ru-RU" baseline="30000" dirty="0"/>
              <a:t>2</a:t>
            </a:r>
            <a:r>
              <a:rPr lang="ru-RU" dirty="0"/>
              <a:t>;   </a:t>
            </a:r>
          </a:p>
          <a:p>
            <a:r>
              <a:rPr lang="ru-RU" dirty="0" err="1"/>
              <a:t>д</a:t>
            </a:r>
            <a:r>
              <a:rPr lang="ru-RU" dirty="0"/>
              <a:t>)    </a:t>
            </a:r>
            <a:r>
              <a:rPr lang="ru-RU" i="1" dirty="0"/>
              <a:t>За</a:t>
            </a:r>
            <a:r>
              <a:rPr lang="ru-RU" i="1" baseline="30000" dirty="0"/>
              <a:t>2</a:t>
            </a:r>
            <a:r>
              <a:rPr lang="ru-RU" i="1" dirty="0"/>
              <a:t>-6а</a:t>
            </a:r>
            <a:r>
              <a:rPr lang="en-US" i="1" dirty="0"/>
              <a:t>b</a:t>
            </a:r>
            <a:r>
              <a:rPr lang="ru-RU" i="1" dirty="0"/>
              <a:t> + З</a:t>
            </a:r>
            <a:r>
              <a:rPr lang="en-US" i="1" dirty="0"/>
              <a:t>b</a:t>
            </a:r>
            <a:r>
              <a:rPr lang="ru-RU" i="1" baseline="30000" dirty="0"/>
              <a:t>2</a:t>
            </a:r>
            <a:r>
              <a:rPr lang="ru-RU" i="1" dirty="0"/>
              <a:t>;   </a:t>
            </a:r>
            <a:r>
              <a:rPr lang="ru-RU" dirty="0"/>
              <a:t>е)    </a:t>
            </a:r>
            <a:r>
              <a:rPr lang="ru-RU" i="1" dirty="0"/>
              <a:t>а</a:t>
            </a:r>
            <a:r>
              <a:rPr lang="ru-RU" i="1" baseline="30000" dirty="0"/>
              <a:t>2</a:t>
            </a:r>
            <a:r>
              <a:rPr lang="ru-RU" i="1" dirty="0"/>
              <a:t> +</a:t>
            </a:r>
            <a:r>
              <a:rPr lang="en-US" i="1" dirty="0"/>
              <a:t>b</a:t>
            </a:r>
            <a:r>
              <a:rPr lang="ru-RU" i="1" baseline="30000" dirty="0"/>
              <a:t>2</a:t>
            </a:r>
            <a:r>
              <a:rPr lang="ru-RU" i="1" dirty="0"/>
              <a:t> – 1 - 2а</a:t>
            </a:r>
            <a:r>
              <a:rPr lang="en-US" i="1" dirty="0"/>
              <a:t>b</a:t>
            </a:r>
            <a:r>
              <a:rPr lang="ru-RU" i="1" dirty="0"/>
              <a:t>?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 fontScale="55000" lnSpcReduction="20000"/>
          </a:bodyPr>
          <a:lstStyle/>
          <a:p>
            <a:r>
              <a:rPr lang="ru-RU" b="1" i="1" dirty="0"/>
              <a:t>Задания, содержащие инструктивный материал</a:t>
            </a:r>
            <a:endParaRPr lang="ru-RU" dirty="0"/>
          </a:p>
          <a:p>
            <a:r>
              <a:rPr lang="ru-RU" i="1" dirty="0"/>
              <a:t> </a:t>
            </a:r>
            <a:r>
              <a:rPr lang="en-US" dirty="0"/>
              <a:t>I</a:t>
            </a:r>
            <a:r>
              <a:rPr lang="ru-RU" dirty="0"/>
              <a:t>  вариант</a:t>
            </a:r>
          </a:p>
          <a:p>
            <a:r>
              <a:rPr lang="ru-RU" dirty="0"/>
              <a:t>1.  От прямоугольного листа жести со сторо­нами </a:t>
            </a:r>
            <a:r>
              <a:rPr lang="ru-RU" i="1" dirty="0"/>
              <a:t>а </a:t>
            </a:r>
            <a:r>
              <a:rPr lang="ru-RU" dirty="0"/>
              <a:t>м и </a:t>
            </a:r>
            <a:r>
              <a:rPr lang="en-US" dirty="0"/>
              <a:t>b</a:t>
            </a:r>
            <a:r>
              <a:rPr lang="en-US" i="1" dirty="0"/>
              <a:t> </a:t>
            </a:r>
            <a:r>
              <a:rPr lang="ru-RU" dirty="0"/>
              <a:t>м отрезали квадратный кусок со стороной </a:t>
            </a:r>
            <a:r>
              <a:rPr lang="ru-RU" i="1" dirty="0" err="1"/>
              <a:t>х</a:t>
            </a:r>
            <a:r>
              <a:rPr lang="ru-RU" i="1" dirty="0"/>
              <a:t> </a:t>
            </a:r>
            <a:r>
              <a:rPr lang="ru-RU" dirty="0"/>
              <a:t>м. Какова площадь оставшейся части?  Выберите  из данных  ответов  верный.</a:t>
            </a:r>
          </a:p>
          <a:p>
            <a:r>
              <a:rPr lang="ru-RU" dirty="0"/>
              <a:t>а)  </a:t>
            </a:r>
            <a:r>
              <a:rPr lang="ru-RU" i="1" dirty="0"/>
              <a:t>х</a:t>
            </a:r>
            <a:r>
              <a:rPr lang="ru-RU" i="1" baseline="30000" dirty="0"/>
              <a:t>2</a:t>
            </a:r>
            <a:r>
              <a:rPr lang="ru-RU" i="1" dirty="0"/>
              <a:t> + а</a:t>
            </a:r>
            <a:r>
              <a:rPr lang="en-US" i="1" dirty="0"/>
              <a:t>b</a:t>
            </a:r>
            <a:r>
              <a:rPr lang="ru-RU" i="1" dirty="0"/>
              <a:t>; </a:t>
            </a:r>
            <a:r>
              <a:rPr lang="ru-RU" dirty="0"/>
              <a:t>б) </a:t>
            </a:r>
            <a:r>
              <a:rPr lang="ru-RU" i="1" dirty="0"/>
              <a:t>х</a:t>
            </a:r>
            <a:r>
              <a:rPr lang="ru-RU" i="1" baseline="30000" dirty="0"/>
              <a:t>2</a:t>
            </a:r>
            <a:r>
              <a:rPr lang="ru-RU" i="1" dirty="0"/>
              <a:t> </a:t>
            </a:r>
            <a:r>
              <a:rPr lang="ru-RU" dirty="0"/>
              <a:t>— </a:t>
            </a:r>
            <a:r>
              <a:rPr lang="ru-RU" i="1" dirty="0"/>
              <a:t>а</a:t>
            </a:r>
            <a:r>
              <a:rPr lang="en-US" i="1" dirty="0"/>
              <a:t>b</a:t>
            </a:r>
            <a:r>
              <a:rPr lang="ru-RU" i="1" dirty="0"/>
              <a:t>;</a:t>
            </a:r>
            <a:r>
              <a:rPr lang="ru-RU" dirty="0"/>
              <a:t> в)  </a:t>
            </a:r>
            <a:r>
              <a:rPr lang="ru-RU" i="1" dirty="0"/>
              <a:t>а</a:t>
            </a:r>
            <a:r>
              <a:rPr lang="en-US" i="1" dirty="0"/>
              <a:t>b </a:t>
            </a:r>
            <a:r>
              <a:rPr lang="ru-RU" dirty="0"/>
              <a:t>— </a:t>
            </a:r>
            <a:r>
              <a:rPr lang="ru-RU" i="1" dirty="0"/>
              <a:t>х</a:t>
            </a:r>
            <a:r>
              <a:rPr lang="ru-RU" i="1" baseline="30000" dirty="0"/>
              <a:t>2</a:t>
            </a:r>
            <a:r>
              <a:rPr lang="ru-RU" i="1" dirty="0"/>
              <a:t>; </a:t>
            </a:r>
            <a:r>
              <a:rPr lang="ru-RU" dirty="0"/>
              <a:t>г)   </a:t>
            </a:r>
            <a:r>
              <a:rPr lang="ru-RU" i="1" dirty="0"/>
              <a:t>(а </a:t>
            </a:r>
            <a:r>
              <a:rPr lang="ru-RU" dirty="0"/>
              <a:t>— </a:t>
            </a:r>
            <a:r>
              <a:rPr lang="ru-RU" i="1" dirty="0" err="1"/>
              <a:t>х</a:t>
            </a:r>
            <a:r>
              <a:rPr lang="ru-RU" i="1" dirty="0"/>
              <a:t>) </a:t>
            </a:r>
            <a:r>
              <a:rPr lang="ru-RU" dirty="0"/>
              <a:t>• </a:t>
            </a:r>
            <a:r>
              <a:rPr lang="ru-RU" i="1" dirty="0"/>
              <a:t>(</a:t>
            </a:r>
            <a:r>
              <a:rPr lang="en-US" i="1" dirty="0"/>
              <a:t>b</a:t>
            </a:r>
            <a:r>
              <a:rPr lang="ru-RU" dirty="0"/>
              <a:t>—</a:t>
            </a:r>
            <a:r>
              <a:rPr lang="ru-RU" i="1" dirty="0" err="1"/>
              <a:t>х</a:t>
            </a:r>
            <a:r>
              <a:rPr lang="ru-RU" i="1" dirty="0"/>
              <a:t>).</a:t>
            </a:r>
            <a:endParaRPr lang="ru-RU" dirty="0"/>
          </a:p>
          <a:p>
            <a:r>
              <a:rPr lang="ru-RU" dirty="0"/>
              <a:t>2.  Закончите выполнение разложения много­члена   на   множители   способом   группировки:</a:t>
            </a:r>
          </a:p>
          <a:p>
            <a:r>
              <a:rPr lang="ru-RU" dirty="0"/>
              <a:t>а)   </a:t>
            </a:r>
            <a:r>
              <a:rPr lang="ru-RU" i="1" dirty="0"/>
              <a:t>а</a:t>
            </a:r>
            <a:r>
              <a:rPr lang="ru-RU" i="1" baseline="30000" dirty="0"/>
              <a:t>3</a:t>
            </a:r>
            <a:r>
              <a:rPr lang="ru-RU" i="1" dirty="0"/>
              <a:t> — а</a:t>
            </a:r>
            <a:r>
              <a:rPr lang="ru-RU" i="1" baseline="30000" dirty="0"/>
              <a:t>2</a:t>
            </a:r>
            <a:r>
              <a:rPr lang="en-US" i="1" dirty="0"/>
              <a:t>b</a:t>
            </a:r>
            <a:r>
              <a:rPr lang="ru-RU" i="1" dirty="0"/>
              <a:t> + 6а — 6</a:t>
            </a:r>
            <a:r>
              <a:rPr lang="en-US" i="1" dirty="0"/>
              <a:t>b</a:t>
            </a:r>
            <a:r>
              <a:rPr lang="ru-RU" i="1" dirty="0"/>
              <a:t> = (а</a:t>
            </a:r>
            <a:r>
              <a:rPr lang="ru-RU" i="1" baseline="30000" dirty="0"/>
              <a:t>3</a:t>
            </a:r>
            <a:r>
              <a:rPr lang="ru-RU" i="1" dirty="0"/>
              <a:t> — а</a:t>
            </a:r>
            <a:r>
              <a:rPr lang="ru-RU" i="1" baseline="30000" dirty="0"/>
              <a:t>2 </a:t>
            </a:r>
            <a:r>
              <a:rPr lang="en-US" i="1" dirty="0"/>
              <a:t>b</a:t>
            </a:r>
            <a:r>
              <a:rPr lang="ru-RU" i="1" dirty="0"/>
              <a:t>) + (6а — 6</a:t>
            </a:r>
            <a:r>
              <a:rPr lang="en-US" i="1" dirty="0"/>
              <a:t>b</a:t>
            </a:r>
            <a:r>
              <a:rPr lang="ru-RU" i="1" dirty="0"/>
              <a:t>) = а</a:t>
            </a:r>
            <a:r>
              <a:rPr lang="ru-RU" i="1" baseline="30000" dirty="0"/>
              <a:t>2</a:t>
            </a:r>
            <a:r>
              <a:rPr lang="ru-RU" i="1" dirty="0"/>
              <a:t>(а - </a:t>
            </a:r>
            <a:r>
              <a:rPr lang="en-US" i="1" dirty="0"/>
              <a:t>b</a:t>
            </a:r>
            <a:r>
              <a:rPr lang="ru-RU" i="1" dirty="0"/>
              <a:t>) + 6(а - </a:t>
            </a:r>
            <a:r>
              <a:rPr lang="en-US" i="1" dirty="0"/>
              <a:t>b</a:t>
            </a:r>
            <a:r>
              <a:rPr lang="ru-RU" i="1" dirty="0"/>
              <a:t>) = ...</a:t>
            </a:r>
            <a:endParaRPr lang="ru-RU" dirty="0"/>
          </a:p>
          <a:p>
            <a:r>
              <a:rPr lang="ru-RU" dirty="0"/>
              <a:t>б)   </a:t>
            </a:r>
            <a:r>
              <a:rPr lang="ru-RU" i="1" dirty="0"/>
              <a:t>5а</a:t>
            </a:r>
            <a:r>
              <a:rPr lang="ru-RU" i="1" baseline="30000" dirty="0"/>
              <a:t>6</a:t>
            </a:r>
            <a:r>
              <a:rPr lang="ru-RU" i="1" dirty="0"/>
              <a:t> — 5а</a:t>
            </a:r>
            <a:r>
              <a:rPr lang="ru-RU" i="1" baseline="30000" dirty="0"/>
              <a:t>5</a:t>
            </a:r>
            <a:r>
              <a:rPr lang="ru-RU" i="1" dirty="0"/>
              <a:t>х — а + </a:t>
            </a:r>
            <a:r>
              <a:rPr lang="ru-RU" i="1" dirty="0" err="1"/>
              <a:t>х</a:t>
            </a:r>
            <a:r>
              <a:rPr lang="ru-RU" i="1" dirty="0"/>
              <a:t> = (5а</a:t>
            </a:r>
            <a:r>
              <a:rPr lang="ru-RU" i="1" baseline="30000" dirty="0"/>
              <a:t>6</a:t>
            </a:r>
            <a:r>
              <a:rPr lang="ru-RU" i="1" dirty="0"/>
              <a:t> — 5а</a:t>
            </a:r>
            <a:r>
              <a:rPr lang="ru-RU" i="1" baseline="30000" dirty="0"/>
              <a:t>5</a:t>
            </a:r>
            <a:r>
              <a:rPr lang="ru-RU" i="1" dirty="0"/>
              <a:t>х) — (а — </a:t>
            </a:r>
            <a:r>
              <a:rPr lang="ru-RU" i="1" dirty="0" err="1"/>
              <a:t>х</a:t>
            </a:r>
            <a:r>
              <a:rPr lang="ru-RU" i="1" dirty="0"/>
              <a:t>) =...</a:t>
            </a:r>
            <a:endParaRPr lang="ru-RU" dirty="0"/>
          </a:p>
          <a:p>
            <a:r>
              <a:rPr lang="ru-RU" dirty="0"/>
              <a:t>3.  Замените знак «*» одночленом так, чтобы данное равенство было тождеством:</a:t>
            </a:r>
          </a:p>
          <a:p>
            <a:r>
              <a:rPr lang="ru-RU" dirty="0"/>
              <a:t>а)      (* + </a:t>
            </a:r>
            <a:r>
              <a:rPr lang="en-US" dirty="0"/>
              <a:t>b</a:t>
            </a:r>
            <a:r>
              <a:rPr lang="ru-RU" dirty="0"/>
              <a:t>)</a:t>
            </a:r>
            <a:r>
              <a:rPr lang="ru-RU" baseline="30000" dirty="0"/>
              <a:t>2</a:t>
            </a:r>
            <a:r>
              <a:rPr lang="ru-RU" dirty="0"/>
              <a:t> </a:t>
            </a:r>
            <a:r>
              <a:rPr lang="ru-RU" baseline="-25000" dirty="0"/>
              <a:t>=</a:t>
            </a:r>
            <a:r>
              <a:rPr lang="ru-RU" dirty="0"/>
              <a:t> 4с</a:t>
            </a:r>
            <a:r>
              <a:rPr lang="ru-RU" baseline="30000" dirty="0"/>
              <a:t>2</a:t>
            </a:r>
            <a:r>
              <a:rPr lang="ru-RU" dirty="0"/>
              <a:t> + * + </a:t>
            </a:r>
            <a:r>
              <a:rPr lang="en-US" dirty="0"/>
              <a:t>b</a:t>
            </a:r>
            <a:r>
              <a:rPr lang="ru-RU" baseline="30000" dirty="0"/>
              <a:t>2</a:t>
            </a:r>
            <a:r>
              <a:rPr lang="ru-RU" dirty="0"/>
              <a:t>;                в) (5а - *)</a:t>
            </a:r>
            <a:r>
              <a:rPr lang="ru-RU" baseline="30000" dirty="0"/>
              <a:t>2</a:t>
            </a:r>
            <a:r>
              <a:rPr lang="ru-RU" dirty="0"/>
              <a:t> = = 25а</a:t>
            </a:r>
            <a:r>
              <a:rPr lang="ru-RU" baseline="30000" dirty="0"/>
              <a:t>2</a:t>
            </a:r>
            <a:r>
              <a:rPr lang="ru-RU" dirty="0"/>
              <a:t> — </a:t>
            </a:r>
            <a:r>
              <a:rPr lang="ru-RU" i="1" dirty="0"/>
              <a:t>* + </a:t>
            </a:r>
            <a:r>
              <a:rPr lang="en-US" dirty="0"/>
              <a:t>b</a:t>
            </a:r>
            <a:r>
              <a:rPr lang="ru-RU" baseline="30000" dirty="0"/>
              <a:t>2</a:t>
            </a:r>
            <a:r>
              <a:rPr lang="ru-RU" dirty="0"/>
              <a:t>;</a:t>
            </a:r>
          </a:p>
          <a:p>
            <a:r>
              <a:rPr lang="ru-RU" dirty="0"/>
              <a:t>б)    (у - *)</a:t>
            </a:r>
            <a:r>
              <a:rPr lang="ru-RU" baseline="30000" dirty="0"/>
              <a:t>2 </a:t>
            </a:r>
            <a:r>
              <a:rPr lang="ru-RU" dirty="0"/>
              <a:t>=* — * + с</a:t>
            </a:r>
            <a:r>
              <a:rPr lang="ru-RU" baseline="30000" dirty="0"/>
              <a:t>2</a:t>
            </a:r>
            <a:r>
              <a:rPr lang="ru-RU" dirty="0"/>
              <a:t>;                     </a:t>
            </a:r>
            <a:r>
              <a:rPr lang="ru-RU" baseline="-25000" dirty="0"/>
              <a:t>Г</a:t>
            </a:r>
            <a:r>
              <a:rPr lang="ru-RU" dirty="0"/>
              <a:t>) (* - *</a:t>
            </a:r>
            <a:r>
              <a:rPr lang="ru-RU" baseline="-25000" dirty="0"/>
              <a:t>)</a:t>
            </a:r>
            <a:r>
              <a:rPr lang="ru-RU" baseline="30000" dirty="0"/>
              <a:t>2 </a:t>
            </a:r>
            <a:r>
              <a:rPr lang="ru-RU" baseline="-25000" dirty="0"/>
              <a:t>= </a:t>
            </a:r>
            <a:r>
              <a:rPr lang="ru-RU" dirty="0"/>
              <a:t>4</a:t>
            </a:r>
            <a:r>
              <a:rPr lang="en-US" dirty="0"/>
              <a:t>x</a:t>
            </a:r>
            <a:r>
              <a:rPr lang="ru-RU" baseline="30000" dirty="0"/>
              <a:t>2</a:t>
            </a:r>
            <a:r>
              <a:rPr lang="ru-RU" dirty="0"/>
              <a:t> — </a:t>
            </a:r>
            <a:r>
              <a:rPr lang="ru-RU" b="1" dirty="0"/>
              <a:t> * </a:t>
            </a:r>
            <a:r>
              <a:rPr lang="ru-RU" dirty="0"/>
              <a:t>+ 9</a:t>
            </a:r>
            <a:r>
              <a:rPr lang="en-US" dirty="0"/>
              <a:t>y</a:t>
            </a:r>
            <a:r>
              <a:rPr lang="ru-RU" baseline="30000" dirty="0"/>
              <a:t>2</a:t>
            </a:r>
            <a:r>
              <a:rPr lang="ru-RU" dirty="0"/>
              <a:t>.</a:t>
            </a:r>
          </a:p>
          <a:p>
            <a:r>
              <a:rPr lang="ru-RU" dirty="0"/>
              <a:t>4.  Решите уравнение: 13(</a:t>
            </a:r>
            <a:r>
              <a:rPr lang="ru-RU" dirty="0" err="1"/>
              <a:t>х</a:t>
            </a:r>
            <a:r>
              <a:rPr lang="ru-RU" dirty="0"/>
              <a:t>— 1) —4(</a:t>
            </a:r>
            <a:r>
              <a:rPr lang="ru-RU" dirty="0" err="1"/>
              <a:t>х</a:t>
            </a:r>
            <a:r>
              <a:rPr lang="ru-RU" dirty="0"/>
              <a:t> + 2) = </a:t>
            </a:r>
            <a:r>
              <a:rPr lang="ru-RU" i="1" dirty="0"/>
              <a:t> </a:t>
            </a:r>
            <a:r>
              <a:rPr lang="ru-RU" dirty="0"/>
              <a:t>6х— 1. Для этого:</a:t>
            </a:r>
          </a:p>
          <a:p>
            <a:r>
              <a:rPr lang="ru-RU" dirty="0"/>
              <a:t>1)   раскройте скобки;</a:t>
            </a:r>
          </a:p>
          <a:p>
            <a:r>
              <a:rPr lang="ru-RU" dirty="0"/>
              <a:t>2)  члены, содержащие </a:t>
            </a:r>
            <a:r>
              <a:rPr lang="ru-RU" i="1" dirty="0" err="1"/>
              <a:t>х</a:t>
            </a:r>
            <a:r>
              <a:rPr lang="ru-RU" i="1" dirty="0"/>
              <a:t>, </a:t>
            </a:r>
            <a:r>
              <a:rPr lang="ru-RU" dirty="0"/>
              <a:t>перенесите в левую часть уравнения, а свободные члены — в пра­вую;</a:t>
            </a:r>
          </a:p>
          <a:p>
            <a:r>
              <a:rPr lang="ru-RU" dirty="0"/>
              <a:t>3)   приведите подобные члены;</a:t>
            </a:r>
          </a:p>
          <a:p>
            <a:r>
              <a:rPr lang="ru-RU" dirty="0"/>
              <a:t>4)  решите получившееся линейное уравнение.</a:t>
            </a:r>
          </a:p>
          <a:p>
            <a:r>
              <a:rPr lang="ru-RU" dirty="0"/>
              <a:t> 5.  Решите уравнение:</a:t>
            </a:r>
          </a:p>
          <a:p>
            <a:r>
              <a:rPr lang="ru-RU" dirty="0"/>
              <a:t>а) 3х — 12 + </a:t>
            </a:r>
            <a:r>
              <a:rPr lang="ru-RU" dirty="0" err="1"/>
              <a:t>х</a:t>
            </a:r>
            <a:r>
              <a:rPr lang="ru-RU" dirty="0"/>
              <a:t> = 6 — 2х;         б) 26 — 4х = 12х — 7(</a:t>
            </a:r>
            <a:r>
              <a:rPr lang="en-US" dirty="0"/>
              <a:t>x</a:t>
            </a:r>
            <a:r>
              <a:rPr lang="ru-RU" dirty="0"/>
              <a:t> + 4).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Дифференциация (лат. </a:t>
            </a:r>
            <a:r>
              <a:rPr lang="ru-RU" i="1" dirty="0" err="1"/>
              <a:t>differentia</a:t>
            </a:r>
            <a:r>
              <a:rPr lang="ru-RU" i="1" dirty="0"/>
              <a:t> — различие) — разделение, расслоение целого на различные формы, определение признаков отличия различных форм и степеней.</a:t>
            </a:r>
            <a:endParaRPr lang="ru-RU" dirty="0"/>
          </a:p>
          <a:p>
            <a:r>
              <a:rPr lang="ru-RU" i="1" dirty="0" err="1"/>
              <a:t>И.Н.Гopбaч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55000" lnSpcReduction="20000"/>
          </a:bodyPr>
          <a:lstStyle/>
          <a:p>
            <a:r>
              <a:rPr lang="ru-RU" b="1" i="1" dirty="0"/>
              <a:t>Для самоконтроля:</a:t>
            </a:r>
            <a:endParaRPr lang="ru-RU" dirty="0"/>
          </a:p>
          <a:p>
            <a:r>
              <a:rPr lang="ru-RU" dirty="0"/>
              <a:t>1)  после раскрытия скобок должно получить­ся уравнение:</a:t>
            </a:r>
          </a:p>
          <a:p>
            <a:r>
              <a:rPr lang="ru-RU" dirty="0"/>
              <a:t>а) </a:t>
            </a:r>
            <a:r>
              <a:rPr lang="ru-RU" dirty="0" err="1"/>
              <a:t>Зх</a:t>
            </a:r>
            <a:r>
              <a:rPr lang="ru-RU" dirty="0"/>
              <a:t>—12 + </a:t>
            </a:r>
            <a:r>
              <a:rPr lang="ru-RU" dirty="0" err="1"/>
              <a:t>х</a:t>
            </a:r>
            <a:r>
              <a:rPr lang="ru-RU" dirty="0"/>
              <a:t> = 6 — 2х;                б) 26 — 4х = 12х — 7</a:t>
            </a:r>
            <a:r>
              <a:rPr lang="en-US" dirty="0"/>
              <a:t>x</a:t>
            </a:r>
            <a:r>
              <a:rPr lang="ru-RU" dirty="0"/>
              <a:t> —28.</a:t>
            </a:r>
          </a:p>
          <a:p>
            <a:r>
              <a:rPr lang="ru-RU" dirty="0"/>
              <a:t>2)   после переноса слагаемых и приведения подобных членов должно получиться уравне­ние:</a:t>
            </a:r>
          </a:p>
          <a:p>
            <a:r>
              <a:rPr lang="ru-RU" dirty="0"/>
              <a:t>а) 6х=18;                          б) — </a:t>
            </a:r>
            <a:r>
              <a:rPr lang="ru-RU" i="1" dirty="0"/>
              <a:t>9х= - </a:t>
            </a:r>
            <a:r>
              <a:rPr lang="ru-RU" dirty="0"/>
              <a:t>54.</a:t>
            </a:r>
          </a:p>
          <a:p>
            <a:r>
              <a:rPr lang="ru-RU" dirty="0"/>
              <a:t>6.  Решите уравнение:</a:t>
            </a:r>
          </a:p>
          <a:p>
            <a:r>
              <a:rPr lang="ru-RU" dirty="0"/>
              <a:t>а) 2х+3(10 — </a:t>
            </a:r>
            <a:r>
              <a:rPr lang="ru-RU" i="1" dirty="0" err="1"/>
              <a:t>х</a:t>
            </a:r>
            <a:r>
              <a:rPr lang="ru-RU" i="1" dirty="0"/>
              <a:t>) = 28 + </a:t>
            </a:r>
            <a:r>
              <a:rPr lang="ru-RU" i="1" dirty="0" err="1"/>
              <a:t>х</a:t>
            </a:r>
            <a:r>
              <a:rPr lang="ru-RU" i="1" dirty="0"/>
              <a:t>;               </a:t>
            </a:r>
            <a:r>
              <a:rPr lang="ru-RU" dirty="0"/>
              <a:t>б) 3(2 — </a:t>
            </a:r>
            <a:r>
              <a:rPr lang="ru-RU" i="1" dirty="0" err="1"/>
              <a:t>х</a:t>
            </a:r>
            <a:r>
              <a:rPr lang="ru-RU" i="1" dirty="0"/>
              <a:t>) </a:t>
            </a:r>
            <a:r>
              <a:rPr lang="ru-RU" dirty="0"/>
              <a:t>— 5(3х + 1)=6 — </a:t>
            </a:r>
            <a:r>
              <a:rPr lang="ru-RU" i="1" dirty="0"/>
              <a:t>х.</a:t>
            </a:r>
            <a:endParaRPr lang="ru-RU" dirty="0"/>
          </a:p>
          <a:p>
            <a:r>
              <a:rPr lang="ru-RU" i="1" dirty="0"/>
              <a:t>Для самоконтроля. </a:t>
            </a:r>
            <a:endParaRPr lang="ru-RU" dirty="0"/>
          </a:p>
          <a:p>
            <a:r>
              <a:rPr lang="ru-RU" dirty="0"/>
              <a:t>Решение данного уравне­ния сводится к решению линейного уравнения:</a:t>
            </a:r>
          </a:p>
          <a:p>
            <a:r>
              <a:rPr lang="ru-RU" dirty="0"/>
              <a:t>а) — </a:t>
            </a:r>
            <a:r>
              <a:rPr lang="ru-RU" i="1" dirty="0"/>
              <a:t>2х= - </a:t>
            </a:r>
            <a:r>
              <a:rPr lang="ru-RU" dirty="0"/>
              <a:t>2; б) —17</a:t>
            </a:r>
            <a:r>
              <a:rPr lang="en-US" dirty="0"/>
              <a:t>x</a:t>
            </a:r>
            <a:r>
              <a:rPr lang="ru-RU" dirty="0"/>
              <a:t> =5.</a:t>
            </a:r>
          </a:p>
          <a:p>
            <a:r>
              <a:rPr lang="ru-RU" dirty="0"/>
              <a:t>7.  Решите уравнение:</a:t>
            </a:r>
          </a:p>
          <a:p>
            <a:r>
              <a:rPr lang="ru-RU" dirty="0"/>
              <a:t>а)   15(</a:t>
            </a:r>
            <a:r>
              <a:rPr lang="ru-RU" dirty="0" err="1"/>
              <a:t>х</a:t>
            </a:r>
            <a:r>
              <a:rPr lang="ru-RU" dirty="0"/>
              <a:t> + 2) = 6(2х + 7);</a:t>
            </a:r>
          </a:p>
          <a:p>
            <a:r>
              <a:rPr lang="ru-RU" dirty="0"/>
              <a:t>б)  6(18-2у) = 54-3(4 + 5у);</a:t>
            </a:r>
          </a:p>
          <a:p>
            <a:r>
              <a:rPr lang="ru-RU" dirty="0"/>
              <a:t>в)  6(2 —</a:t>
            </a:r>
            <a:r>
              <a:rPr lang="ru-RU" dirty="0" err="1"/>
              <a:t>х</a:t>
            </a:r>
            <a:r>
              <a:rPr lang="ru-RU" dirty="0"/>
              <a:t>)= — 3(</a:t>
            </a:r>
            <a:r>
              <a:rPr lang="ru-RU" dirty="0" err="1"/>
              <a:t>х</a:t>
            </a:r>
            <a:r>
              <a:rPr lang="ru-RU" dirty="0"/>
              <a:t> + 8);</a:t>
            </a:r>
          </a:p>
          <a:p>
            <a:r>
              <a:rPr lang="ru-RU" dirty="0"/>
              <a:t>г)   3(2х + </a:t>
            </a:r>
            <a:r>
              <a:rPr lang="en-US" dirty="0"/>
              <a:t>y</a:t>
            </a:r>
            <a:r>
              <a:rPr lang="ru-RU" dirty="0"/>
              <a:t>) = 6у-7(11 - </a:t>
            </a:r>
            <a:r>
              <a:rPr lang="en-US" dirty="0"/>
              <a:t>y</a:t>
            </a:r>
            <a:r>
              <a:rPr lang="ru-RU" dirty="0"/>
              <a:t>).</a:t>
            </a:r>
          </a:p>
          <a:p>
            <a:r>
              <a:rPr lang="ru-RU" dirty="0"/>
              <a:t>Проверьте ответ: а) 4;   б) 12;   в) —22;    г) 13,7.</a:t>
            </a:r>
          </a:p>
          <a:p>
            <a:r>
              <a:rPr lang="ru-RU" dirty="0"/>
              <a:t>Замечание. Обращаю внимание на то, что в заданиях 4—7 происходит постепенное сужение данных, предназначенных для помощи ученику. В задании 4 учащиеся получают развернутое алгоритмическое предпи­сание, в следующих упражнениях для облег­чения самоконтроля показаны два шага реше­ния, потом — один шаг и, наконец, дается только ответ.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27606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b="1" dirty="0" smtClean="0"/>
              <a:t>Заключение.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Применение уровневой дифференциации при обучении математике, как одного из путей учета индивидуальных особенностей учащихся, необходимо и возможно. Возможность применения уровневой дифференциации а также ее эффективность подтверждается опытом многих учителей: публикациями в журнале “Математика в школе”, “Директор школы”, “Педагогика” и т.п.</a:t>
            </a:r>
          </a:p>
          <a:p>
            <a:r>
              <a:rPr lang="ru-RU" dirty="0" smtClean="0"/>
              <a:t>Уровневая дифференциация способствует более прочному и глубокому усвоению знаний, развитию индивидуальных способностей, развитию самостоятельного творческого мышления</a:t>
            </a:r>
          </a:p>
          <a:p>
            <a:r>
              <a:rPr lang="ru-RU" dirty="0" smtClean="0"/>
              <a:t>Описанная система дифференцированных за­даний применяется мною уже в течении нескольких лет. Отмечаю, что </a:t>
            </a:r>
            <a:r>
              <a:rPr lang="ru-RU" dirty="0" err="1" smtClean="0"/>
              <a:t>разноуровневые</a:t>
            </a:r>
            <a:r>
              <a:rPr lang="ru-RU" dirty="0" smtClean="0"/>
              <a:t> задания облегчают организа­цию занятия в классе, создают условия для продвижения школьников в учебе в соответ­ствии с их возможностями.</a:t>
            </a:r>
          </a:p>
          <a:p>
            <a:r>
              <a:rPr lang="ru-RU" dirty="0" smtClean="0"/>
              <a:t>Слабые учащиеся охотно выполняют задания, содержащие ин­структивный материал, особенно те упражне­ния, в которых приведены данные для само­контроля. Это позволило сделать вывод, что таким школьникам недостаточно только пока­зать ответ (как это делается в учебнике). Вы­яснив, что получен неверный ответ к заданию, ученик не в состоянии проследить всю цепочку и найти ошибку.</a:t>
            </a:r>
          </a:p>
          <a:p>
            <a:r>
              <a:rPr lang="ru-RU" dirty="0" smtClean="0"/>
              <a:t>Предлагая  задания творческого характера, я не рассчитывала на то, что учащиеся, тем более слабые, смогут самостоятельно их вы­полнить. Однако результаты показывают, что твор­ческие задания стимулируют  познавательную активность слабых школьников. Ребята, потра­тившие определенные усилия на творческие за­дания, охотно принимают участие в обсужде­нии этих заданий, с интересом выслушивают объяснения приемов их решения даже в тех случаях, когда они этих приемов сами найти не смогли.</a:t>
            </a:r>
          </a:p>
          <a:p>
            <a:r>
              <a:rPr lang="ru-RU" dirty="0" err="1" smtClean="0"/>
              <a:t>Разноуровневые</a:t>
            </a:r>
            <a:r>
              <a:rPr lang="ru-RU" dirty="0" smtClean="0"/>
              <a:t> задания, составленные с уче­том возможностей учащихся, создают в клас­се благоприятный психологический климат. У ребят возникает чувство удовлетворения после каждого верно решенного задания. Успех, испытанный в результате преодоления труд­ностей, даёт мощный импульс повышению по­знавательной активности. У учащихся, в том числе и у слабых, появлялась уверенность в своих силах, они уже не чувствуют страха перед новыми задачами, рисковать пробовать свои силы в незнакомой ситуации, берутся за решение задач более высокого уровня. Все это способствует активизации мыслительной деятельности учащихся, созданию положитель­ной мотивации к учению.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</a:t>
            </a:r>
            <a:r>
              <a:rPr lang="ru-RU" dirty="0" smtClean="0">
                <a:hlinkClick r:id="rId2"/>
              </a:rPr>
              <a:t>:</a:t>
            </a:r>
            <a:r>
              <a:rPr lang="en-US" dirty="0" smtClean="0">
                <a:hlinkClick r:id="rId2"/>
              </a:rPr>
              <a:t>//www.edu.ru</a:t>
            </a:r>
            <a:r>
              <a:rPr lang="en-US" dirty="0" smtClean="0"/>
              <a:t> – </a:t>
            </a:r>
            <a:r>
              <a:rPr lang="ru-RU" dirty="0" err="1" smtClean="0"/>
              <a:t>Федер</a:t>
            </a:r>
            <a:r>
              <a:rPr lang="ru-RU" dirty="0" smtClean="0"/>
              <a:t>. портал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</a:t>
            </a:r>
            <a:r>
              <a:rPr lang="ru-RU" dirty="0" smtClean="0">
                <a:hlinkClick r:id="rId3"/>
              </a:rPr>
              <a:t>:</a:t>
            </a:r>
            <a:r>
              <a:rPr lang="en-US" dirty="0" smtClean="0">
                <a:hlinkClick r:id="rId3"/>
              </a:rPr>
              <a:t>//fcior.edu.ru</a:t>
            </a:r>
            <a:r>
              <a:rPr lang="ru-RU" dirty="0" smtClean="0"/>
              <a:t>  - 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</a:t>
            </a:r>
            <a:r>
              <a:rPr lang="ru-RU" dirty="0" smtClean="0">
                <a:hlinkClick r:id="rId4"/>
              </a:rPr>
              <a:t>:</a:t>
            </a:r>
            <a:r>
              <a:rPr lang="en-US" dirty="0" smtClean="0">
                <a:hlinkClick r:id="rId4"/>
              </a:rPr>
              <a:t>//school-collection.edu.ru</a:t>
            </a:r>
            <a:r>
              <a:rPr lang="en-US" dirty="0" smtClean="0"/>
              <a:t> – </a:t>
            </a:r>
            <a:r>
              <a:rPr lang="ru-RU" dirty="0" smtClean="0"/>
              <a:t>единая коллекция ЦОР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</a:t>
            </a:r>
            <a:r>
              <a:rPr lang="ru-RU" dirty="0" smtClean="0">
                <a:hlinkClick r:id="rId5"/>
              </a:rPr>
              <a:t>:</a:t>
            </a:r>
            <a:r>
              <a:rPr lang="en-US" dirty="0" smtClean="0">
                <a:hlinkClick r:id="rId5"/>
              </a:rPr>
              <a:t>//www.openclass.ru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/>
              <a:t>Дифференцированное обучение </a:t>
            </a:r>
            <a:r>
              <a:rPr lang="ru-RU" b="1" dirty="0"/>
              <a:t>- </a:t>
            </a:r>
            <a:r>
              <a:rPr lang="ru-RU" dirty="0"/>
              <a:t>это:</a:t>
            </a:r>
          </a:p>
          <a:p>
            <a:r>
              <a:rPr lang="ru-RU" dirty="0"/>
              <a:t>1)       форма организации учебного процесса, при которой учитель работает с группой учащихся, составленной с учетом наличия у них каких-либо значимых для учебного процесса общих качеств (гомогенная группа);</a:t>
            </a:r>
          </a:p>
          <a:p>
            <a:r>
              <a:rPr lang="ru-RU" dirty="0"/>
              <a:t>2)       часть общей дидактической системы, которая обеспечивает специализацию учебного процесса для различных групп обучаемых.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Дифференциация </a:t>
            </a:r>
            <a:r>
              <a:rPr lang="ru-RU" dirty="0" smtClean="0"/>
              <a:t>обучения </a:t>
            </a:r>
            <a:r>
              <a:rPr lang="ru-RU" dirty="0"/>
              <a:t>(дифференцированный подход в обучении) - это:</a:t>
            </a:r>
          </a:p>
          <a:p>
            <a:r>
              <a:rPr lang="ru-RU" dirty="0"/>
              <a:t>1)  создание разнообразных условий обучения для различных школ, классов, групп с целью учета особенностей их контингента;</a:t>
            </a:r>
          </a:p>
          <a:p>
            <a:r>
              <a:rPr lang="ru-RU" dirty="0"/>
              <a:t>2)   комплекс методических, психолого-педагогических и организационно управленческих мероприятий, обеспечивающих обучение в гомогенных группах.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/>
              <a:t>Принцип дифференциации обучения</a:t>
            </a:r>
            <a:r>
              <a:rPr lang="ru-RU" dirty="0"/>
              <a:t> - положение, согласно которому строится педагогический процесс как дифференцированный. Одним из основных видов дифференциации (разделения) является индивидуальное обучение.</a:t>
            </a:r>
          </a:p>
          <a:p>
            <a:r>
              <a:rPr lang="ru-RU" b="1" i="1" dirty="0"/>
              <a:t>Технология дифференцированного обучения </a:t>
            </a:r>
            <a:r>
              <a:rPr lang="ru-RU" dirty="0"/>
              <a:t>представляет собой совокупность организационных решений, средств и методов дифференцированного обучения, охватывающих определенную часть учебного процесса.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2760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По характерным </a:t>
            </a:r>
            <a:r>
              <a:rPr lang="ru-RU" b="1" i="1" dirty="0"/>
              <a:t>индивидуально-психологическим </a:t>
            </a:r>
            <a:r>
              <a:rPr lang="ru-RU" dirty="0"/>
              <a:t>особенностям детей, составляющим основу формирования гомогенных групп, различают дифференциацию:</a:t>
            </a:r>
          </a:p>
          <a:p>
            <a:r>
              <a:rPr lang="ru-RU" dirty="0"/>
              <a:t>-   </a:t>
            </a:r>
            <a:r>
              <a:rPr lang="ru-RU" b="1" i="1" dirty="0"/>
              <a:t>по возрастному составу </a:t>
            </a:r>
            <a:r>
              <a:rPr lang="ru-RU" dirty="0"/>
              <a:t>(школьные классы, возрастные параллели, разновозрастные группы);</a:t>
            </a:r>
          </a:p>
          <a:p>
            <a:r>
              <a:rPr lang="ru-RU" dirty="0"/>
              <a:t>-   </a:t>
            </a:r>
            <a:r>
              <a:rPr lang="ru-RU" b="1" i="1" dirty="0"/>
              <a:t>по полу </a:t>
            </a:r>
            <a:r>
              <a:rPr lang="ru-RU" dirty="0"/>
              <a:t>(мужские, женские, смешанные классы, команды, школы);</a:t>
            </a:r>
          </a:p>
          <a:p>
            <a:r>
              <a:rPr lang="ru-RU" dirty="0"/>
              <a:t>-  </a:t>
            </a:r>
            <a:r>
              <a:rPr lang="ru-RU" b="1" i="1" dirty="0"/>
              <a:t>по области интересов </a:t>
            </a:r>
            <a:r>
              <a:rPr lang="ru-RU" dirty="0"/>
              <a:t>(гуманитарные, физико-математические, биолого-химические и другие группы, направления, отделения, школы);</a:t>
            </a:r>
          </a:p>
          <a:p>
            <a:r>
              <a:rPr lang="ru-RU" dirty="0"/>
              <a:t>-   </a:t>
            </a:r>
            <a:r>
              <a:rPr lang="ru-RU" b="1" i="1" dirty="0"/>
              <a:t>по уровню умственного развития </a:t>
            </a:r>
            <a:r>
              <a:rPr lang="ru-RU" dirty="0"/>
              <a:t>(уровню достижений);</a:t>
            </a:r>
          </a:p>
          <a:p>
            <a:r>
              <a:rPr lang="ru-RU" dirty="0"/>
              <a:t>-   </a:t>
            </a:r>
            <a:r>
              <a:rPr lang="ru-RU" b="1" i="1" dirty="0"/>
              <a:t>по личностно-психологическим типам </a:t>
            </a:r>
            <a:r>
              <a:rPr lang="ru-RU" dirty="0"/>
              <a:t>(типу мышления, акцентуации характера, темпераменту и др.);</a:t>
            </a:r>
          </a:p>
          <a:p>
            <a:r>
              <a:rPr lang="ru-RU" dirty="0"/>
              <a:t>-   </a:t>
            </a:r>
            <a:r>
              <a:rPr lang="ru-RU" b="1" i="1" dirty="0"/>
              <a:t>по уровню здоровья </a:t>
            </a:r>
            <a:r>
              <a:rPr lang="ru-RU" dirty="0"/>
              <a:t>(физкультурные группы, группы ослабленного зрения, слуха, больничные классы).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/>
              <a:t>Особенности дифференциации по уровню</a:t>
            </a:r>
            <a:endParaRPr lang="ru-RU" dirty="0"/>
          </a:p>
          <a:p>
            <a:r>
              <a:rPr lang="ru-RU" dirty="0"/>
              <a:t>Дифференциация по уровню умственного развития не получает в современной педагогике однозначной оценки; в ней имеются наряду с положительными и некоторые отрицательные аспекты.</a:t>
            </a:r>
          </a:p>
          <a:p>
            <a:r>
              <a:rPr lang="ru-RU" dirty="0"/>
              <a:t>По организационному уровню гомогенных групп выделяют дифференциацию:</a:t>
            </a:r>
          </a:p>
          <a:p>
            <a:r>
              <a:rPr lang="ru-RU" dirty="0"/>
              <a:t>-  региональную - </a:t>
            </a:r>
            <a:r>
              <a:rPr lang="ru-RU" b="1" i="1" dirty="0"/>
              <a:t>по типу школ </a:t>
            </a:r>
            <a:r>
              <a:rPr lang="ru-RU" dirty="0"/>
              <a:t>(спецшколы, гимназии, лицеи, колледжи, частные школы, комплексы);</a:t>
            </a:r>
          </a:p>
          <a:p>
            <a:r>
              <a:rPr lang="ru-RU" dirty="0"/>
              <a:t>-  </a:t>
            </a:r>
            <a:r>
              <a:rPr lang="ru-RU" b="1" i="1" dirty="0" err="1"/>
              <a:t>внутришкольную</a:t>
            </a:r>
            <a:r>
              <a:rPr lang="ru-RU" b="1" i="1" dirty="0"/>
              <a:t> </a:t>
            </a:r>
            <a:r>
              <a:rPr lang="ru-RU" dirty="0"/>
              <a:t>(уровни, профили, отделения, углубления, уклоны, по токи);</a:t>
            </a:r>
          </a:p>
          <a:p>
            <a:r>
              <a:rPr lang="ru-RU" dirty="0"/>
              <a:t>-  </a:t>
            </a:r>
            <a:r>
              <a:rPr lang="ru-RU" b="1" i="1" dirty="0"/>
              <a:t>в параллели </a:t>
            </a:r>
            <a:r>
              <a:rPr lang="ru-RU" dirty="0"/>
              <a:t>(группы и классы различных уровней: гимназические, классы компенсирующего обучения и т.д.);</a:t>
            </a:r>
          </a:p>
          <a:p>
            <a:r>
              <a:rPr lang="ru-RU" dirty="0"/>
              <a:t>-  </a:t>
            </a:r>
            <a:r>
              <a:rPr lang="ru-RU" b="1" i="1" dirty="0" err="1"/>
              <a:t>межклассную</a:t>
            </a:r>
            <a:r>
              <a:rPr lang="ru-RU" b="1" i="1" dirty="0"/>
              <a:t> </a:t>
            </a:r>
            <a:r>
              <a:rPr lang="ru-RU" dirty="0"/>
              <a:t>(факультативные, сводные, разновозрастные группы);</a:t>
            </a:r>
          </a:p>
          <a:p>
            <a:r>
              <a:rPr lang="ru-RU" dirty="0"/>
              <a:t>- </a:t>
            </a:r>
            <a:r>
              <a:rPr lang="ru-RU" b="1" i="1" dirty="0" err="1"/>
              <a:t>внутриклассную</a:t>
            </a:r>
            <a:r>
              <a:rPr lang="ru-RU" b="1" i="1" dirty="0"/>
              <a:t>, </a:t>
            </a:r>
            <a:r>
              <a:rPr lang="ru-RU" dirty="0"/>
              <a:t>или </a:t>
            </a:r>
            <a:r>
              <a:rPr lang="ru-RU" dirty="0" err="1"/>
              <a:t>внутрипредметную</a:t>
            </a:r>
            <a:r>
              <a:rPr lang="ru-RU" dirty="0"/>
              <a:t> (группы в составе класса). </a:t>
            </a:r>
            <a:r>
              <a:rPr lang="ru-RU" dirty="0" err="1"/>
              <a:t>Внутриклассную</a:t>
            </a:r>
            <a:r>
              <a:rPr lang="ru-RU" dirty="0"/>
              <a:t> дифференциацию называют еще «внутренней», в отличие от всех других видов «внешней» дифференциации.</a:t>
            </a:r>
          </a:p>
          <a:p>
            <a:r>
              <a:rPr lang="ru-RU" b="1" i="1" dirty="0" err="1"/>
              <a:t>Внутриклассная</a:t>
            </a:r>
            <a:r>
              <a:rPr lang="ru-RU" b="1" i="1" dirty="0"/>
              <a:t> (</a:t>
            </a:r>
            <a:r>
              <a:rPr lang="ru-RU" b="1" i="1" dirty="0" err="1"/>
              <a:t>внутрипредметная</a:t>
            </a:r>
            <a:r>
              <a:rPr lang="ru-RU" b="1" i="1" dirty="0"/>
              <a:t>) дифференциация (</a:t>
            </a:r>
            <a:r>
              <a:rPr lang="ru-RU" b="1" i="1" dirty="0" err="1"/>
              <a:t>Н.П.Гузик</a:t>
            </a:r>
            <a:r>
              <a:rPr lang="ru-RU" b="1" i="1" dirty="0"/>
              <a:t>)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500438"/>
            <a:ext cx="8183880" cy="2000264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Разновидность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внутриклассной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дифференциации -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дифференциация уровневая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при которой ученик получает право и возможность выбирать уровень усвоения учебного материала (но не ниже минимального).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Дифференциация по уровню умственного развития не получает в современной педагогике однозначной оценки; в ней имеются наряду с положительными и некоторые отрицательные аспекты.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Положительные аспекты:</a:t>
            </a:r>
            <a:endParaRPr lang="ru-RU" dirty="0"/>
          </a:p>
          <a:p>
            <a:r>
              <a:rPr lang="ru-RU" dirty="0"/>
              <a:t>Исключаются неоправданные и нецелесообразные для общества уравниловка и усреднение детей.</a:t>
            </a:r>
          </a:p>
          <a:p>
            <a:r>
              <a:rPr lang="ru-RU" dirty="0"/>
              <a:t>У учителя появляется возможность помогать слабому, уделять внимание сильному.</a:t>
            </a:r>
          </a:p>
          <a:p>
            <a:r>
              <a:rPr lang="ru-RU" dirty="0"/>
              <a:t>Отсутствие в классе отстающих снимает необходимость в снижении общего уровня преподавания.</a:t>
            </a:r>
          </a:p>
          <a:p>
            <a:r>
              <a:rPr lang="ru-RU" dirty="0"/>
              <a:t>Появляется возможность более эффективно работать с трудными учащимися, плохо адаптирующимися к общественным нормам.</a:t>
            </a:r>
          </a:p>
          <a:p>
            <a:r>
              <a:rPr lang="ru-RU" dirty="0"/>
              <a:t>Реализуется желание сильных учащихся быстрее и глубже продвигаться в образовании.</a:t>
            </a:r>
          </a:p>
          <a:p>
            <a:r>
              <a:rPr lang="ru-RU" dirty="0"/>
              <a:t>Повышается уровень </a:t>
            </a:r>
            <a:r>
              <a:rPr lang="ru-RU" dirty="0" err="1"/>
              <a:t>Я-концепции</a:t>
            </a:r>
            <a:r>
              <a:rPr lang="ru-RU" dirty="0"/>
              <a:t>: сильные утверждаются в своих способностях, слабые получают возможность испытывать учебный успех, избавиться от комплекса неполноценности.</a:t>
            </a:r>
          </a:p>
          <a:p>
            <a:r>
              <a:rPr lang="ru-RU" dirty="0"/>
              <a:t>Повышается уровень мотивации ученья в сильных группах.</a:t>
            </a:r>
          </a:p>
          <a:p>
            <a:r>
              <a:rPr lang="ru-RU" dirty="0"/>
              <a:t>В группе, где собраны одинаковые дети, ребенку легче учиться.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57</TotalTime>
  <Words>1505</Words>
  <Application>Microsoft Office PowerPoint</Application>
  <PresentationFormat>Экран (4:3)</PresentationFormat>
  <Paragraphs>168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Аспект</vt:lpstr>
      <vt:lpstr>«Применение технологий уровневой дифференциации. Использование в практической деятельности» Выступление на метод. объединении учителей математики, физики и информатики 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Разновидность внутриклассной дифференциации - дифференциация уровневая, при которой ученик получает право и возможность выбирать уровень усвоения учебного материала (но не ниже минимального).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«Применение технологий уровневой дифференциации. Использование в практической деятельности» </dc:title>
  <dc:creator>ADMIN</dc:creator>
  <cp:lastModifiedBy>Кузьма Иванович</cp:lastModifiedBy>
  <cp:revision>10</cp:revision>
  <dcterms:created xsi:type="dcterms:W3CDTF">2011-11-07T18:27:10Z</dcterms:created>
  <dcterms:modified xsi:type="dcterms:W3CDTF">2015-12-13T12:39:31Z</dcterms:modified>
</cp:coreProperties>
</file>