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8" r:id="rId4"/>
    <p:sldId id="257" r:id="rId5"/>
    <p:sldId id="261" r:id="rId6"/>
    <p:sldId id="272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3" r:id="rId15"/>
    <p:sldId id="268" r:id="rId16"/>
    <p:sldId id="274" r:id="rId17"/>
    <p:sldId id="275" r:id="rId18"/>
    <p:sldId id="269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50" y="357166"/>
            <a:ext cx="871546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Особенности Подготовки</a:t>
            </a:r>
          </a:p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  ЕГЭ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 биологии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5628" name="Picture 2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3000373"/>
            <a:ext cx="1268749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TextBox 33"/>
          <p:cNvSpPr txBox="1"/>
          <p:nvPr/>
        </p:nvSpPr>
        <p:spPr>
          <a:xfrm>
            <a:off x="1857356" y="3500438"/>
            <a:ext cx="68580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/>
              <a:t>Учитель биологии </a:t>
            </a:r>
          </a:p>
          <a:p>
            <a:pPr>
              <a:lnSpc>
                <a:spcPct val="150000"/>
              </a:lnSpc>
            </a:pPr>
            <a:r>
              <a:rPr lang="ru-RU" sz="2800" dirty="0" smtClean="0"/>
              <a:t>ГАПОУ МОК имени В. Талалихина</a:t>
            </a:r>
          </a:p>
          <a:p>
            <a:pPr>
              <a:lnSpc>
                <a:spcPct val="150000"/>
              </a:lnSpc>
            </a:pPr>
            <a:r>
              <a:rPr lang="ru-RU" sz="2800" dirty="0" smtClean="0"/>
              <a:t>Черкалина Ирина Алексеевна</a:t>
            </a:r>
            <a:endParaRPr lang="ru-RU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2714612" y="6072206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Москва, 2014 год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Admin\Мои документы\Мои рисунки\эволюция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6600"/>
            <a:ext cx="7172870" cy="6831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&amp;Bcy;&amp;icy;&amp;ocy;&amp;lcy;&amp;ocy;&amp;gcy;&amp;icy;&amp;yacy;. &amp;Ocy;&amp;bcy;&amp;shchcy;&amp;acy;&amp;yacy; &amp;bcy;&amp;icy;&amp;ocy;&amp;lcy;&amp;ocy;&amp;gcy;&amp;icy;&amp;yacy;. &amp;Ecy;&amp;kcy;&amp;ocy;&amp;lcy;&amp;ocy;&amp;gcy;&amp;icy;&amp;y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1357298"/>
            <a:ext cx="7358114" cy="513841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71604" y="285728"/>
            <a:ext cx="64363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Идиоадаптация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&amp;Bcy;&amp;icy;&amp;ocy;&amp;lcy;&amp;ocy;&amp;gcy;&amp;icy;&amp;chcy;&amp;iecy;&amp;scy;&amp;kcy;&amp;icy;&amp;jcy; &amp;pcy;&amp;rcy;&amp;ocy;&amp;gcy;&amp;rcy;&amp;iecy;&amp;scy;&amp;scy; - &amp;Ecy;&amp;vcy;&amp;ocy;&amp;lcy;&amp;yucy;&amp;tscy;&amp;icy;&amp;yacy; - &amp;Kcy;&amp;acy;&amp;rcy;&amp;tcy;&amp;icy;&amp;ncy;&amp;kcy;&amp;icy; &amp;pcy;&amp;ocy; &amp;bcy;&amp;icy;&amp;ocy;&amp;lcy;&amp;ocy;&amp;gcy;&amp;i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85794"/>
            <a:ext cx="8358246" cy="572214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357166"/>
            <a:ext cx="5418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Ароморфозы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82129" y="219554"/>
            <a:ext cx="2486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Строение растения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0864" y="507522"/>
            <a:ext cx="5295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Вегетативные органы: корень и побег</a:t>
            </a:r>
          </a:p>
          <a:p>
            <a:r>
              <a:rPr lang="ru-RU" dirty="0" smtClean="0"/>
              <a:t>Генеративные органы: цветок, семя, плод</a:t>
            </a:r>
            <a:endParaRPr lang="ru-RU" dirty="0"/>
          </a:p>
        </p:txBody>
      </p:sp>
      <p:pic>
        <p:nvPicPr>
          <p:cNvPr id="7" name="Изображение 6" descr="общий план строение растения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24" y="1074175"/>
            <a:ext cx="4112790" cy="5279672"/>
          </a:xfrm>
          <a:prstGeom prst="rect">
            <a:avLst/>
          </a:prstGeom>
        </p:spPr>
      </p:pic>
      <p:pic>
        <p:nvPicPr>
          <p:cNvPr id="6" name="Изображение 5" descr="общий план строение растения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90" y="1214422"/>
            <a:ext cx="3818762" cy="528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23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82129" y="219554"/>
            <a:ext cx="2486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Строение растения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0864" y="507522"/>
            <a:ext cx="5295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Вегетативные органы: корень и побег</a:t>
            </a:r>
          </a:p>
          <a:p>
            <a:r>
              <a:rPr lang="ru-RU" dirty="0" smtClean="0"/>
              <a:t>Генеративные органы: цветок, семя, плод</a:t>
            </a:r>
            <a:endParaRPr lang="ru-RU" dirty="0"/>
          </a:p>
        </p:txBody>
      </p:sp>
      <p:pic>
        <p:nvPicPr>
          <p:cNvPr id="7" name="Изображение 6" descr="общий план строение растения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023" y="1153853"/>
            <a:ext cx="4112790" cy="527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12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&amp;Zcy;&amp;acy;&amp;dcy;&amp;acy;&amp;chcy;&amp;icy; &amp;pcy;&amp;ocy; &amp;bcy;&amp;icy;&amp;ocy;&amp;lcy;&amp;ocy;&amp;gcy;&amp;icy;&amp;icy; 9 &amp;kcy;&amp;lcy;&amp;acy;&amp;scy;&amp;scy; &amp;scy; &amp;rcy;&amp;iecy;&amp;shcy;&amp;iecy;&amp;ncy;&amp;icy;&amp;iecy;&amp;mcy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339306"/>
            <a:ext cx="8429684" cy="616152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6926" y="308414"/>
            <a:ext cx="8026044" cy="4278094"/>
          </a:xfrm>
          <a:prstGeom prst="rect">
            <a:avLst/>
          </a:prstGeom>
          <a:ln>
            <a:solidFill>
              <a:srgbClr val="3366FF"/>
            </a:solidFill>
          </a:ln>
        </p:spPr>
        <p:txBody>
          <a:bodyPr wrap="square">
            <a:spAutoFit/>
          </a:bodyPr>
          <a:lstStyle/>
          <a:p>
            <a:endParaRPr lang="en-US" sz="2400" baseline="30000" dirty="0" smtClean="0"/>
          </a:p>
          <a:p>
            <a:r>
              <a:rPr lang="ru-RU" sz="2400" b="1" baseline="30000" dirty="0" smtClean="0"/>
              <a:t>Установите </a:t>
            </a:r>
            <a:r>
              <a:rPr lang="ru-RU" sz="2400" b="1" baseline="30000" dirty="0"/>
              <a:t>соответствие между особенностью образа жизни и </a:t>
            </a:r>
            <a:endParaRPr lang="en-US" sz="2400" b="1" baseline="30000" dirty="0" smtClean="0"/>
          </a:p>
          <a:p>
            <a:r>
              <a:rPr lang="ru-RU" sz="2400" b="1" baseline="30000" dirty="0" smtClean="0"/>
              <a:t>строения </a:t>
            </a:r>
            <a:r>
              <a:rPr lang="ru-RU" sz="2400" b="1" baseline="30000" dirty="0"/>
              <a:t>кишечнополостных</a:t>
            </a:r>
            <a:r>
              <a:rPr lang="ru-RU" sz="2400" b="1" baseline="30000" dirty="0" smtClean="0"/>
              <a:t>,</a:t>
            </a:r>
            <a:r>
              <a:rPr lang="ru-RU" sz="2400" b="1" dirty="0" smtClean="0"/>
              <a:t> </a:t>
            </a:r>
            <a:r>
              <a:rPr lang="ru-RU" sz="2400" b="1" baseline="30000" dirty="0" smtClean="0"/>
              <a:t>и </a:t>
            </a:r>
            <a:r>
              <a:rPr lang="ru-RU" sz="2400" b="1" baseline="30000" dirty="0" err="1"/>
              <a:t>группои</a:t>
            </a:r>
            <a:r>
              <a:rPr lang="ru-RU" sz="2400" b="1" baseline="30000" dirty="0"/>
              <a:t>̆ животных этого типа.</a:t>
            </a:r>
          </a:p>
          <a:p>
            <a:endParaRPr lang="en-US" sz="2400" b="1" baseline="30000" dirty="0" smtClean="0"/>
          </a:p>
          <a:p>
            <a:r>
              <a:rPr lang="ru-RU" sz="2400" b="1" baseline="30000" dirty="0" smtClean="0"/>
              <a:t>ГРУППА </a:t>
            </a:r>
            <a:r>
              <a:rPr lang="ru-RU" sz="2400" b="1" baseline="30000" dirty="0"/>
              <a:t>КИШЕЧНОПОЛОСТНЫХ </a:t>
            </a:r>
            <a:endParaRPr lang="ru-RU" sz="2400" b="1" baseline="30000" dirty="0" smtClean="0"/>
          </a:p>
          <a:p>
            <a:r>
              <a:rPr lang="ru-RU" sz="2400" b="1" baseline="30000" dirty="0" smtClean="0"/>
              <a:t>1</a:t>
            </a:r>
            <a:r>
              <a:rPr lang="ru-RU" sz="2400" b="1" baseline="30000" dirty="0"/>
              <a:t>) медузы</a:t>
            </a:r>
          </a:p>
          <a:p>
            <a:r>
              <a:rPr lang="ru-RU" sz="2400" b="1" baseline="30000" dirty="0"/>
              <a:t>2) коралловые полипы</a:t>
            </a:r>
            <a:endParaRPr lang="ru-RU" sz="2400" b="1" dirty="0"/>
          </a:p>
          <a:p>
            <a:endParaRPr lang="ru-RU" sz="2400" b="1" baseline="30000" dirty="0"/>
          </a:p>
          <a:p>
            <a:r>
              <a:rPr lang="ru-RU" sz="2400" b="1" baseline="30000" dirty="0" smtClean="0"/>
              <a:t>ОБРАЗ </a:t>
            </a:r>
            <a:r>
              <a:rPr lang="ru-RU" sz="2400" b="1" baseline="30000" dirty="0"/>
              <a:t>ЖИЗНИ И </a:t>
            </a:r>
            <a:r>
              <a:rPr lang="ru-RU" sz="2400" b="1" baseline="30000" dirty="0" smtClean="0"/>
              <a:t>СТРОЕНИЕ</a:t>
            </a:r>
            <a:endParaRPr lang="en-US" sz="2400" b="1" baseline="30000" dirty="0" smtClean="0"/>
          </a:p>
          <a:p>
            <a:endParaRPr lang="ru-RU" sz="2400" b="1" baseline="30000" dirty="0"/>
          </a:p>
          <a:p>
            <a:r>
              <a:rPr lang="ru-RU" sz="2400" b="1" baseline="30000" dirty="0"/>
              <a:t>А) обитание в толще </a:t>
            </a:r>
            <a:r>
              <a:rPr lang="ru-RU" sz="2400" b="1" baseline="30000" dirty="0" err="1"/>
              <a:t>морскои</a:t>
            </a:r>
            <a:r>
              <a:rPr lang="ru-RU" sz="2400" b="1" baseline="30000" dirty="0"/>
              <a:t>̆ </a:t>
            </a:r>
            <a:r>
              <a:rPr lang="ru-RU" sz="2400" b="1" baseline="30000" dirty="0" smtClean="0"/>
              <a:t>воды</a:t>
            </a:r>
          </a:p>
          <a:p>
            <a:r>
              <a:rPr lang="ru-RU" sz="2400" b="1" baseline="30000" dirty="0" smtClean="0"/>
              <a:t> </a:t>
            </a:r>
            <a:r>
              <a:rPr lang="ru-RU" sz="2400" b="1" baseline="30000" dirty="0"/>
              <a:t>Б) обитание в полосе прибоя</a:t>
            </a:r>
          </a:p>
          <a:p>
            <a:r>
              <a:rPr lang="ru-RU" sz="2400" b="1" baseline="30000" dirty="0"/>
              <a:t>В) образуют колонии</a:t>
            </a:r>
          </a:p>
          <a:p>
            <a:r>
              <a:rPr lang="ru-RU" sz="2400" b="1" baseline="30000" dirty="0"/>
              <a:t>Г) не образуют колоний</a:t>
            </a:r>
          </a:p>
          <a:p>
            <a:r>
              <a:rPr lang="ru-RU" sz="2400" b="1" baseline="30000" dirty="0"/>
              <a:t>Д) имеют </a:t>
            </a:r>
            <a:r>
              <a:rPr lang="ru-RU" sz="2400" b="1" baseline="30000" dirty="0" err="1"/>
              <a:t>известковыи</a:t>
            </a:r>
            <a:r>
              <a:rPr lang="ru-RU" sz="2400" b="1" baseline="30000" dirty="0"/>
              <a:t>̆ скелет</a:t>
            </a:r>
          </a:p>
          <a:p>
            <a:r>
              <a:rPr lang="ru-RU" sz="2400" b="1" baseline="30000" dirty="0"/>
              <a:t>Е) не имеют известкового </a:t>
            </a:r>
            <a:r>
              <a:rPr lang="ru-RU" sz="2400" b="1" baseline="30000" dirty="0" smtClean="0"/>
              <a:t>скелета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025773"/>
              </p:ext>
            </p:extLst>
          </p:nvPr>
        </p:nvGraphicFramePr>
        <p:xfrm>
          <a:off x="1259634" y="4797152"/>
          <a:ext cx="6168006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8001"/>
                <a:gridCol w="1028001"/>
                <a:gridCol w="1028001"/>
                <a:gridCol w="1028001"/>
                <a:gridCol w="1028001"/>
                <a:gridCol w="10280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Б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Г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Д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Е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262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6456" y="620688"/>
            <a:ext cx="7841968" cy="3108543"/>
          </a:xfrm>
          <a:prstGeom prst="rect">
            <a:avLst/>
          </a:prstGeom>
          <a:ln>
            <a:solidFill>
              <a:srgbClr val="3366FF"/>
            </a:solidFill>
          </a:ln>
        </p:spPr>
        <p:txBody>
          <a:bodyPr wrap="square">
            <a:spAutoFit/>
          </a:bodyPr>
          <a:lstStyle/>
          <a:p>
            <a:pPr defTabSz="457200"/>
            <a:endParaRPr lang="ru-RU" sz="2800" b="1" baseline="30000" dirty="0" smtClean="0">
              <a:solidFill>
                <a:prstClr val="black"/>
              </a:solidFill>
              <a:latin typeface="Times New Roman"/>
            </a:endParaRPr>
          </a:p>
          <a:p>
            <a:pPr defTabSz="457200"/>
            <a:r>
              <a:rPr lang="ru-RU" sz="2800" b="1" baseline="30000" dirty="0" smtClean="0">
                <a:solidFill>
                  <a:prstClr val="black"/>
                </a:solidFill>
                <a:latin typeface="Times New Roman"/>
              </a:rPr>
              <a:t>ВЫБОР  МНОЖЕСТВЕННОГО  ОТВЕТА</a:t>
            </a:r>
          </a:p>
          <a:p>
            <a:pPr defTabSz="457200"/>
            <a:endParaRPr lang="ru-RU" sz="2800" b="1" baseline="30000" dirty="0" smtClean="0">
              <a:solidFill>
                <a:prstClr val="black"/>
              </a:solidFill>
              <a:latin typeface="Times New Roman"/>
            </a:endParaRPr>
          </a:p>
          <a:p>
            <a:pPr defTabSz="457200"/>
            <a:r>
              <a:rPr lang="ru-RU" sz="2800" b="1" baseline="30000" dirty="0" smtClean="0">
                <a:solidFill>
                  <a:prstClr val="black"/>
                </a:solidFill>
                <a:latin typeface="Times New Roman"/>
              </a:rPr>
              <a:t>У </a:t>
            </a:r>
            <a:r>
              <a:rPr lang="ru-RU" sz="2800" b="1" baseline="30000" dirty="0" err="1">
                <a:solidFill>
                  <a:prstClr val="black"/>
                </a:solidFill>
                <a:latin typeface="Times New Roman"/>
              </a:rPr>
              <a:t>пресноводнои</a:t>
            </a:r>
            <a:r>
              <a:rPr lang="ru-RU" sz="2800" b="1" baseline="30000" dirty="0">
                <a:solidFill>
                  <a:prstClr val="black"/>
                </a:solidFill>
                <a:latin typeface="Times New Roman"/>
              </a:rPr>
              <a:t>̆ гидры, медузы и кораллового полипа</a:t>
            </a:r>
            <a:r>
              <a:rPr lang="ru-RU" sz="2800" baseline="30000" dirty="0">
                <a:solidFill>
                  <a:prstClr val="black"/>
                </a:solidFill>
                <a:latin typeface="Times New Roman"/>
              </a:rPr>
              <a:t> </a:t>
            </a:r>
            <a:endParaRPr lang="ru-RU" sz="2800" baseline="30000" dirty="0" smtClean="0">
              <a:solidFill>
                <a:prstClr val="black"/>
              </a:solidFill>
              <a:latin typeface="Times New Roman"/>
            </a:endParaRPr>
          </a:p>
          <a:p>
            <a:pPr defTabSz="457200"/>
            <a:r>
              <a:rPr lang="ru-RU" sz="2800" b="1" baseline="30000" dirty="0" smtClean="0">
                <a:solidFill>
                  <a:prstClr val="black"/>
                </a:solidFill>
                <a:latin typeface="Times New Roman"/>
              </a:rPr>
              <a:t>1</a:t>
            </a:r>
            <a:r>
              <a:rPr lang="ru-RU" sz="2800" b="1" baseline="30000" dirty="0">
                <a:solidFill>
                  <a:prstClr val="black"/>
                </a:solidFill>
                <a:latin typeface="Times New Roman"/>
              </a:rPr>
              <a:t>) </a:t>
            </a:r>
            <a:r>
              <a:rPr lang="ru-RU" sz="2800" baseline="30000" dirty="0">
                <a:solidFill>
                  <a:prstClr val="black"/>
                </a:solidFill>
                <a:latin typeface="Times New Roman"/>
              </a:rPr>
              <a:t>тело состоит из двух </a:t>
            </a:r>
            <a:r>
              <a:rPr lang="ru-RU" sz="2800" baseline="30000" dirty="0" err="1">
                <a:solidFill>
                  <a:prstClr val="black"/>
                </a:solidFill>
                <a:latin typeface="Times New Roman"/>
              </a:rPr>
              <a:t>слоёв</a:t>
            </a:r>
            <a:r>
              <a:rPr lang="ru-RU" sz="2800" baseline="30000" dirty="0">
                <a:solidFill>
                  <a:prstClr val="black"/>
                </a:solidFill>
                <a:latin typeface="Times New Roman"/>
              </a:rPr>
              <a:t> клеток</a:t>
            </a:r>
          </a:p>
          <a:p>
            <a:pPr defTabSz="457200"/>
            <a:r>
              <a:rPr lang="ru-RU" sz="2800" b="1" baseline="30000" dirty="0">
                <a:solidFill>
                  <a:prstClr val="black"/>
                </a:solidFill>
                <a:latin typeface="Times New Roman"/>
              </a:rPr>
              <a:t>2) </a:t>
            </a:r>
            <a:r>
              <a:rPr lang="ru-RU" sz="2800" baseline="30000" dirty="0">
                <a:solidFill>
                  <a:prstClr val="black"/>
                </a:solidFill>
                <a:latin typeface="Times New Roman"/>
              </a:rPr>
              <a:t>органы состоят из </a:t>
            </a:r>
            <a:r>
              <a:rPr lang="ru-RU" sz="2800" baseline="30000" dirty="0" err="1">
                <a:solidFill>
                  <a:prstClr val="black"/>
                </a:solidFill>
                <a:latin typeface="Times New Roman"/>
              </a:rPr>
              <a:t>тканеи</a:t>
            </a:r>
            <a:r>
              <a:rPr lang="ru-RU" sz="2800" baseline="30000" dirty="0">
                <a:solidFill>
                  <a:prstClr val="black"/>
                </a:solidFill>
                <a:latin typeface="Times New Roman"/>
              </a:rPr>
              <a:t>̆</a:t>
            </a:r>
          </a:p>
          <a:p>
            <a:pPr defTabSz="457200"/>
            <a:r>
              <a:rPr lang="ru-RU" sz="2800" b="1" baseline="30000" dirty="0">
                <a:solidFill>
                  <a:prstClr val="black"/>
                </a:solidFill>
                <a:latin typeface="Times New Roman"/>
              </a:rPr>
              <a:t>3) </a:t>
            </a:r>
            <a:r>
              <a:rPr lang="ru-RU" sz="2800" baseline="30000" dirty="0">
                <a:solidFill>
                  <a:prstClr val="black"/>
                </a:solidFill>
                <a:latin typeface="Times New Roman"/>
              </a:rPr>
              <a:t>замкнутая кровеносная система</a:t>
            </a:r>
          </a:p>
          <a:p>
            <a:pPr defTabSz="457200"/>
            <a:r>
              <a:rPr lang="ru-RU" sz="2800" b="1" baseline="30000" dirty="0">
                <a:solidFill>
                  <a:prstClr val="black"/>
                </a:solidFill>
                <a:latin typeface="Times New Roman"/>
              </a:rPr>
              <a:t>4) </a:t>
            </a:r>
            <a:r>
              <a:rPr lang="ru-RU" sz="2800" baseline="30000" dirty="0">
                <a:solidFill>
                  <a:prstClr val="black"/>
                </a:solidFill>
                <a:latin typeface="Times New Roman"/>
              </a:rPr>
              <a:t>тело имеет лучевую симметрию</a:t>
            </a:r>
          </a:p>
          <a:p>
            <a:pPr defTabSz="457200"/>
            <a:r>
              <a:rPr lang="ru-RU" sz="2800" b="1" baseline="30000" dirty="0">
                <a:solidFill>
                  <a:prstClr val="black"/>
                </a:solidFill>
                <a:latin typeface="Times New Roman"/>
              </a:rPr>
              <a:t>5) </a:t>
            </a:r>
            <a:r>
              <a:rPr lang="ru-RU" sz="2800" baseline="30000" dirty="0">
                <a:solidFill>
                  <a:prstClr val="black"/>
                </a:solidFill>
                <a:latin typeface="Times New Roman"/>
              </a:rPr>
              <a:t>в наружном слое тела располагаются стрекательные клетки </a:t>
            </a:r>
            <a:endParaRPr lang="ru-RU" sz="2800" baseline="30000" dirty="0" smtClean="0">
              <a:solidFill>
                <a:prstClr val="black"/>
              </a:solidFill>
              <a:latin typeface="Times New Roman"/>
            </a:endParaRPr>
          </a:p>
          <a:p>
            <a:pPr defTabSz="457200"/>
            <a:r>
              <a:rPr lang="ru-RU" sz="2800" b="1" baseline="30000" dirty="0" smtClean="0">
                <a:solidFill>
                  <a:prstClr val="black"/>
                </a:solidFill>
                <a:latin typeface="Times New Roman"/>
              </a:rPr>
              <a:t>6</a:t>
            </a:r>
            <a:r>
              <a:rPr lang="ru-RU" sz="2800" b="1" baseline="30000" dirty="0">
                <a:solidFill>
                  <a:prstClr val="black"/>
                </a:solidFill>
                <a:latin typeface="Times New Roman"/>
              </a:rPr>
              <a:t>) </a:t>
            </a:r>
            <a:r>
              <a:rPr lang="ru-RU" sz="2800" baseline="30000" dirty="0">
                <a:solidFill>
                  <a:prstClr val="black"/>
                </a:solidFill>
                <a:latin typeface="Times New Roman"/>
              </a:rPr>
              <a:t>каждая клетка выполняет все функции живого организма</a:t>
            </a:r>
            <a:endParaRPr lang="ru-RU" sz="2800" dirty="0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0522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8312" y="357166"/>
            <a:ext cx="8407092" cy="3293209"/>
          </a:xfrm>
          <a:prstGeom prst="rect">
            <a:avLst/>
          </a:prstGeom>
          <a:ln>
            <a:solidFill>
              <a:srgbClr val="3366FF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baseline="30000" dirty="0" err="1" smtClean="0"/>
              <a:t>Най̆</a:t>
            </a:r>
            <a:r>
              <a:rPr lang="ru-RU" sz="2400" b="1" baseline="30000" dirty="0" err="1"/>
              <a:t>дите</a:t>
            </a:r>
            <a:r>
              <a:rPr lang="ru-RU" sz="2400" b="1" baseline="30000" dirty="0"/>
              <a:t> ошибки в </a:t>
            </a:r>
            <a:r>
              <a:rPr lang="ru-RU" sz="2400" b="1" baseline="30000" dirty="0" err="1"/>
              <a:t>приведённом</a:t>
            </a:r>
            <a:r>
              <a:rPr lang="ru-RU" sz="2400" b="1" baseline="30000" dirty="0"/>
              <a:t> тексте. Укажите </a:t>
            </a:r>
            <a:r>
              <a:rPr lang="ru-RU" sz="2400" b="1" baseline="30000" dirty="0" smtClean="0"/>
              <a:t>номера</a:t>
            </a:r>
            <a:r>
              <a:rPr lang="ru-RU" sz="2400" b="1" dirty="0" smtClean="0"/>
              <a:t> </a:t>
            </a:r>
            <a:r>
              <a:rPr lang="ru-RU" sz="2400" b="1" baseline="30000" dirty="0" smtClean="0"/>
              <a:t>предложении</a:t>
            </a:r>
            <a:r>
              <a:rPr lang="ru-RU" sz="2400" b="1" baseline="30000" dirty="0"/>
              <a:t>̆, в которых сделаны ошибки, исправьте их</a:t>
            </a:r>
            <a:r>
              <a:rPr lang="ru-RU" sz="2400" b="1" baseline="30000" dirty="0" smtClean="0"/>
              <a:t>.</a:t>
            </a:r>
          </a:p>
          <a:p>
            <a:endParaRPr lang="ru-RU" sz="2400" b="1" baseline="30000" dirty="0"/>
          </a:p>
          <a:p>
            <a:pPr>
              <a:lnSpc>
                <a:spcPct val="150000"/>
              </a:lnSpc>
            </a:pPr>
            <a:r>
              <a:rPr lang="ru-RU" sz="2400" baseline="30000" dirty="0"/>
              <a:t>1. Кишечнополостные – это </a:t>
            </a:r>
            <a:r>
              <a:rPr lang="ru-RU" sz="2400" baseline="30000" dirty="0" smtClean="0"/>
              <a:t>трехслойные </a:t>
            </a:r>
            <a:r>
              <a:rPr lang="ru-RU" sz="2400" baseline="30000" dirty="0"/>
              <a:t>многоклеточные животные. 2. Они имеют </a:t>
            </a:r>
            <a:r>
              <a:rPr lang="ru-RU" sz="2400" baseline="30000" dirty="0" err="1"/>
              <a:t>гастральную</a:t>
            </a:r>
            <a:r>
              <a:rPr lang="ru-RU" sz="2400" baseline="30000" dirty="0"/>
              <a:t> или кишечную полость. 3. Кишечная полость включает стрекательные клетки. 4. Кишечнополостные имеют сетчатую (диффузную) нервную систему. 5. Все кишечнополостные – свободноплавающие организмы.</a:t>
            </a:r>
            <a:endParaRPr lang="ru-RU" sz="2400" dirty="0"/>
          </a:p>
        </p:txBody>
      </p:sp>
      <p:pic>
        <p:nvPicPr>
          <p:cNvPr id="3" name="Изображение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357950" y="4429132"/>
            <a:ext cx="2256328" cy="20002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43768" y="400050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гидра</a:t>
            </a:r>
            <a:endParaRPr lang="ru-RU" b="1" dirty="0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488" y="3714752"/>
            <a:ext cx="3643338" cy="24250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43306" y="6143644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Коралловый риф</a:t>
            </a:r>
            <a:endParaRPr lang="ru-RU" b="1" dirty="0"/>
          </a:p>
        </p:txBody>
      </p:sp>
      <p:pic>
        <p:nvPicPr>
          <p:cNvPr id="7" name="Изображение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7" y="3571876"/>
            <a:ext cx="2743219" cy="17145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42976" y="528638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медуза</a:t>
            </a: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8" name="Rectangle 16"/>
          <p:cNvSpPr>
            <a:spLocks noChangeArrowheads="1"/>
          </p:cNvSpPr>
          <p:nvPr/>
        </p:nvSpPr>
        <p:spPr bwMode="auto">
          <a:xfrm>
            <a:off x="714348" y="357166"/>
            <a:ext cx="77556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План составления конспекта по зоологии.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7527">
            <a:off x="5227983" y="1853559"/>
            <a:ext cx="3039305" cy="4057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357158" y="1142984"/>
            <a:ext cx="5429288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b="1" dirty="0" smtClean="0"/>
              <a:t>Систематика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b="1" dirty="0" smtClean="0"/>
              <a:t>Общая характеристика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b="1" dirty="0" smtClean="0"/>
              <a:t>Особенности внешнего строения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b="1" dirty="0" smtClean="0"/>
              <a:t>Особенности внутреннего строения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b="1" dirty="0" smtClean="0"/>
              <a:t>Размножение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b="1" dirty="0" smtClean="0"/>
              <a:t>Многообразие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b="1" dirty="0" smtClean="0"/>
              <a:t>Значение </a:t>
            </a: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714356"/>
            <a:ext cx="8077070" cy="5329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ity Live - &amp;Bcy;&amp;lcy;&amp;ocy;&amp;gcy; - &amp;Scy;&amp;tcy;&amp;rcy;&amp;acy;&amp;ncy;&amp;icy;&amp;tscy;&amp;acy; 10 - &amp;Pcy;&amp;rcy;&amp;icy;&amp;vcy;&amp;iecy;&amp;tcy;.&amp;rcy;&amp;u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8" y="428604"/>
            <a:ext cx="5238784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357290" y="4643446"/>
            <a:ext cx="60436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 ЕГЭ … дней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500034" y="571480"/>
            <a:ext cx="8143932" cy="1643074"/>
          </a:xfrm>
          <a:prstGeom prst="horizontalScroll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14348" y="785794"/>
            <a:ext cx="7858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Разбор наиболее значимых и трудных вопросов и вопросов, на которые мало отводится времени в школьном курсе</a:t>
            </a:r>
            <a:endParaRPr lang="ru-RU" sz="2400" b="1" dirty="0"/>
          </a:p>
        </p:txBody>
      </p:sp>
      <p:pic>
        <p:nvPicPr>
          <p:cNvPr id="38918" name="Picture 6" descr="14 &amp;pcy;&amp;rcy;&amp;icy;&amp;iecy;&amp;mcy;&amp;ocy;&amp;vcy; &amp;bcy;&amp;ycy;&amp;scy;&amp;tcy;&amp;rcy;&amp;ocy; &amp;ncy;&amp;acy;&amp;ucy;&amp;chcy;&amp;icy;&amp;tcy;&amp;softcy;&amp;scy;&amp;yacy; &amp;chcy;&amp;iecy;&amp;mcy;&amp;ucy; &amp;ucy;&amp;gcy;&amp;ocy;&amp;dcy;&amp;ncy;&amp;ocy; &amp;Vcy;&amp;scy;&amp;iocy; &amp;scy;&amp;acy;&amp;mcy;&amp;ocy;&amp;iecy; &amp;icy;&amp;ncy;&amp;tcy;&amp;iecy;&amp;rcy;&amp;iecy;&amp;scy;&amp;ncy;&amp;ocy;&amp;iecy;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357430"/>
            <a:ext cx="6953250" cy="3905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ои рисунки\всяко 05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480" y="1571612"/>
            <a:ext cx="6000792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Горизонтальный свиток 2"/>
          <p:cNvSpPr/>
          <p:nvPr/>
        </p:nvSpPr>
        <p:spPr>
          <a:xfrm>
            <a:off x="428596" y="428604"/>
            <a:ext cx="8143932" cy="1143008"/>
          </a:xfrm>
          <a:prstGeom prst="horizontalScroll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Использование опорных конспектов</a:t>
            </a:r>
            <a:endParaRPr lang="ru-RU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428604"/>
            <a:ext cx="807249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/>
                <a:solidFill>
                  <a:schemeClr val="accent3"/>
                </a:solidFill>
                <a:effectLst/>
              </a:rPr>
              <a:t>Сущность методики</a:t>
            </a:r>
          </a:p>
          <a:p>
            <a:pPr algn="ctr"/>
            <a:r>
              <a:rPr lang="ru-RU" sz="3200" b="1" dirty="0" err="1" smtClean="0">
                <a:ln/>
                <a:solidFill>
                  <a:schemeClr val="accent3"/>
                </a:solidFill>
              </a:rPr>
              <a:t>рисуночно-идеографического</a:t>
            </a:r>
            <a:r>
              <a:rPr lang="ru-RU" sz="3200" b="1" dirty="0" smtClean="0">
                <a:ln/>
                <a:solidFill>
                  <a:schemeClr val="accent3"/>
                </a:solidFill>
              </a:rPr>
              <a:t> письма</a:t>
            </a:r>
            <a:endParaRPr lang="ru-RU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2214554"/>
            <a:ext cx="62646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материал группируется в блоки</a:t>
            </a:r>
          </a:p>
          <a:p>
            <a:pPr>
              <a:buFont typeface="Wingdings" pitchFamily="2" charset="2"/>
              <a:buChar char="v"/>
            </a:pPr>
            <a:endParaRPr lang="ru-RU" sz="20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можно увеличить объем изучаемого материала без перегрузки учащихся</a:t>
            </a:r>
          </a:p>
          <a:p>
            <a:pPr>
              <a:buFont typeface="Wingdings" pitchFamily="2" charset="2"/>
              <a:buChar char="v"/>
            </a:pPr>
            <a:endParaRPr lang="ru-RU" sz="20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кодирование учебной информации и умение читать опорные сигналы</a:t>
            </a:r>
          </a:p>
          <a:p>
            <a:pPr>
              <a:buFont typeface="Wingdings" pitchFamily="2" charset="2"/>
              <a:buChar char="v"/>
            </a:pPr>
            <a:endParaRPr lang="ru-RU" sz="20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умение представлять материал, используя рисунки-сигналы, в развернутом виде 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916832"/>
            <a:ext cx="2493640" cy="4452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7784"/>
                <a:gridCol w="3528392"/>
                <a:gridCol w="2987824"/>
              </a:tblGrid>
              <a:tr h="1371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Блок-схема: задержка 2"/>
          <p:cNvSpPr/>
          <p:nvPr/>
        </p:nvSpPr>
        <p:spPr>
          <a:xfrm rot="5400000">
            <a:off x="1043038" y="333226"/>
            <a:ext cx="500066" cy="642942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rot="5400000" flipH="1" flipV="1">
            <a:off x="900162" y="333226"/>
            <a:ext cx="1428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rot="5400000" flipH="1" flipV="1">
            <a:off x="1543104" y="333226"/>
            <a:ext cx="1428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596872" y="425184"/>
            <a:ext cx="5715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1331640" y="54868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187624" y="69269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403648" y="69269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>
            <a:off x="903582" y="1984850"/>
            <a:ext cx="1000132" cy="0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971600" y="1844824"/>
            <a:ext cx="857256" cy="0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794715" y="3389861"/>
            <a:ext cx="785818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187624" y="3782770"/>
            <a:ext cx="78581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1188764" y="3187896"/>
            <a:ext cx="648072" cy="594874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трелка вверх 22"/>
          <p:cNvSpPr/>
          <p:nvPr/>
        </p:nvSpPr>
        <p:spPr>
          <a:xfrm>
            <a:off x="974450" y="4293096"/>
            <a:ext cx="573214" cy="1140158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5400000">
            <a:off x="575556" y="4833156"/>
            <a:ext cx="136815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1115616" y="450912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1331640" y="450912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755576" y="6165304"/>
            <a:ext cx="11430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755576" y="6022428"/>
            <a:ext cx="1143008" cy="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Капля 30"/>
          <p:cNvSpPr/>
          <p:nvPr/>
        </p:nvSpPr>
        <p:spPr>
          <a:xfrm rot="18992575">
            <a:off x="1508243" y="6300304"/>
            <a:ext cx="258222" cy="184189"/>
          </a:xfrm>
          <a:prstGeom prst="teardrop">
            <a:avLst>
              <a:gd name="adj" fmla="val 13840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Капля 31"/>
          <p:cNvSpPr/>
          <p:nvPr/>
        </p:nvSpPr>
        <p:spPr>
          <a:xfrm rot="18992575">
            <a:off x="1554970" y="6286300"/>
            <a:ext cx="190012" cy="115200"/>
          </a:xfrm>
          <a:prstGeom prst="teardrop">
            <a:avLst>
              <a:gd name="adj" fmla="val 13271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 стрелкой 32"/>
          <p:cNvCxnSpPr/>
          <p:nvPr/>
        </p:nvCxnSpPr>
        <p:spPr>
          <a:xfrm rot="5400000">
            <a:off x="791295" y="6129585"/>
            <a:ext cx="78581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827146" y="6236742"/>
            <a:ext cx="160916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Ж</a:t>
            </a:r>
            <a:endParaRPr lang="ru-RU" b="1" dirty="0"/>
          </a:p>
        </p:txBody>
      </p:sp>
      <p:sp>
        <p:nvSpPr>
          <p:cNvPr id="35" name="Правая круглая скобка 34"/>
          <p:cNvSpPr/>
          <p:nvPr/>
        </p:nvSpPr>
        <p:spPr>
          <a:xfrm rot="16200000">
            <a:off x="3255906" y="360610"/>
            <a:ext cx="142876" cy="285752"/>
          </a:xfrm>
          <a:prstGeom prst="rightBracket">
            <a:avLst>
              <a:gd name="adj" fmla="val 1000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авая круглая скобка 35"/>
          <p:cNvSpPr/>
          <p:nvPr/>
        </p:nvSpPr>
        <p:spPr>
          <a:xfrm rot="5400000">
            <a:off x="3255906" y="648642"/>
            <a:ext cx="142876" cy="285752"/>
          </a:xfrm>
          <a:prstGeom prst="rightBracket">
            <a:avLst>
              <a:gd name="adj" fmla="val 1000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авая круглая скобка 36"/>
          <p:cNvSpPr/>
          <p:nvPr/>
        </p:nvSpPr>
        <p:spPr>
          <a:xfrm rot="5400000">
            <a:off x="4030515" y="546615"/>
            <a:ext cx="357190" cy="714380"/>
          </a:xfrm>
          <a:prstGeom prst="rightBracket">
            <a:avLst>
              <a:gd name="adj" fmla="val 10000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авая круглая скобка 37"/>
          <p:cNvSpPr/>
          <p:nvPr/>
        </p:nvSpPr>
        <p:spPr>
          <a:xfrm rot="16200000">
            <a:off x="4030515" y="46549"/>
            <a:ext cx="347666" cy="704856"/>
          </a:xfrm>
          <a:prstGeom prst="rightBracket">
            <a:avLst>
              <a:gd name="adj" fmla="val 10137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V="1">
            <a:off x="3441150" y="564830"/>
            <a:ext cx="451428" cy="32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472500" y="720080"/>
            <a:ext cx="379420" cy="51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4556776" y="572809"/>
            <a:ext cx="1003956" cy="32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4566300" y="720080"/>
            <a:ext cx="994432" cy="51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824428" y="432048"/>
            <a:ext cx="28575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Р</a:t>
            </a:r>
            <a:endParaRPr lang="ru-RU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3143240" y="0"/>
            <a:ext cx="28575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Г</a:t>
            </a:r>
            <a:endParaRPr lang="ru-RU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3544508" y="144016"/>
            <a:ext cx="28575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П</a:t>
            </a:r>
            <a:endParaRPr lang="ru-RU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4066234" y="510896"/>
            <a:ext cx="28575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Ж</a:t>
            </a:r>
            <a:endParaRPr lang="ru-RU" b="1" dirty="0"/>
          </a:p>
        </p:txBody>
      </p:sp>
      <p:sp>
        <p:nvSpPr>
          <p:cNvPr id="47" name="Полилиния 46"/>
          <p:cNvSpPr/>
          <p:nvPr/>
        </p:nvSpPr>
        <p:spPr>
          <a:xfrm rot="11315517" flipH="1">
            <a:off x="5565273" y="542838"/>
            <a:ext cx="565090" cy="103244"/>
          </a:xfrm>
          <a:custGeom>
            <a:avLst/>
            <a:gdLst>
              <a:gd name="connsiteX0" fmla="*/ 0 w 1335024"/>
              <a:gd name="connsiteY0" fmla="*/ 0 h 1069848"/>
              <a:gd name="connsiteX1" fmla="*/ 219456 w 1335024"/>
              <a:gd name="connsiteY1" fmla="*/ 1024128 h 1069848"/>
              <a:gd name="connsiteX2" fmla="*/ 1289304 w 1335024"/>
              <a:gd name="connsiteY2" fmla="*/ 274320 h 1069848"/>
              <a:gd name="connsiteX3" fmla="*/ 1289304 w 1335024"/>
              <a:gd name="connsiteY3" fmla="*/ 274320 h 1069848"/>
              <a:gd name="connsiteX4" fmla="*/ 1335024 w 1335024"/>
              <a:gd name="connsiteY4" fmla="*/ 292608 h 1069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5024" h="1069848">
                <a:moveTo>
                  <a:pt x="0" y="0"/>
                </a:moveTo>
                <a:cubicBezTo>
                  <a:pt x="2286" y="489204"/>
                  <a:pt x="4572" y="978408"/>
                  <a:pt x="219456" y="1024128"/>
                </a:cubicBezTo>
                <a:cubicBezTo>
                  <a:pt x="434340" y="1069848"/>
                  <a:pt x="1289304" y="274320"/>
                  <a:pt x="1289304" y="274320"/>
                </a:cubicBezTo>
                <a:lnTo>
                  <a:pt x="1289304" y="274320"/>
                </a:lnTo>
                <a:lnTo>
                  <a:pt x="1335024" y="292608"/>
                </a:lnTo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олилиния 47"/>
          <p:cNvSpPr/>
          <p:nvPr/>
        </p:nvSpPr>
        <p:spPr>
          <a:xfrm>
            <a:off x="5560732" y="715520"/>
            <a:ext cx="509590" cy="84196"/>
          </a:xfrm>
          <a:custGeom>
            <a:avLst/>
            <a:gdLst>
              <a:gd name="connsiteX0" fmla="*/ 0 w 1335024"/>
              <a:gd name="connsiteY0" fmla="*/ 0 h 1069848"/>
              <a:gd name="connsiteX1" fmla="*/ 219456 w 1335024"/>
              <a:gd name="connsiteY1" fmla="*/ 1024128 h 1069848"/>
              <a:gd name="connsiteX2" fmla="*/ 1289304 w 1335024"/>
              <a:gd name="connsiteY2" fmla="*/ 274320 h 1069848"/>
              <a:gd name="connsiteX3" fmla="*/ 1289304 w 1335024"/>
              <a:gd name="connsiteY3" fmla="*/ 274320 h 1069848"/>
              <a:gd name="connsiteX4" fmla="*/ 1335024 w 1335024"/>
              <a:gd name="connsiteY4" fmla="*/ 292608 h 1069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5024" h="1069848">
                <a:moveTo>
                  <a:pt x="0" y="0"/>
                </a:moveTo>
                <a:cubicBezTo>
                  <a:pt x="2286" y="489204"/>
                  <a:pt x="4572" y="978408"/>
                  <a:pt x="219456" y="1024128"/>
                </a:cubicBezTo>
                <a:cubicBezTo>
                  <a:pt x="434340" y="1069848"/>
                  <a:pt x="1289304" y="274320"/>
                  <a:pt x="1289304" y="274320"/>
                </a:cubicBezTo>
                <a:lnTo>
                  <a:pt x="1289304" y="274320"/>
                </a:lnTo>
                <a:lnTo>
                  <a:pt x="1335024" y="292608"/>
                </a:lnTo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5560732" y="144016"/>
            <a:ext cx="57150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КЛ</a:t>
            </a:r>
            <a:endParaRPr lang="ru-RU" b="1" dirty="0"/>
          </a:p>
        </p:txBody>
      </p:sp>
      <p:sp>
        <p:nvSpPr>
          <p:cNvPr id="50" name="Овал 49"/>
          <p:cNvSpPr/>
          <p:nvPr/>
        </p:nvSpPr>
        <p:spPr>
          <a:xfrm>
            <a:off x="2843808" y="1700808"/>
            <a:ext cx="642942" cy="6429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2830698" y="2037478"/>
            <a:ext cx="642942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stCxn id="50" idx="0"/>
          </p:cNvCxnSpPr>
          <p:nvPr/>
        </p:nvCxnSpPr>
        <p:spPr>
          <a:xfrm rot="16200000" flipH="1">
            <a:off x="3009672" y="1856415"/>
            <a:ext cx="336672" cy="254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авая круглая скобка 52"/>
          <p:cNvSpPr/>
          <p:nvPr/>
        </p:nvSpPr>
        <p:spPr>
          <a:xfrm rot="16200000">
            <a:off x="4568104" y="1273796"/>
            <a:ext cx="486732" cy="1057284"/>
          </a:xfrm>
          <a:prstGeom prst="rightBracket">
            <a:avLst>
              <a:gd name="adj" fmla="val 101370"/>
            </a:avLst>
          </a:prstGeom>
          <a:solidFill>
            <a:schemeClr val="bg1"/>
          </a:solidFill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авая круглая скобка 53"/>
          <p:cNvSpPr/>
          <p:nvPr/>
        </p:nvSpPr>
        <p:spPr>
          <a:xfrm rot="5400000">
            <a:off x="4568580" y="1773386"/>
            <a:ext cx="500066" cy="1071570"/>
          </a:xfrm>
          <a:prstGeom prst="rightBracket">
            <a:avLst>
              <a:gd name="adj" fmla="val 100000"/>
            </a:avLst>
          </a:prstGeom>
          <a:solidFill>
            <a:schemeClr val="bg1"/>
          </a:solidFill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авая круглая скобка 54"/>
          <p:cNvSpPr/>
          <p:nvPr/>
        </p:nvSpPr>
        <p:spPr>
          <a:xfrm rot="16200000">
            <a:off x="4247110" y="1523352"/>
            <a:ext cx="208599" cy="422914"/>
          </a:xfrm>
          <a:prstGeom prst="rightBracket">
            <a:avLst>
              <a:gd name="adj" fmla="val 101370"/>
            </a:avLst>
          </a:prstGeom>
          <a:solidFill>
            <a:schemeClr val="bg1"/>
          </a:solidFill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авая круглая скобка 55"/>
          <p:cNvSpPr/>
          <p:nvPr/>
        </p:nvSpPr>
        <p:spPr>
          <a:xfrm rot="5400000">
            <a:off x="4247109" y="1737667"/>
            <a:ext cx="214314" cy="428628"/>
          </a:xfrm>
          <a:prstGeom prst="rightBracket">
            <a:avLst>
              <a:gd name="adj" fmla="val 100000"/>
            </a:avLst>
          </a:prstGeom>
          <a:solidFill>
            <a:schemeClr val="bg1"/>
          </a:solidFill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068960"/>
            <a:ext cx="8667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8" name="Прямая соединительная линия 57"/>
          <p:cNvCxnSpPr/>
          <p:nvPr/>
        </p:nvCxnSpPr>
        <p:spPr>
          <a:xfrm>
            <a:off x="4211960" y="3501008"/>
            <a:ext cx="11430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211960" y="3358132"/>
            <a:ext cx="1143008" cy="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Капля 59"/>
          <p:cNvSpPr/>
          <p:nvPr/>
        </p:nvSpPr>
        <p:spPr>
          <a:xfrm rot="18992575">
            <a:off x="4964627" y="3636008"/>
            <a:ext cx="258222" cy="184189"/>
          </a:xfrm>
          <a:prstGeom prst="teardrop">
            <a:avLst>
              <a:gd name="adj" fmla="val 13840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Капля 60"/>
          <p:cNvSpPr/>
          <p:nvPr/>
        </p:nvSpPr>
        <p:spPr>
          <a:xfrm rot="18992575">
            <a:off x="5011354" y="3622004"/>
            <a:ext cx="190012" cy="115200"/>
          </a:xfrm>
          <a:prstGeom prst="teardrop">
            <a:avLst>
              <a:gd name="adj" fmla="val 13271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2" name="Прямая со стрелкой 61"/>
          <p:cNvCxnSpPr/>
          <p:nvPr/>
        </p:nvCxnSpPr>
        <p:spPr>
          <a:xfrm rot="5400000">
            <a:off x="4247679" y="3465289"/>
            <a:ext cx="78581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283530" y="3572446"/>
            <a:ext cx="160916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Ж</a:t>
            </a:r>
            <a:endParaRPr lang="ru-RU" b="1" dirty="0"/>
          </a:p>
        </p:txBody>
      </p:sp>
      <p:pic>
        <p:nvPicPr>
          <p:cNvPr id="64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293096"/>
            <a:ext cx="2232248" cy="922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Равнобедренный треугольник 71"/>
          <p:cNvSpPr/>
          <p:nvPr/>
        </p:nvSpPr>
        <p:spPr>
          <a:xfrm>
            <a:off x="6455038" y="1842544"/>
            <a:ext cx="428628" cy="428628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3" name="Соединительная линия уступом 72"/>
          <p:cNvCxnSpPr/>
          <p:nvPr/>
        </p:nvCxnSpPr>
        <p:spPr>
          <a:xfrm>
            <a:off x="6955104" y="1771106"/>
            <a:ext cx="785818" cy="35719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/>
          <p:cNvSpPr/>
          <p:nvPr/>
        </p:nvSpPr>
        <p:spPr>
          <a:xfrm>
            <a:off x="7812360" y="1556792"/>
            <a:ext cx="928694" cy="9286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6372200" y="2996952"/>
            <a:ext cx="928694" cy="92869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7872398" y="2925514"/>
            <a:ext cx="928694" cy="92869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6515076" y="3282704"/>
            <a:ext cx="357190" cy="2857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8" name="Прямая со стрелкой 77"/>
          <p:cNvCxnSpPr>
            <a:stCxn id="77" idx="7"/>
          </p:cNvCxnSpPr>
          <p:nvPr/>
        </p:nvCxnSpPr>
        <p:spPr>
          <a:xfrm rot="5400000" flipH="1" flipV="1">
            <a:off x="6860907" y="3170317"/>
            <a:ext cx="113285" cy="19518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Умножение 78"/>
          <p:cNvSpPr/>
          <p:nvPr/>
        </p:nvSpPr>
        <p:spPr>
          <a:xfrm>
            <a:off x="7658084" y="3139828"/>
            <a:ext cx="214314" cy="500066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8229588" y="3139828"/>
            <a:ext cx="357190" cy="2857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1" name="Прямая соединительная линия 80"/>
          <p:cNvCxnSpPr/>
          <p:nvPr/>
        </p:nvCxnSpPr>
        <p:spPr>
          <a:xfrm rot="5400000">
            <a:off x="8229588" y="3568456"/>
            <a:ext cx="2857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8301026" y="3568456"/>
            <a:ext cx="1428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>
            <a:off x="7372332" y="3425580"/>
            <a:ext cx="28575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4725144"/>
            <a:ext cx="2817668" cy="1925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5517232"/>
            <a:ext cx="1512168" cy="1098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" name="TextBox 85"/>
          <p:cNvSpPr txBox="1"/>
          <p:nvPr/>
        </p:nvSpPr>
        <p:spPr>
          <a:xfrm>
            <a:off x="3635896" y="6093296"/>
            <a:ext cx="57150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КЛ</a:t>
            </a:r>
            <a:endParaRPr lang="ru-RU" b="1" dirty="0"/>
          </a:p>
        </p:txBody>
      </p:sp>
      <p:sp>
        <p:nvSpPr>
          <p:cNvPr id="87" name="Овал 86"/>
          <p:cNvSpPr/>
          <p:nvPr/>
        </p:nvSpPr>
        <p:spPr>
          <a:xfrm>
            <a:off x="7308304" y="548680"/>
            <a:ext cx="357190" cy="34009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6736800" y="548680"/>
            <a:ext cx="357190" cy="34009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9" name="Прямая соединительная линия 88"/>
          <p:cNvCxnSpPr/>
          <p:nvPr/>
        </p:nvCxnSpPr>
        <p:spPr>
          <a:xfrm rot="5400000">
            <a:off x="7379742" y="1031646"/>
            <a:ext cx="2857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>
            <a:off x="7451180" y="1031646"/>
            <a:ext cx="1428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>
            <a:stCxn id="88" idx="7"/>
          </p:cNvCxnSpPr>
          <p:nvPr/>
        </p:nvCxnSpPr>
        <p:spPr>
          <a:xfrm rot="5400000" flipH="1" flipV="1">
            <a:off x="7105822" y="467442"/>
            <a:ext cx="66903" cy="19518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Овал 91"/>
          <p:cNvSpPr/>
          <p:nvPr/>
        </p:nvSpPr>
        <p:spPr>
          <a:xfrm flipH="1" flipV="1">
            <a:off x="1740885" y="285728"/>
            <a:ext cx="45719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93" name="Овал 92"/>
          <p:cNvSpPr/>
          <p:nvPr/>
        </p:nvSpPr>
        <p:spPr>
          <a:xfrm>
            <a:off x="1884904" y="285728"/>
            <a:ext cx="45719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94" name="Овал 93"/>
          <p:cNvSpPr/>
          <p:nvPr/>
        </p:nvSpPr>
        <p:spPr>
          <a:xfrm flipV="1">
            <a:off x="2028920" y="285728"/>
            <a:ext cx="45719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Admin\Мои документы\Мои рисунки\тетрад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357166"/>
            <a:ext cx="5494272" cy="650083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868144" y="1484784"/>
            <a:ext cx="3099054" cy="3785652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Так выглядят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записи 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в 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тетрадях</a:t>
            </a:r>
          </a:p>
          <a:p>
            <a:pPr algn="ctr"/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428596" y="428604"/>
            <a:ext cx="8143932" cy="1143008"/>
          </a:xfrm>
          <a:prstGeom prst="horizontalScroll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Вести  словари  биологических терминов</a:t>
            </a:r>
            <a:endParaRPr lang="ru-RU" sz="2800" b="1" dirty="0"/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214282" y="4143380"/>
            <a:ext cx="835824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1. Тропизмы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греч. 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тропос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– поворот, направление) – направленные ростовые движения органов растений, выраженные односторонним воздействием факторов среды и т.д.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285720" y="5072074"/>
            <a:ext cx="8488084" cy="867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2. Центростремительный нейрон = </a:t>
            </a:r>
          </a:p>
          <a:p>
            <a:pPr marL="0" marR="0" lvl="0" indent="45085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чувствительный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</a:rPr>
              <a:t>нейрон=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 афферентный нейрон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pic>
        <p:nvPicPr>
          <p:cNvPr id="43012" name="Picture 4" descr="&amp;Scy;&amp;lcy;&amp;ocy;&amp;vcy;&amp;acy;&amp;rcy;&amp;softcy; &amp;Acy;&amp;kcy;&amp;acy;&amp;dcy;&amp;iecy;&amp;mcy;&amp;icy;&amp;icy; &amp;Rcy;&amp;ocy;&amp;scy;&amp;scy;&amp;icy;&amp;jcy;&amp;scy;&amp;kcy;&amp;ocy;&amp;jcy; (&amp;vcy; 6 &amp;chcy;&amp;acy;&amp;scy;&amp;tcy;&amp;yacy;&amp;khcy;) &amp;Tcy;&amp;ocy;&amp;lcy;&amp;kcy;&amp;ocy;&amp;vcy;&amp;ycy;&amp;jcy; &amp;scy;&amp;lcy;&amp;ocy;&amp;vcy;&amp;acy;&amp;rcy;&amp;softcy;, &amp;rcy;&amp;acy;&amp;rcy;&amp;icy;&amp;tcy;&amp;iecy;&amp;tcy;, 1789-1794, DjVu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40" y="1571612"/>
            <a:ext cx="2319486" cy="243607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173</TotalTime>
  <Words>391</Words>
  <Application>Microsoft Office PowerPoint</Application>
  <PresentationFormat>Экран (4:3)</PresentationFormat>
  <Paragraphs>89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ПК-13</cp:lastModifiedBy>
  <cp:revision>7</cp:revision>
  <dcterms:modified xsi:type="dcterms:W3CDTF">2015-12-13T16:00:53Z</dcterms:modified>
</cp:coreProperties>
</file>