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71" r:id="rId3"/>
    <p:sldId id="264" r:id="rId4"/>
    <p:sldId id="260" r:id="rId5"/>
    <p:sldId id="265" r:id="rId6"/>
    <p:sldId id="261" r:id="rId7"/>
    <p:sldId id="267" r:id="rId8"/>
    <p:sldId id="263" r:id="rId9"/>
    <p:sldId id="266" r:id="rId10"/>
    <p:sldId id="268" r:id="rId11"/>
    <p:sldId id="269" r:id="rId12"/>
    <p:sldId id="256" r:id="rId13"/>
    <p:sldId id="270" r:id="rId14"/>
    <p:sldId id="257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BB7C2-0066-439B-9ED0-405163DD717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38A4756-A58A-4FCA-9925-C2F442972FC9}">
      <dgm:prSet phldrT="[Текст]" custT="1"/>
      <dgm:spPr/>
      <dgm:t>
        <a:bodyPr/>
        <a:lstStyle/>
        <a:p>
          <a:r>
            <a:rPr lang="ru-RU" sz="2400" dirty="0" smtClean="0"/>
            <a:t>Военно-пахотные поселения</a:t>
          </a:r>
          <a:endParaRPr lang="ru-RU" sz="2400" dirty="0"/>
        </a:p>
      </dgm:t>
    </dgm:pt>
    <dgm:pt modelId="{4AE63524-7434-4515-BF86-16F1E6C461E2}" type="parTrans" cxnId="{F1F31AF7-56E2-49E2-8489-88F37579E15F}">
      <dgm:prSet/>
      <dgm:spPr/>
      <dgm:t>
        <a:bodyPr/>
        <a:lstStyle/>
        <a:p>
          <a:endParaRPr lang="ru-RU"/>
        </a:p>
      </dgm:t>
    </dgm:pt>
    <dgm:pt modelId="{F73648A8-A70F-4EAC-A577-AA2DA83E87D5}" type="sibTrans" cxnId="{F1F31AF7-56E2-49E2-8489-88F37579E15F}">
      <dgm:prSet/>
      <dgm:spPr/>
      <dgm:t>
        <a:bodyPr/>
        <a:lstStyle/>
        <a:p>
          <a:endParaRPr lang="ru-RU"/>
        </a:p>
      </dgm:t>
    </dgm:pt>
    <dgm:pt modelId="{EED20F0A-270B-4694-8755-17620E3518E8}">
      <dgm:prSet phldrT="[Текст]" custT="1"/>
      <dgm:spPr/>
      <dgm:t>
        <a:bodyPr/>
        <a:lstStyle/>
        <a:p>
          <a:r>
            <a:rPr lang="ru-RU" sz="2400" dirty="0" smtClean="0"/>
            <a:t>города</a:t>
          </a:r>
          <a:endParaRPr lang="ru-RU" sz="2400" dirty="0"/>
        </a:p>
      </dgm:t>
    </dgm:pt>
    <dgm:pt modelId="{008AEE33-F46C-4228-9EC9-05E4E8A025C0}" type="parTrans" cxnId="{F5C94615-D1F2-4AB5-AF46-8DA1F6D02433}">
      <dgm:prSet/>
      <dgm:spPr/>
      <dgm:t>
        <a:bodyPr/>
        <a:lstStyle/>
        <a:p>
          <a:endParaRPr lang="ru-RU"/>
        </a:p>
      </dgm:t>
    </dgm:pt>
    <dgm:pt modelId="{433D6DC8-CEAE-4DA2-A246-8E3AF0DCD506}" type="sibTrans" cxnId="{F5C94615-D1F2-4AB5-AF46-8DA1F6D02433}">
      <dgm:prSet/>
      <dgm:spPr/>
      <dgm:t>
        <a:bodyPr/>
        <a:lstStyle/>
        <a:p>
          <a:endParaRPr lang="ru-RU"/>
        </a:p>
      </dgm:t>
    </dgm:pt>
    <dgm:pt modelId="{1D660521-DC07-4EA4-9F52-7E11FB01F93A}">
      <dgm:prSet phldrT="[Текст]"/>
      <dgm:spPr/>
      <dgm:t>
        <a:bodyPr/>
        <a:lstStyle/>
        <a:p>
          <a:r>
            <a:rPr lang="ru-RU" dirty="0" smtClean="0"/>
            <a:t>Торговые фактории среднеазиатских и мусульманских купцов</a:t>
          </a:r>
          <a:endParaRPr lang="ru-RU" dirty="0"/>
        </a:p>
      </dgm:t>
    </dgm:pt>
    <dgm:pt modelId="{B1A4B6BA-F0AD-4965-AA41-DD319A1BB45C}" type="parTrans" cxnId="{83408218-7A56-4553-8AD1-CA5BA31B489B}">
      <dgm:prSet/>
      <dgm:spPr/>
      <dgm:t>
        <a:bodyPr/>
        <a:lstStyle/>
        <a:p>
          <a:endParaRPr lang="ru-RU"/>
        </a:p>
      </dgm:t>
    </dgm:pt>
    <dgm:pt modelId="{4E8B76BE-C0A7-4DDC-B8CD-6B7C948B0037}" type="sibTrans" cxnId="{83408218-7A56-4553-8AD1-CA5BA31B489B}">
      <dgm:prSet/>
      <dgm:spPr/>
      <dgm:t>
        <a:bodyPr/>
        <a:lstStyle/>
        <a:p>
          <a:endParaRPr lang="ru-RU"/>
        </a:p>
      </dgm:t>
    </dgm:pt>
    <dgm:pt modelId="{25AE7B02-3DEB-41B1-8814-B915ED798439}" type="pres">
      <dgm:prSet presAssocID="{377BB7C2-0066-439B-9ED0-405163DD7178}" presName="compositeShape" presStyleCnt="0">
        <dgm:presLayoutVars>
          <dgm:dir/>
          <dgm:resizeHandles/>
        </dgm:presLayoutVars>
      </dgm:prSet>
      <dgm:spPr/>
    </dgm:pt>
    <dgm:pt modelId="{64B11806-B906-4024-ADE2-8B67451106D2}" type="pres">
      <dgm:prSet presAssocID="{377BB7C2-0066-439B-9ED0-405163DD7178}" presName="pyramid" presStyleLbl="node1" presStyleIdx="0" presStyleCnt="1" custScaleY="55923" custLinFactNeighborX="3459"/>
      <dgm:spPr/>
    </dgm:pt>
    <dgm:pt modelId="{0F340828-E19A-4398-8CD4-CB51D8C425E5}" type="pres">
      <dgm:prSet presAssocID="{377BB7C2-0066-439B-9ED0-405163DD7178}" presName="theList" presStyleCnt="0"/>
      <dgm:spPr/>
    </dgm:pt>
    <dgm:pt modelId="{A7D48B08-A17C-4B2D-9755-845927087468}" type="pres">
      <dgm:prSet presAssocID="{F38A4756-A58A-4FCA-9925-C2F442972FC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7108C-5FA4-4642-AFCB-90C6EC012B8B}" type="pres">
      <dgm:prSet presAssocID="{F38A4756-A58A-4FCA-9925-C2F442972FC9}" presName="aSpace" presStyleCnt="0"/>
      <dgm:spPr/>
    </dgm:pt>
    <dgm:pt modelId="{828BCB12-DD83-4EFB-84B5-B2B1E525B342}" type="pres">
      <dgm:prSet presAssocID="{EED20F0A-270B-4694-8755-17620E3518E8}" presName="aNode" presStyleLbl="fgAcc1" presStyleIdx="1" presStyleCnt="3" custLinFactNeighborX="-2091" custLinFactNeighborY="30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0DABE-BFA4-4648-9FF5-81A02ACC1F48}" type="pres">
      <dgm:prSet presAssocID="{EED20F0A-270B-4694-8755-17620E3518E8}" presName="aSpace" presStyleCnt="0"/>
      <dgm:spPr/>
    </dgm:pt>
    <dgm:pt modelId="{1D6883A8-B6D6-49D9-8C33-58A2AA131979}" type="pres">
      <dgm:prSet presAssocID="{1D660521-DC07-4EA4-9F52-7E11FB01F93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74C93-7406-4C6C-97E7-479C15E38E69}" type="pres">
      <dgm:prSet presAssocID="{1D660521-DC07-4EA4-9F52-7E11FB01F93A}" presName="aSpace" presStyleCnt="0"/>
      <dgm:spPr/>
    </dgm:pt>
  </dgm:ptLst>
  <dgm:cxnLst>
    <dgm:cxn modelId="{F1F31AF7-56E2-49E2-8489-88F37579E15F}" srcId="{377BB7C2-0066-439B-9ED0-405163DD7178}" destId="{F38A4756-A58A-4FCA-9925-C2F442972FC9}" srcOrd="0" destOrd="0" parTransId="{4AE63524-7434-4515-BF86-16F1E6C461E2}" sibTransId="{F73648A8-A70F-4EAC-A577-AA2DA83E87D5}"/>
    <dgm:cxn modelId="{F5C94615-D1F2-4AB5-AF46-8DA1F6D02433}" srcId="{377BB7C2-0066-439B-9ED0-405163DD7178}" destId="{EED20F0A-270B-4694-8755-17620E3518E8}" srcOrd="1" destOrd="0" parTransId="{008AEE33-F46C-4228-9EC9-05E4E8A025C0}" sibTransId="{433D6DC8-CEAE-4DA2-A246-8E3AF0DCD506}"/>
    <dgm:cxn modelId="{FE853C08-2A6D-45C1-BF92-77F93C0299BB}" type="presOf" srcId="{1D660521-DC07-4EA4-9F52-7E11FB01F93A}" destId="{1D6883A8-B6D6-49D9-8C33-58A2AA131979}" srcOrd="0" destOrd="0" presId="urn:microsoft.com/office/officeart/2005/8/layout/pyramid2"/>
    <dgm:cxn modelId="{20FE985B-ACA6-4F3D-8DA2-D19993AEBBF7}" type="presOf" srcId="{F38A4756-A58A-4FCA-9925-C2F442972FC9}" destId="{A7D48B08-A17C-4B2D-9755-845927087468}" srcOrd="0" destOrd="0" presId="urn:microsoft.com/office/officeart/2005/8/layout/pyramid2"/>
    <dgm:cxn modelId="{83408218-7A56-4553-8AD1-CA5BA31B489B}" srcId="{377BB7C2-0066-439B-9ED0-405163DD7178}" destId="{1D660521-DC07-4EA4-9F52-7E11FB01F93A}" srcOrd="2" destOrd="0" parTransId="{B1A4B6BA-F0AD-4965-AA41-DD319A1BB45C}" sibTransId="{4E8B76BE-C0A7-4DDC-B8CD-6B7C948B0037}"/>
    <dgm:cxn modelId="{20872902-0FB7-4554-A4CA-C8C1E0648786}" type="presOf" srcId="{377BB7C2-0066-439B-9ED0-405163DD7178}" destId="{25AE7B02-3DEB-41B1-8814-B915ED798439}" srcOrd="0" destOrd="0" presId="urn:microsoft.com/office/officeart/2005/8/layout/pyramid2"/>
    <dgm:cxn modelId="{11AD883A-7D21-4EB9-9A71-CE39CB2B5EB6}" type="presOf" srcId="{EED20F0A-270B-4694-8755-17620E3518E8}" destId="{828BCB12-DD83-4EFB-84B5-B2B1E525B342}" srcOrd="0" destOrd="0" presId="urn:microsoft.com/office/officeart/2005/8/layout/pyramid2"/>
    <dgm:cxn modelId="{FBC91377-6A23-47D8-976F-22663F492ADE}" type="presParOf" srcId="{25AE7B02-3DEB-41B1-8814-B915ED798439}" destId="{64B11806-B906-4024-ADE2-8B67451106D2}" srcOrd="0" destOrd="0" presId="urn:microsoft.com/office/officeart/2005/8/layout/pyramid2"/>
    <dgm:cxn modelId="{CD1BDA77-13B1-43E4-9893-653DB1593DF5}" type="presParOf" srcId="{25AE7B02-3DEB-41B1-8814-B915ED798439}" destId="{0F340828-E19A-4398-8CD4-CB51D8C425E5}" srcOrd="1" destOrd="0" presId="urn:microsoft.com/office/officeart/2005/8/layout/pyramid2"/>
    <dgm:cxn modelId="{558EAEC2-29EF-429B-8ED2-FD91372A792B}" type="presParOf" srcId="{0F340828-E19A-4398-8CD4-CB51D8C425E5}" destId="{A7D48B08-A17C-4B2D-9755-845927087468}" srcOrd="0" destOrd="0" presId="urn:microsoft.com/office/officeart/2005/8/layout/pyramid2"/>
    <dgm:cxn modelId="{46D07A66-942E-48D0-9C15-B540E6E9C776}" type="presParOf" srcId="{0F340828-E19A-4398-8CD4-CB51D8C425E5}" destId="{C497108C-5FA4-4642-AFCB-90C6EC012B8B}" srcOrd="1" destOrd="0" presId="urn:microsoft.com/office/officeart/2005/8/layout/pyramid2"/>
    <dgm:cxn modelId="{057C0701-BACB-49CC-A353-FA87DD2B9EB1}" type="presParOf" srcId="{0F340828-E19A-4398-8CD4-CB51D8C425E5}" destId="{828BCB12-DD83-4EFB-84B5-B2B1E525B342}" srcOrd="2" destOrd="0" presId="urn:microsoft.com/office/officeart/2005/8/layout/pyramid2"/>
    <dgm:cxn modelId="{9CF045DD-4B48-4F87-8736-C20146803102}" type="presParOf" srcId="{0F340828-E19A-4398-8CD4-CB51D8C425E5}" destId="{10C0DABE-BFA4-4648-9FF5-81A02ACC1F48}" srcOrd="3" destOrd="0" presId="urn:microsoft.com/office/officeart/2005/8/layout/pyramid2"/>
    <dgm:cxn modelId="{F9612292-BAEE-4AEC-8400-96517BB46146}" type="presParOf" srcId="{0F340828-E19A-4398-8CD4-CB51D8C425E5}" destId="{1D6883A8-B6D6-49D9-8C33-58A2AA131979}" srcOrd="4" destOrd="0" presId="urn:microsoft.com/office/officeart/2005/8/layout/pyramid2"/>
    <dgm:cxn modelId="{F204D425-7A0F-4C86-840C-7103BE6ED69B}" type="presParOf" srcId="{0F340828-E19A-4398-8CD4-CB51D8C425E5}" destId="{23E74C93-7406-4C6C-97E7-479C15E38E6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11806-B906-4024-ADE2-8B67451106D2}">
      <dsp:nvSpPr>
        <dsp:cNvPr id="0" name=""/>
        <dsp:cNvSpPr/>
      </dsp:nvSpPr>
      <dsp:spPr>
        <a:xfrm>
          <a:off x="360057" y="895644"/>
          <a:ext cx="4064000" cy="227271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48B08-A17C-4B2D-9755-845927087468}">
      <dsp:nvSpPr>
        <dsp:cNvPr id="0" name=""/>
        <dsp:cNvSpPr/>
      </dsp:nvSpPr>
      <dsp:spPr>
        <a:xfrm>
          <a:off x="2251483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Военно-пахотные поселения</a:t>
          </a:r>
          <a:endParaRPr lang="ru-RU" sz="2400" kern="1200" dirty="0"/>
        </a:p>
      </dsp:txBody>
      <dsp:txXfrm>
        <a:off x="2298445" y="455544"/>
        <a:ext cx="2547676" cy="868101"/>
      </dsp:txXfrm>
    </dsp:sp>
    <dsp:sp modelId="{828BCB12-DD83-4EFB-84B5-B2B1E525B342}">
      <dsp:nvSpPr>
        <dsp:cNvPr id="0" name=""/>
        <dsp:cNvSpPr/>
      </dsp:nvSpPr>
      <dsp:spPr>
        <a:xfrm>
          <a:off x="2196248" y="1527944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города</a:t>
          </a:r>
          <a:endParaRPr lang="ru-RU" sz="2400" kern="1200" dirty="0"/>
        </a:p>
      </dsp:txBody>
      <dsp:txXfrm>
        <a:off x="2243210" y="1574906"/>
        <a:ext cx="2547676" cy="868101"/>
      </dsp:txXfrm>
    </dsp:sp>
    <dsp:sp modelId="{1D6883A8-B6D6-49D9-8C33-58A2AA131979}">
      <dsp:nvSpPr>
        <dsp:cNvPr id="0" name=""/>
        <dsp:cNvSpPr/>
      </dsp:nvSpPr>
      <dsp:spPr>
        <a:xfrm>
          <a:off x="2251483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Торговые фактории среднеазиатских и мусульманских купцов</a:t>
          </a:r>
          <a:endParaRPr lang="ru-RU" sz="1700" kern="1200" dirty="0"/>
        </a:p>
      </dsp:txBody>
      <dsp:txXfrm>
        <a:off x="2298445" y="2620101"/>
        <a:ext cx="2547676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11.12.2015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5794"/>
            <a:ext cx="8933688" cy="546260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3600" b="1" i="1" dirty="0" smtClean="0"/>
          </a:p>
          <a:p>
            <a:pPr marL="82296" indent="0" algn="ctr">
              <a:buNone/>
            </a:pPr>
            <a:endParaRPr lang="ru-RU" sz="3600" b="1" i="1" dirty="0" smtClean="0"/>
          </a:p>
          <a:p>
            <a:pPr marL="82296" indent="0" algn="ctr">
              <a:buNone/>
            </a:pPr>
            <a:r>
              <a:rPr lang="ru-RU" sz="3600" b="1" i="1" dirty="0" smtClean="0"/>
              <a:t>Тува  </a:t>
            </a:r>
            <a:r>
              <a:rPr lang="ru-RU" sz="3600" b="1" i="1" dirty="0" smtClean="0"/>
              <a:t>под игом монгольских феодалов (</a:t>
            </a:r>
            <a:r>
              <a:rPr lang="en-US" sz="3600" b="1" i="1" dirty="0" smtClean="0"/>
              <a:t>XIII-XIV</a:t>
            </a:r>
            <a:r>
              <a:rPr lang="ru-RU" sz="3600" b="1" i="1" dirty="0" smtClean="0"/>
              <a:t> вв.)</a:t>
            </a:r>
          </a:p>
          <a:p>
            <a:pPr marL="82296" indent="0" algn="ctr">
              <a:buNone/>
            </a:pPr>
            <a:endParaRPr lang="ru-RU" sz="3600" b="1" dirty="0" smtClean="0"/>
          </a:p>
          <a:p>
            <a:pPr marL="82296" indent="0" algn="ctr">
              <a:buNone/>
            </a:pPr>
            <a:endParaRPr lang="ru-RU" sz="3600" b="1" dirty="0" smtClean="0"/>
          </a:p>
          <a:p>
            <a:pPr marL="82296" indent="0" algn="r">
              <a:buNone/>
            </a:pPr>
            <a:r>
              <a:rPr lang="ru-RU" sz="3600" b="1" dirty="0" smtClean="0"/>
              <a:t>Выполнила: </a:t>
            </a:r>
            <a:r>
              <a:rPr lang="ru-RU" sz="3600" b="1" dirty="0" err="1" smtClean="0"/>
              <a:t>Сумуя</a:t>
            </a:r>
            <a:r>
              <a:rPr lang="ru-RU" sz="3600" b="1" dirty="0" smtClean="0"/>
              <a:t> А.П.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55238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Территория современной Тувы по монгольским источникам- </a:t>
            </a:r>
            <a:r>
              <a:rPr lang="ru-RU" sz="2400" b="1" i="1" dirty="0" smtClean="0"/>
              <a:t>Кем- </a:t>
            </a:r>
            <a:r>
              <a:rPr lang="ru-RU" sz="2400" b="1" i="1" dirty="0" err="1" smtClean="0"/>
              <a:t>Кемджиут</a:t>
            </a:r>
            <a:r>
              <a:rPr lang="ru-RU" sz="2400" b="1" i="1" dirty="0" smtClean="0"/>
              <a:t>.</a:t>
            </a:r>
          </a:p>
          <a:p>
            <a:pPr marL="0" indent="0">
              <a:buNone/>
            </a:pPr>
            <a:r>
              <a:rPr lang="ru-RU" sz="2800" b="1" i="1" dirty="0" smtClean="0"/>
              <a:t>Необратимые последствия в социально-экономической и этнокультурной жизни:</a:t>
            </a:r>
          </a:p>
          <a:p>
            <a:r>
              <a:rPr lang="ru-RU" dirty="0" smtClean="0"/>
              <a:t>Монгольское нашествие затормаживало социально-экономическое развитие Тувы.</a:t>
            </a:r>
          </a:p>
          <a:p>
            <a:r>
              <a:rPr lang="ru-RU" dirty="0" smtClean="0"/>
              <a:t>Захватнические войны монгольских феодалов причиняли бедствия населению Тувы.</a:t>
            </a:r>
          </a:p>
          <a:p>
            <a:r>
              <a:rPr lang="ru-RU" dirty="0" smtClean="0"/>
              <a:t>С него взимались обременительные налоги, ухудшающие и без того трудное материальное положение трудящихся масс кочевников.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07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72000"/>
          </a:xfrm>
        </p:spPr>
        <p:txBody>
          <a:bodyPr/>
          <a:lstStyle/>
          <a:p>
            <a:r>
              <a:rPr lang="ru-RU" dirty="0" smtClean="0"/>
              <a:t>Тувинские племена не раз выступали против ига чужеземных захватчиков.</a:t>
            </a:r>
          </a:p>
          <a:p>
            <a:r>
              <a:rPr lang="ru-RU" dirty="0" smtClean="0"/>
              <a:t>Для подавление сопротивления тувинских племен направлялись и размещались военных гарнизоны и создавали военно-пахотные поселения, где солдаты несли военную службу и занимались землепашеством. (сооружение- переселялись строители, ремесленники из Китая, Средней Азии)</a:t>
            </a:r>
          </a:p>
          <a:p>
            <a:r>
              <a:rPr lang="ru-RU" dirty="0" smtClean="0"/>
              <a:t>Здесь производились хлеб, оружие, ремесленные и </a:t>
            </a:r>
            <a:r>
              <a:rPr lang="ru-RU" dirty="0"/>
              <a:t>д</a:t>
            </a:r>
            <a:r>
              <a:rPr lang="ru-RU" dirty="0" smtClean="0"/>
              <a:t>ругие изделия для снабжения армии.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4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рабочий\смотри\импер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876"/>
            <a:ext cx="9252520" cy="744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55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Исследованные</a:t>
            </a:r>
          </a:p>
          <a:p>
            <a:pPr marL="0" indent="0">
              <a:buNone/>
            </a:pPr>
            <a:r>
              <a:rPr lang="ru-RU" dirty="0" smtClean="0"/>
              <a:t> археологами</a:t>
            </a:r>
          </a:p>
          <a:p>
            <a:pPr marL="0" indent="0">
              <a:buNone/>
            </a:pPr>
            <a:r>
              <a:rPr lang="ru-RU" dirty="0" smtClean="0"/>
              <a:t>остатки 6 городов и двух поселений.</a:t>
            </a:r>
          </a:p>
          <a:p>
            <a:pPr marL="0" indent="0">
              <a:buNone/>
            </a:pPr>
            <a:r>
              <a:rPr lang="ru-RU" dirty="0" smtClean="0"/>
              <a:t>Занимались кочевым скотоводством, земледелием, горным делом, металлургией, ремеслом, строительным делом, ткачеством и охотой.</a:t>
            </a:r>
          </a:p>
          <a:p>
            <a:pPr marL="0" indent="0">
              <a:buNone/>
            </a:pPr>
            <a:r>
              <a:rPr lang="ru-RU" dirty="0" smtClean="0"/>
              <a:t>Основное жилище:</a:t>
            </a:r>
          </a:p>
          <a:p>
            <a:pPr marL="0" indent="0">
              <a:buNone/>
            </a:pPr>
            <a:r>
              <a:rPr lang="ru-RU" dirty="0" smtClean="0"/>
              <a:t>Юрта.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23042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57148710"/>
              </p:ext>
            </p:extLst>
          </p:nvPr>
        </p:nvGraphicFramePr>
        <p:xfrm>
          <a:off x="3707904" y="476672"/>
          <a:ext cx="51125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968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рабочий\смотри\Siberia_X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871537"/>
            <a:ext cx="9252520" cy="565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7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Параграфы 28-29 прочитать.</a:t>
            </a:r>
          </a:p>
          <a:p>
            <a:r>
              <a:rPr lang="ru-RU" sz="4400" dirty="0" smtClean="0"/>
              <a:t>Повторить записи в тетради.</a:t>
            </a:r>
          </a:p>
          <a:p>
            <a:r>
              <a:rPr lang="ru-RU" sz="4400" dirty="0" smtClean="0"/>
              <a:t>Работа с </a:t>
            </a:r>
            <a:r>
              <a:rPr lang="ru-RU" sz="4400" dirty="0"/>
              <a:t>документом </a:t>
            </a:r>
            <a:r>
              <a:rPr lang="ru-RU" sz="4000" dirty="0"/>
              <a:t>стр. 43-44 </a:t>
            </a:r>
            <a:r>
              <a:rPr lang="ru-RU" sz="4400" dirty="0"/>
              <a:t>(сочинение анализ.)</a:t>
            </a:r>
            <a:endParaRPr lang="ru-RU" sz="4400" dirty="0" smtClean="0"/>
          </a:p>
          <a:p>
            <a:r>
              <a:rPr lang="ru-RU" sz="4400" dirty="0" smtClean="0"/>
              <a:t>Рефераты 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2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4000" b="1" i="1" dirty="0" smtClean="0"/>
              <a:t>Тува  под игом монгольских феодалов (</a:t>
            </a:r>
            <a:r>
              <a:rPr lang="en-US" sz="4000" b="1" i="1" dirty="0" smtClean="0"/>
              <a:t>XIII-XIV</a:t>
            </a:r>
            <a:r>
              <a:rPr lang="ru-RU" sz="4000" b="1" i="1" dirty="0" smtClean="0"/>
              <a:t> вв.)</a:t>
            </a:r>
          </a:p>
          <a:p>
            <a:pPr marL="996696" indent="-914400">
              <a:buFont typeface="+mj-lt"/>
              <a:buAutoNum type="arabicPeriod"/>
            </a:pPr>
            <a:r>
              <a:rPr lang="ru-RU" sz="2800" b="1" dirty="0" smtClean="0"/>
              <a:t>Монгольская эпоха</a:t>
            </a:r>
            <a:r>
              <a:rPr lang="en-US" sz="2800" b="1" dirty="0" smtClean="0"/>
              <a:t>(XIII-XIV </a:t>
            </a:r>
            <a:r>
              <a:rPr lang="ru-RU" sz="2800" b="1" dirty="0" smtClean="0"/>
              <a:t>вв.)</a:t>
            </a:r>
          </a:p>
          <a:p>
            <a:pPr marL="996696" indent="-914400">
              <a:buFont typeface="+mj-lt"/>
              <a:buAutoNum type="arabicPeriod"/>
            </a:pPr>
            <a:r>
              <a:rPr lang="ru-RU" sz="2800" b="1" dirty="0" smtClean="0"/>
              <a:t>Хозяйство и культура населения Тувы</a:t>
            </a:r>
          </a:p>
          <a:p>
            <a:pPr marL="996696" indent="-914400">
              <a:buFont typeface="+mj-lt"/>
              <a:buAutoNum type="arabicPeriod"/>
            </a:pPr>
            <a:r>
              <a:rPr lang="ru-RU" sz="2800" b="1" dirty="0" smtClean="0"/>
              <a:t>Население Тувы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3140968"/>
            <a:ext cx="4040188" cy="504056"/>
          </a:xfrm>
        </p:spPr>
        <p:txBody>
          <a:bodyPr/>
          <a:lstStyle/>
          <a:p>
            <a:r>
              <a:rPr lang="ru-RU" dirty="0" smtClean="0"/>
              <a:t>Лесных монголов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3861048"/>
            <a:ext cx="4038600" cy="22544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Селились в лесах, на берегах рек,</a:t>
            </a:r>
          </a:p>
          <a:p>
            <a:pPr marL="0" indent="0">
              <a:buNone/>
            </a:pPr>
            <a:r>
              <a:rPr lang="ru-RU" dirty="0" smtClean="0"/>
              <a:t>Жили в чумах,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Занятия: Рыболовство, охота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649788" y="3789040"/>
            <a:ext cx="4038600" cy="23264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Селились в степных зонах,</a:t>
            </a:r>
          </a:p>
          <a:p>
            <a:pPr marL="0" indent="0">
              <a:buNone/>
            </a:pPr>
            <a:r>
              <a:rPr lang="ru-RU" dirty="0" smtClean="0"/>
              <a:t>Кочевали</a:t>
            </a:r>
          </a:p>
          <a:p>
            <a:pPr marL="0" indent="0">
              <a:buNone/>
            </a:pPr>
            <a:r>
              <a:rPr lang="ru-RU" dirty="0" smtClean="0"/>
              <a:t>Занятия: скотоводство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296144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Монгольские племена до </a:t>
            </a:r>
            <a:r>
              <a:rPr lang="en-US" dirty="0" smtClean="0">
                <a:solidFill>
                  <a:schemeClr val="bg2"/>
                </a:solidFill>
              </a:rPr>
              <a:t>VIII</a:t>
            </a:r>
            <a:r>
              <a:rPr lang="ru-RU" dirty="0" smtClean="0">
                <a:solidFill>
                  <a:schemeClr val="bg2"/>
                </a:solidFill>
              </a:rPr>
              <a:t> века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2348880"/>
            <a:ext cx="4040188" cy="1296143"/>
          </a:xfrm>
        </p:spPr>
        <p:txBody>
          <a:bodyPr/>
          <a:lstStyle/>
          <a:p>
            <a:r>
              <a:rPr lang="ru-RU" dirty="0" smtClean="0"/>
              <a:t>Степняков-кочевников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538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000" dirty="0" smtClean="0"/>
              <a:t>Наиболее крупные монгольские племена (</a:t>
            </a:r>
            <a:r>
              <a:rPr lang="ru-RU" sz="3000" dirty="0" err="1" smtClean="0"/>
              <a:t>хамаг</a:t>
            </a:r>
            <a:r>
              <a:rPr lang="ru-RU" sz="3000" dirty="0" smtClean="0"/>
              <a:t>-монголы, </a:t>
            </a:r>
            <a:r>
              <a:rPr lang="ru-RU" sz="3000" dirty="0" err="1" smtClean="0"/>
              <a:t>джалаиры</a:t>
            </a:r>
            <a:r>
              <a:rPr lang="ru-RU" sz="3000" dirty="0" smtClean="0"/>
              <a:t>, </a:t>
            </a:r>
            <a:r>
              <a:rPr lang="ru-RU" sz="3000" dirty="0" err="1" smtClean="0"/>
              <a:t>кэрэиты</a:t>
            </a:r>
            <a:r>
              <a:rPr lang="ru-RU" sz="3000" dirty="0" smtClean="0"/>
              <a:t>, </a:t>
            </a:r>
            <a:r>
              <a:rPr lang="ru-RU" sz="3000" dirty="0" err="1" smtClean="0"/>
              <a:t>мэркиты</a:t>
            </a:r>
            <a:r>
              <a:rPr lang="ru-RU" sz="3000" dirty="0" smtClean="0"/>
              <a:t>, </a:t>
            </a:r>
            <a:r>
              <a:rPr lang="ru-RU" sz="3000" dirty="0" err="1" smtClean="0"/>
              <a:t>найманы</a:t>
            </a:r>
            <a:r>
              <a:rPr lang="ru-RU" sz="3000" dirty="0" smtClean="0"/>
              <a:t>, </a:t>
            </a:r>
            <a:r>
              <a:rPr lang="ru-RU" sz="3000" dirty="0" err="1" smtClean="0"/>
              <a:t>тайчиуты</a:t>
            </a:r>
            <a:r>
              <a:rPr lang="ru-RU" sz="3000" dirty="0" smtClean="0"/>
              <a:t>, татары, </a:t>
            </a:r>
            <a:r>
              <a:rPr lang="ru-RU" sz="3000" dirty="0" err="1" smtClean="0"/>
              <a:t>янгуты</a:t>
            </a:r>
            <a:r>
              <a:rPr lang="ru-RU" sz="3000" dirty="0" smtClean="0"/>
              <a:t> и др.)</a:t>
            </a:r>
          </a:p>
          <a:p>
            <a:pPr marL="0" indent="0">
              <a:buNone/>
            </a:pPr>
            <a:r>
              <a:rPr lang="ru-RU" sz="3000" dirty="0" smtClean="0"/>
              <a:t>Шла борьба за власть между отдельными монгольскими племенами.</a:t>
            </a:r>
          </a:p>
          <a:p>
            <a:pPr marL="0" indent="0">
              <a:buNone/>
            </a:pPr>
            <a:r>
              <a:rPr lang="ru-RU" dirty="0" smtClean="0"/>
              <a:t>Среди них  выделялся </a:t>
            </a:r>
            <a:r>
              <a:rPr lang="ru-RU" sz="4000" dirty="0" err="1" smtClean="0"/>
              <a:t>Тэмучин</a:t>
            </a:r>
            <a:r>
              <a:rPr lang="ru-RU" sz="4000" dirty="0" smtClean="0"/>
              <a:t> (1155-1227)</a:t>
            </a:r>
          </a:p>
          <a:p>
            <a:pPr marL="0" indent="0">
              <a:buNone/>
            </a:pPr>
            <a:r>
              <a:rPr lang="ru-RU" sz="3200" dirty="0" smtClean="0"/>
              <a:t>Удалось объединить различные монгол язычные племена в единое монгольское государство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3489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ru-RU" b="1" dirty="0" smtClean="0"/>
              <a:t>Монгольская эпоха:</a:t>
            </a:r>
          </a:p>
          <a:p>
            <a:r>
              <a:rPr lang="ru-RU" b="1" dirty="0" smtClean="0"/>
              <a:t>Начало </a:t>
            </a:r>
            <a:r>
              <a:rPr lang="en-US" b="1" dirty="0" smtClean="0"/>
              <a:t>XIII</a:t>
            </a:r>
            <a:r>
              <a:rPr lang="ru-RU" b="1" dirty="0" smtClean="0"/>
              <a:t> века покорение племен Тувы монгольскими войсками под командованием старшего сына Чингисхана </a:t>
            </a:r>
            <a:r>
              <a:rPr lang="ru-RU" b="1" dirty="0" err="1" smtClean="0"/>
              <a:t>Джучи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Отчаянное сопротивление (</a:t>
            </a:r>
            <a:r>
              <a:rPr lang="ru-RU" b="1" dirty="0" err="1" smtClean="0"/>
              <a:t>туматы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Завершилось распадом монгольской империи .</a:t>
            </a:r>
          </a:p>
          <a:p>
            <a:r>
              <a:rPr lang="ru-RU" b="1" dirty="0" smtClean="0"/>
              <a:t>Куликовская битва </a:t>
            </a:r>
          </a:p>
          <a:p>
            <a:r>
              <a:rPr lang="ru-RU" sz="4800" b="1" dirty="0" smtClean="0"/>
              <a:t>1380 году</a:t>
            </a:r>
          </a:p>
          <a:p>
            <a:r>
              <a:rPr lang="ru-RU" sz="2400" b="1" dirty="0" smtClean="0"/>
              <a:t>В конце </a:t>
            </a:r>
            <a:r>
              <a:rPr lang="en-US" sz="2400" b="1" dirty="0" smtClean="0"/>
              <a:t>XIV</a:t>
            </a:r>
            <a:r>
              <a:rPr lang="ru-RU" sz="2400" b="1" dirty="0" smtClean="0"/>
              <a:t> в. Великая монгольская империя перестала существовать, началась эпоха феодальной раздробленности.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6895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В 1206 году на курултае(съезде), </a:t>
            </a:r>
            <a:r>
              <a:rPr lang="ru-RU" sz="3600" b="1" dirty="0" err="1" smtClean="0"/>
              <a:t>созанном</a:t>
            </a:r>
            <a:r>
              <a:rPr lang="ru-RU" sz="3600" b="1" dirty="0" smtClean="0"/>
              <a:t> на реке </a:t>
            </a:r>
            <a:r>
              <a:rPr lang="ru-RU" sz="3600" b="1" dirty="0" err="1" smtClean="0"/>
              <a:t>Онон</a:t>
            </a:r>
            <a:r>
              <a:rPr lang="ru-RU" sz="3600" b="1" dirty="0"/>
              <a:t> </a:t>
            </a:r>
            <a:r>
              <a:rPr lang="ru-RU" sz="3600" b="1" dirty="0" err="1" smtClean="0"/>
              <a:t>Темучин</a:t>
            </a:r>
            <a:r>
              <a:rPr lang="ru-RU" sz="3600" b="1" dirty="0" smtClean="0"/>
              <a:t> провозглашен великим ханом и ему было присвоено имя </a:t>
            </a:r>
            <a:r>
              <a:rPr lang="ru-RU" sz="4000" b="1" i="1" dirty="0" smtClean="0"/>
              <a:t>Чингисхан. </a:t>
            </a:r>
            <a:r>
              <a:rPr lang="ru-RU" sz="4000" dirty="0" smtClean="0"/>
              <a:t>Будущий все монгольский хан, крупнейший полководец,</a:t>
            </a:r>
          </a:p>
          <a:p>
            <a:pPr marL="0" indent="0">
              <a:buNone/>
            </a:pPr>
            <a:r>
              <a:rPr lang="ru-RU" sz="4000" dirty="0" smtClean="0"/>
              <a:t>Великий политик своего времени.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3484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i="1" dirty="0" smtClean="0"/>
              <a:t>Сразу же были начаты завоевательные походы</a:t>
            </a:r>
          </a:p>
          <a:p>
            <a:pPr marL="0" indent="0">
              <a:buNone/>
            </a:pPr>
            <a:r>
              <a:rPr lang="ru-RU" sz="4800" i="1" dirty="0" smtClean="0"/>
              <a:t>Цель: расширение владений и обогащение за счет покоренных народов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20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3789040"/>
            <a:ext cx="4038600" cy="1152128"/>
          </a:xfrm>
        </p:spPr>
        <p:txBody>
          <a:bodyPr/>
          <a:lstStyle/>
          <a:p>
            <a:r>
              <a:rPr lang="ru-RU" sz="5400" b="1" i="1" dirty="0" err="1"/>
              <a:t>Дзун-гар</a:t>
            </a:r>
            <a:endParaRPr lang="ru-RU" sz="5400" b="1" i="1" dirty="0"/>
          </a:p>
          <a:p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2780928"/>
            <a:ext cx="4040188" cy="648072"/>
          </a:xfrm>
        </p:spPr>
        <p:txBody>
          <a:bodyPr/>
          <a:lstStyle/>
          <a:p>
            <a:r>
              <a:rPr lang="ru-RU" sz="4000" dirty="0" smtClean="0"/>
              <a:t>Левое крыло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644008" y="3789040"/>
            <a:ext cx="4038600" cy="1080120"/>
          </a:xfrm>
        </p:spPr>
        <p:txBody>
          <a:bodyPr>
            <a:normAutofit/>
          </a:bodyPr>
          <a:lstStyle/>
          <a:p>
            <a:r>
              <a:rPr lang="ru-RU" sz="5400" b="1" i="1" dirty="0" err="1" smtClean="0"/>
              <a:t>Барун-гар</a:t>
            </a:r>
            <a:endParaRPr lang="ru-RU" sz="5400" b="1" i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4401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Все подвластное население разделил на 2крыла: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2852936"/>
            <a:ext cx="4040188" cy="576063"/>
          </a:xfrm>
        </p:spPr>
        <p:txBody>
          <a:bodyPr/>
          <a:lstStyle/>
          <a:p>
            <a:r>
              <a:rPr lang="ru-RU" sz="4000" dirty="0" smtClean="0"/>
              <a:t>Правое крыло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5581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Армия Чингисхана:</a:t>
            </a:r>
          </a:p>
          <a:p>
            <a:pPr algn="ctr"/>
            <a:r>
              <a:rPr lang="ru-RU" sz="4400" b="1" dirty="0" smtClean="0"/>
              <a:t>95 отрядов по 1 тыс. человек </a:t>
            </a:r>
            <a:endParaRPr lang="en-US" sz="4400" b="1" dirty="0" smtClean="0"/>
          </a:p>
          <a:p>
            <a:pPr algn="ctr"/>
            <a:r>
              <a:rPr lang="ru-RU" sz="4400" b="1" dirty="0" err="1" smtClean="0"/>
              <a:t>Тумен</a:t>
            </a:r>
            <a:r>
              <a:rPr lang="ru-RU" sz="4400" b="1" dirty="0" smtClean="0"/>
              <a:t> (тем)</a:t>
            </a:r>
          </a:p>
          <a:p>
            <a:pPr algn="ctr"/>
            <a:r>
              <a:rPr lang="ru-RU" sz="4400" b="1" dirty="0" smtClean="0"/>
              <a:t>10 тысяч </a:t>
            </a:r>
          </a:p>
          <a:p>
            <a:pPr algn="ctr"/>
            <a:r>
              <a:rPr lang="ru-RU" sz="4400" b="1" dirty="0" smtClean="0"/>
              <a:t>10 сотен</a:t>
            </a:r>
          </a:p>
          <a:p>
            <a:pPr algn="ctr"/>
            <a:r>
              <a:rPr lang="ru-RU" sz="4400" b="1" dirty="0" smtClean="0"/>
              <a:t>10 десятков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29753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</TotalTime>
  <Words>427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Слайд 2</vt:lpstr>
      <vt:lpstr>Монгольские племена до VIII века</vt:lpstr>
      <vt:lpstr>Слайд 4</vt:lpstr>
      <vt:lpstr>Слайд 5</vt:lpstr>
      <vt:lpstr>Слайд 6</vt:lpstr>
      <vt:lpstr>Слайд 7</vt:lpstr>
      <vt:lpstr>Все подвластное население разделил на 2крыла:</vt:lpstr>
      <vt:lpstr>Слайд 9</vt:lpstr>
      <vt:lpstr>Слайд 10</vt:lpstr>
      <vt:lpstr>Слайд 11</vt:lpstr>
      <vt:lpstr>Слайд 12</vt:lpstr>
      <vt:lpstr>Слайд 13</vt:lpstr>
      <vt:lpstr>Слайд 14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Сумуя Аяна Петровна</dc:creator>
  <cp:lastModifiedBy>мама</cp:lastModifiedBy>
  <cp:revision>13</cp:revision>
  <dcterms:created xsi:type="dcterms:W3CDTF">2015-11-20T11:36:39Z</dcterms:created>
  <dcterms:modified xsi:type="dcterms:W3CDTF">2015-12-11T14:36:01Z</dcterms:modified>
</cp:coreProperties>
</file>