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6" r:id="rId2"/>
    <p:sldId id="256" r:id="rId3"/>
    <p:sldId id="273" r:id="rId4"/>
    <p:sldId id="257" r:id="rId5"/>
    <p:sldId id="268" r:id="rId6"/>
    <p:sldId id="258" r:id="rId7"/>
    <p:sldId id="261" r:id="rId8"/>
    <p:sldId id="259" r:id="rId9"/>
    <p:sldId id="274" r:id="rId10"/>
    <p:sldId id="26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300BB4B-BBF0-4FF1-8D60-59DBDF43F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08A18D-0EBF-46D3-A827-9EB8D9CCD8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E2921E-5B94-4F42-B0E5-4BA2A51267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96BCAC-5FA0-4492-B3A9-DE088CAA32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5F736B-9B55-4960-BF0C-33E381DE9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3658E4-A745-4AD0-BF37-752A869F94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97F843-E72D-48B2-8F57-95160FECA0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1BEA08-5E33-4E25-875E-BD9F729B3B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EC4CAC-BC42-4336-8170-F4A09CF03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42A07D-FB8C-40E7-9B1E-1F0AE5E046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100D776-AC40-4210-8487-27C33356ED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42F73F-70F2-446A-AE2F-3ADC930F23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>
    <p:whee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9915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Операционная система</a:t>
            </a:r>
          </a:p>
        </p:txBody>
      </p:sp>
      <p:pic>
        <p:nvPicPr>
          <p:cNvPr id="5" name="Picture 2" descr="http://www.h-p-s.hu/en/_include/img/work/full/tool01-ful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905000"/>
            <a:ext cx="5105400" cy="349316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229600" cy="3733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Набор программ, с помощью которых пользователь вводит информацию в ПК.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Элементы:</a:t>
            </a:r>
          </a:p>
          <a:p>
            <a:pPr marL="624078" indent="-514350" eaLnBrk="1" hangingPunct="1">
              <a:buFont typeface="Wingdings" pitchFamily="2" charset="2"/>
              <a:buAutoNum type="arabicParenR"/>
              <a:defRPr/>
            </a:pPr>
            <a:r>
              <a:rPr lang="ru-RU" dirty="0" smtClean="0">
                <a:effectLst/>
              </a:rPr>
              <a:t>Рабочий стол</a:t>
            </a:r>
          </a:p>
          <a:p>
            <a:pPr marL="624078" indent="-514350" eaLnBrk="1" hangingPunct="1">
              <a:buFont typeface="Wingdings" pitchFamily="2" charset="2"/>
              <a:buAutoNum type="arabicParenR"/>
              <a:defRPr/>
            </a:pPr>
            <a:r>
              <a:rPr lang="ru-RU" dirty="0" smtClean="0"/>
              <a:t>Панель задач</a:t>
            </a:r>
          </a:p>
          <a:p>
            <a:pPr marL="624078" indent="-514350" eaLnBrk="1" hangingPunct="1">
              <a:buFont typeface="Wingdings" pitchFamily="2" charset="2"/>
              <a:buAutoNum type="arabicParenR"/>
              <a:defRPr/>
            </a:pPr>
            <a:r>
              <a:rPr lang="ru-RU" dirty="0" smtClean="0">
                <a:effectLst/>
              </a:rPr>
              <a:t>Диалоговые окна</a:t>
            </a:r>
          </a:p>
          <a:p>
            <a:pPr marL="624078" indent="-514350" eaLnBrk="1" hangingPunct="1">
              <a:buFont typeface="Wingdings" pitchFamily="2" charset="2"/>
              <a:buAutoNum type="arabicParenR"/>
              <a:defRPr/>
            </a:pPr>
            <a:r>
              <a:rPr lang="ru-RU" dirty="0" smtClean="0"/>
              <a:t>Меню</a:t>
            </a:r>
          </a:p>
          <a:p>
            <a:pPr marL="624078" indent="-514350" eaLnBrk="1" hangingPunct="1">
              <a:buFont typeface="Wingdings" pitchFamily="2" charset="2"/>
              <a:buAutoNum type="arabicParenR"/>
              <a:defRPr/>
            </a:pPr>
            <a:r>
              <a:rPr lang="ru-RU" dirty="0" smtClean="0">
                <a:effectLst/>
              </a:rPr>
              <a:t>Значки, ярлыки</a:t>
            </a:r>
          </a:p>
          <a:p>
            <a:pPr eaLnBrk="1" hangingPunct="1">
              <a:defRPr/>
            </a:pPr>
            <a:r>
              <a:rPr lang="ru-RU" sz="2800" dirty="0" smtClean="0">
                <a:effectLst/>
              </a:rPr>
              <a:t>Ярлык – ссылка на объект </a:t>
            </a:r>
          </a:p>
          <a:p>
            <a:pPr eaLnBrk="1" hangingPunct="1">
              <a:buNone/>
              <a:defRPr/>
            </a:pPr>
            <a:r>
              <a:rPr lang="ru-RU" sz="2800" dirty="0" smtClean="0">
                <a:effectLst/>
              </a:rPr>
              <a:t>(файл, папка, программа)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620000" cy="8651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chemeClr val="tx1"/>
                </a:solidFill>
                <a:effectLst/>
              </a:rPr>
              <a:t>6. Графический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интерфейс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676400"/>
            <a:ext cx="2281237" cy="381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6096000"/>
            <a:ext cx="2238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 l="7788" r="4984" b="13253"/>
          <a:stretch>
            <a:fillRect/>
          </a:stretch>
        </p:blipFill>
        <p:spPr bwMode="auto">
          <a:xfrm>
            <a:off x="533400" y="5181600"/>
            <a:ext cx="266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953000"/>
            <a:ext cx="3762375" cy="178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1981200"/>
            <a:ext cx="2628900" cy="107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089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Операционная система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95400"/>
            <a:ext cx="7772400" cy="3962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ru-RU" u="sng" dirty="0" smtClean="0">
                <a:solidFill>
                  <a:schemeClr val="tx1"/>
                </a:solidFill>
                <a:effectLst/>
              </a:rPr>
              <a:t>комплекс программ</a:t>
            </a:r>
            <a:r>
              <a:rPr lang="ru-RU" dirty="0" smtClean="0">
                <a:solidFill>
                  <a:schemeClr val="tx1"/>
                </a:solidFill>
                <a:effectLst/>
              </a:rPr>
              <a:t>, управляющий:</a:t>
            </a:r>
          </a:p>
          <a:p>
            <a:pPr marL="742950" indent="-742950" algn="l" eaLnBrk="1" hangingPunct="1">
              <a:lnSpc>
                <a:spcPct val="80000"/>
              </a:lnSpc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техническими устройствами ПК, </a:t>
            </a:r>
          </a:p>
          <a:p>
            <a:pPr marL="742950" indent="-742950" algn="l" eaLnBrk="1" hangingPunct="1">
              <a:lnSpc>
                <a:spcPct val="80000"/>
              </a:lnSpc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работой с файловой системой, </a:t>
            </a:r>
          </a:p>
          <a:p>
            <a:pPr marL="742950" indent="-742950" algn="l" eaLnBrk="1" hangingPunct="1">
              <a:lnSpc>
                <a:spcPct val="80000"/>
              </a:lnSpc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прикладными программами, </a:t>
            </a:r>
          </a:p>
          <a:p>
            <a:pPr marL="742950" indent="-742950" algn="l" eaLnBrk="1" hangingPunct="1">
              <a:lnSpc>
                <a:spcPct val="80000"/>
              </a:lnSpc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  <a:effectLst/>
              </a:rPr>
              <a:t>аспределением ресурсов,</a:t>
            </a:r>
          </a:p>
          <a:p>
            <a:pPr marL="742950" indent="-742950" algn="l" eaLnBrk="1" hangingPunct="1">
              <a:lnSpc>
                <a:spcPct val="80000"/>
              </a:lnSpc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вводом и выводом данных с помощью периферийных устройств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effectLst/>
              </a:rPr>
              <a:t>Однозадачные – выполняют 1 программу в данный момент</a:t>
            </a:r>
          </a:p>
          <a:p>
            <a:pPr marL="514350" indent="-514350">
              <a:buAutoNum type="arabicParenR"/>
            </a:pPr>
            <a:r>
              <a:rPr lang="ru-RU" dirty="0" smtClean="0">
                <a:effectLst/>
              </a:rPr>
              <a:t>Многозадачные – выполняют несколько программ одновременно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Существуют разные версии одной ОС</a:t>
            </a:r>
            <a:endParaRPr lang="ru-RU" dirty="0"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</a:rPr>
              <a:t>Виды ОС</a:t>
            </a:r>
            <a:endParaRPr lang="ru-RU" sz="36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14340" name="AutoShape 4" descr="https://chucklesandlaughs.files.wordpress.com/2013/09/42.gif?w=47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hucklesandlaughs.files.wordpress.com/2013/09/42.gif?w=47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chucklesandlaughs.files.wordpress.com/2013/09/42.gif?w=47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0" name="AutoShape 2" descr="https://cineburn.files.wordpress.com/2012/06/dosbox-combine-two-files-to-one.jpg?w=47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https://cineburn.files.wordpress.com/2012/06/dosbox-combine-two-files-to-one.jpg?w=47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https://cineburn.files.wordpress.com/2012/06/dosbox-combine-two-files-to-one.jpg?w=47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://softsettings.com/wp-content/uploads/2011/05/msdos_sdcc-300x16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52400"/>
            <a:ext cx="2857500" cy="1562100"/>
          </a:xfrm>
          <a:prstGeom prst="rect">
            <a:avLst/>
          </a:prstGeom>
          <a:noFill/>
        </p:spPr>
      </p:pic>
      <p:pic>
        <p:nvPicPr>
          <p:cNvPr id="7178" name="Picture 10" descr="http://img.shy.mu/resize.php?img=fROI84y.gif"/>
          <p:cNvPicPr>
            <a:picLocks noChangeAspect="1" noChangeArrowheads="1"/>
          </p:cNvPicPr>
          <p:nvPr/>
        </p:nvPicPr>
        <p:blipFill>
          <a:blip r:embed="rId3"/>
          <a:srcRect t="18750"/>
          <a:stretch>
            <a:fillRect/>
          </a:stretch>
        </p:blipFill>
        <p:spPr bwMode="auto">
          <a:xfrm>
            <a:off x="762000" y="4038600"/>
            <a:ext cx="6705600" cy="990600"/>
          </a:xfrm>
          <a:prstGeom prst="rect">
            <a:avLst/>
          </a:prstGeom>
          <a:noFill/>
        </p:spPr>
      </p:pic>
      <p:pic>
        <p:nvPicPr>
          <p:cNvPr id="7182" name="Picture 14" descr="http://zdnet4.cbsistatic.com/hub/i/r/2014/10/04/9395c323-4b92-11e4-b6a0-d4ae52e95e57/resize/770x578/f8496fc8e3a9a221654a248bdd422f66/apple-mac-os-timeline-ograd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5257800"/>
            <a:ext cx="7334250" cy="13239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58139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специальная программа, которая обеспечивает диалог ПК с пользователем.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запрашивает у пользователя команды и выполняет их (удаление, переименование файла, печать документа и </a:t>
            </a:r>
            <a:r>
              <a:rPr lang="ru-RU" dirty="0" err="1" smtClean="0">
                <a:effectLst/>
              </a:rPr>
              <a:t>т.п</a:t>
            </a:r>
            <a:r>
              <a:rPr lang="ru-RU" dirty="0" smtClean="0">
                <a:effectLst/>
              </a:rPr>
              <a:t>).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effectLst/>
              </a:rPr>
              <a:t>Состав ОС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r>
              <a:rPr lang="ru-RU" sz="3600" b="0" dirty="0" smtClean="0">
                <a:solidFill>
                  <a:schemeClr val="tx1"/>
                </a:solidFill>
                <a:effectLst/>
              </a:rPr>
              <a:t>1. Командный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процессор (интерпретатор)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dirty="0" smtClean="0">
                <a:effectLst/>
              </a:rPr>
              <a:t>Файловая система - способ организации, хранения и именования данных в памяти ПК.</a:t>
            </a:r>
          </a:p>
          <a:p>
            <a:pPr marL="514350" indent="-514350" eaLnBrk="1" hangingPunct="1">
              <a:buAutoNum type="arabicParenR"/>
              <a:defRPr/>
            </a:pPr>
            <a:r>
              <a:rPr lang="ru-RU" dirty="0" smtClean="0">
                <a:effectLst/>
              </a:rPr>
              <a:t>Обмен файлами между устройствами</a:t>
            </a:r>
          </a:p>
          <a:p>
            <a:pPr marL="514350" indent="-514350" eaLnBrk="1" hangingPunct="1">
              <a:buAutoNum type="arabicParenR"/>
              <a:defRPr/>
            </a:pPr>
            <a:r>
              <a:rPr lang="ru-RU" dirty="0" smtClean="0">
                <a:effectLst/>
              </a:rPr>
              <a:t>Действия над файлами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chemeClr val="tx1"/>
                </a:solidFill>
                <a:effectLst/>
              </a:rPr>
              <a:t>2. Управление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файловой системой</a:t>
            </a:r>
          </a:p>
        </p:txBody>
      </p:sp>
      <p:pic>
        <p:nvPicPr>
          <p:cNvPr id="6148" name="Picture 4" descr="bb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495800"/>
            <a:ext cx="2905125" cy="223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9"/>
            <a:ext cx="8229600" cy="286207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специальные программы, которые управляют работой </a:t>
            </a:r>
            <a:r>
              <a:rPr lang="ru-RU" dirty="0" err="1" smtClean="0">
                <a:effectLst/>
              </a:rPr>
              <a:t>переферийных</a:t>
            </a:r>
            <a:r>
              <a:rPr lang="ru-RU" dirty="0" smtClean="0">
                <a:effectLst/>
              </a:rPr>
              <a:t> устройств.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Каждому устройству соответствует свой драйвер.  При включении компьютера происходит загрузка драйверов в оперативную память.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ЧАЩЕ: Устанавливают дополнительно!</a:t>
            </a:r>
            <a:endParaRPr lang="ru-RU" dirty="0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>
              <a:effectLst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chemeClr val="tx1"/>
                </a:solidFill>
                <a:effectLst/>
              </a:rPr>
              <a:t>3. Драйверы</a:t>
            </a:r>
            <a:endParaRPr lang="ru-RU" sz="3600" b="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4098" name="Picture 2" descr="http://i.ytimg.com/vi/1phIHALul44/hqdefa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333" t="33333" r="3333"/>
          <a:stretch>
            <a:fillRect/>
          </a:stretch>
        </p:blipFill>
        <p:spPr bwMode="auto">
          <a:xfrm>
            <a:off x="2209800" y="4267200"/>
            <a:ext cx="4495800" cy="240846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предназначена для быстрого получения информации об ОС и ее частях.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chemeClr val="tx1"/>
                </a:solidFill>
                <a:effectLst/>
              </a:rPr>
              <a:t>4. Справочная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система</a:t>
            </a:r>
          </a:p>
        </p:txBody>
      </p:sp>
      <p:pic>
        <p:nvPicPr>
          <p:cNvPr id="3076" name="Picture 4" descr="http://cdn.pladform.ru/img/covers/22dbeb6a51231a569a3be10b637cc8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62200"/>
            <a:ext cx="5638800" cy="42291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>
                <a:effectLst/>
              </a:rPr>
              <a:t>Утилиты – служебные программы позволяют обслуживать диски (проверять, сжимать, </a:t>
            </a:r>
            <a:r>
              <a:rPr lang="ru-RU" dirty="0" err="1" smtClean="0">
                <a:effectLst/>
              </a:rPr>
              <a:t>дефрагментировать</a:t>
            </a:r>
            <a:r>
              <a:rPr lang="ru-RU" dirty="0" smtClean="0">
                <a:effectLst/>
              </a:rPr>
              <a:t> и т. д.), выполнять операции с файлами (архивировать и т. д.), защищать от вирусов и т. д.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 dirty="0" smtClean="0">
                <a:solidFill>
                  <a:schemeClr val="tx1"/>
                </a:solidFill>
                <a:effectLst/>
              </a:rPr>
              <a:t>5. Сервисные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программы</a:t>
            </a:r>
          </a:p>
        </p:txBody>
      </p:sp>
      <p:pic>
        <p:nvPicPr>
          <p:cNvPr id="2050" name="Picture 2" descr="http://www.qiqru.xyz/media/npict/1504/original/windows_7_manager_5_0_9_final__209906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76600"/>
            <a:ext cx="4495800" cy="314815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38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это процесс объединения фрагментов файлов на жёстком диске</a:t>
            </a:r>
          </a:p>
          <a:p>
            <a:r>
              <a:rPr lang="ru-RU" dirty="0" smtClean="0"/>
              <a:t>возникает по мере сохранения, изменения или удаления файлов. Исходный файл и последующие изменения, внесенные в него, часто сохраняются в разных местах жесткого диска. Это приводит к замедлению работы компьютера, которому требуется обращаться к разным местам жесткого диска для открытия одного файла.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Дефрагментация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22530" name="Picture 2" descr="https://im2-tub-ru.yandex.net/i?id=5a02c7d89a9ff17a3bc756ce93982173&amp;n=33&amp;h=190&amp;w=3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429000"/>
            <a:ext cx="596766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792</TotalTime>
  <Words>296</Words>
  <Application>Microsoft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Операционная система</vt:lpstr>
      <vt:lpstr>Операционная система </vt:lpstr>
      <vt:lpstr>Виды ОС</vt:lpstr>
      <vt:lpstr>Состав ОС 1. Командный процессор (интерпретатор)</vt:lpstr>
      <vt:lpstr>2. Управление файловой системой</vt:lpstr>
      <vt:lpstr>3. Драйверы</vt:lpstr>
      <vt:lpstr>4. Справочная система</vt:lpstr>
      <vt:lpstr>5. Сервисные программы</vt:lpstr>
      <vt:lpstr>Дефрагментация</vt:lpstr>
      <vt:lpstr>6. Графический интерфейс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кабинет 80 </cp:lastModifiedBy>
  <cp:revision>70</cp:revision>
  <cp:lastPrinted>1601-01-01T00:00:00Z</cp:lastPrinted>
  <dcterms:created xsi:type="dcterms:W3CDTF">1601-01-01T00:00:00Z</dcterms:created>
  <dcterms:modified xsi:type="dcterms:W3CDTF">2015-12-10T11:21:38Z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