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1" r:id="rId3"/>
    <p:sldMasterId id="2147483679" r:id="rId4"/>
    <p:sldMasterId id="2147483812" r:id="rId5"/>
  </p:sldMasterIdLst>
  <p:sldIdLst>
    <p:sldId id="340" r:id="rId6"/>
    <p:sldId id="335" r:id="rId7"/>
    <p:sldId id="312" r:id="rId8"/>
    <p:sldId id="332" r:id="rId9"/>
    <p:sldId id="333" r:id="rId10"/>
    <p:sldId id="334" r:id="rId11"/>
    <p:sldId id="337" r:id="rId12"/>
    <p:sldId id="262" r:id="rId13"/>
    <p:sldId id="320" r:id="rId14"/>
    <p:sldId id="339" r:id="rId15"/>
    <p:sldId id="264" r:id="rId16"/>
    <p:sldId id="268" r:id="rId17"/>
    <p:sldId id="301" r:id="rId18"/>
    <p:sldId id="303" r:id="rId19"/>
    <p:sldId id="322" r:id="rId20"/>
    <p:sldId id="286" r:id="rId21"/>
    <p:sldId id="326" r:id="rId22"/>
    <p:sldId id="279" r:id="rId23"/>
    <p:sldId id="281" r:id="rId24"/>
    <p:sldId id="328" r:id="rId25"/>
    <p:sldId id="285" r:id="rId26"/>
    <p:sldId id="271" r:id="rId27"/>
    <p:sldId id="324" r:id="rId28"/>
    <p:sldId id="257" r:id="rId29"/>
    <p:sldId id="329" r:id="rId30"/>
    <p:sldId id="277" r:id="rId31"/>
    <p:sldId id="338" r:id="rId32"/>
    <p:sldId id="27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FFFF99"/>
    <a:srgbClr val="CCFF33"/>
    <a:srgbClr val="00FF99"/>
    <a:srgbClr val="0000FF"/>
    <a:srgbClr val="3333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6" autoAdjust="0"/>
  </p:normalViewPr>
  <p:slideViewPr>
    <p:cSldViewPr>
      <p:cViewPr varScale="1">
        <p:scale>
          <a:sx n="113" d="100"/>
          <a:sy n="113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5AE6E-1A85-43F2-9735-D2CA65CFB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B54B-D95B-4FC6-A2D9-A20EF46F6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8022-14C2-4A5A-AD65-BE27FB4AA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03F5-24A8-4357-9AA8-EAD62CAB0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E80D8-C4B8-4E66-AAFD-8FEB6182F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EFDA-F3ED-40A1-A4C0-DCCF148A7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4E8F-F931-475C-8980-663AE8100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83D74-748E-48AD-8A96-7B1FAE304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52BF-83AD-4763-AB03-E0C0FB617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75E0-2300-40E4-99E9-71CE211C0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1FD4-0618-4629-BED5-2C307E1D0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6365-CB7F-420C-BC5E-6376B94C1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29B65-D998-49A5-BFC2-C8C8F4AC0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0FCDA-52F7-477A-93F6-939065627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04DD-397C-4964-BEAD-A62470561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7D62-4743-4D16-9D5F-B97770C9AF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F2966-740A-4B91-A3AF-8E872A53928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2CFC-CADB-43D0-A8B8-B4A85AC2BA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1589-EDDA-4AB0-82B5-3CB313BB5C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4B7C-249D-4DEE-8D34-E3A08D37A0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D38F-0DB9-4CB6-A073-D6F6E288924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30B7-F5BA-4593-B50A-3A96DE9DD7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3C32-6056-4F71-8F42-A1D7F6201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EF6E7-EF40-424F-9FAF-664FE3DA17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318DA-BF2C-4964-A57D-5D1A592EDB3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6EBB4-9051-4FA6-86EC-1D17A49996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B1F6-A36C-44F7-BC67-1DA0ADC1FB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0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0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A4-229C-4ACC-B15A-E93FD248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FB1C8-BCBA-4FCE-84EB-4C7004E0D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88FB-415B-4BFD-B0A5-98B7C4F91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622A-C146-4A62-BE17-DFE0274FA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2F15-C92D-4936-A3E9-0BDCF90E8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C51C-DCCF-45EE-85AA-534CE13AD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BAE4B-B3BA-469F-A886-2EAFC37B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99E67-F382-42ED-9991-1472FCE35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A702-8F5D-4AAA-8B3E-EF1D94E15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E7BF-E3FA-4A2E-8217-E432DF12A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7E73-21E1-495F-8E7C-AF4BC0A32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6BCA-EB0F-4D3D-BF4D-6350E8992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5FC6-FCA1-4DF1-91AF-0E71E4D0E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0447-F7A9-460E-9D7D-AA4637CF2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0D98-758F-47F9-A626-F604C704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CC65-39C2-4FEE-B5ED-B09990CAC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80D25-B7E0-4F3C-9F1C-1DA065A6F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4270-E3A5-4FC8-9802-96D54BBD7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4D3E-3505-40D3-BCC0-9085CD2F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C472-6375-4BDD-9CD4-C5AA3AFC2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6420-2BC6-4A3F-B513-45C99DE72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40157-5C1B-4A74-8318-327B3F537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93CF-DF87-4D16-B49C-B8A4FBDCA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96D8-8E7D-496F-B18C-51D3FB3A7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1A47-0D1F-43E1-A72E-6A337648B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C39F-BEEF-4F0C-BBAD-629FFE9BD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288E9-6C98-4A59-8F31-5022E158A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020E-0186-4AC2-A37F-6610BDA5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A2FA3B-FE4D-4F20-81A0-8B312F92B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B28C3C0-5A4C-4A03-843E-B81FAC9D5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A84D90D-D138-44B6-9195-8942A9A544D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966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1401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89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1402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402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89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140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793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140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40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40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3790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1403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3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3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790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1404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4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4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790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1404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4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404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404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4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4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5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06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40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40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20A5952-2B44-4181-B209-21C0DCD76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018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73409C4-E67A-40AC-B909-D97B78301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018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0" r:id="rId2"/>
    <p:sldLayoutId id="2147483872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73" r:id="rId9"/>
    <p:sldLayoutId id="2147483866" r:id="rId10"/>
    <p:sldLayoutId id="21474838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28.gif"/><Relationship Id="rId4" Type="http://schemas.openxmlformats.org/officeDocument/2006/relationships/image" Target="../media/image3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692150"/>
            <a:ext cx="8447088" cy="3457575"/>
          </a:xfrm>
        </p:spPr>
        <p:txBody>
          <a:bodyPr/>
          <a:lstStyle/>
          <a:p>
            <a:pPr algn="ctr" eaLnBrk="1" hangingPunct="1"/>
            <a:r>
              <a:rPr lang="ru-RU" smtClean="0"/>
              <a:t>Проект урока немецкого языка на основе </a:t>
            </a:r>
            <a:br>
              <a:rPr lang="ru-RU" smtClean="0"/>
            </a:br>
            <a:r>
              <a:rPr lang="ru-RU" smtClean="0"/>
              <a:t>системно-деятельностного подхода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2519362" cy="374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563938" y="765175"/>
            <a:ext cx="3240087" cy="1293813"/>
          </a:xfrm>
          <a:prstGeom prst="cloudCallout">
            <a:avLst>
              <a:gd name="adj1" fmla="val -73741"/>
              <a:gd name="adj2" fmla="val 31171"/>
            </a:avLst>
          </a:prstGeom>
          <a:solidFill>
            <a:srgbClr val="FFCC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Arial Black" pitchFamily="34" charset="0"/>
              </a:rPr>
              <a:t>- Guten Tag! Ich hei</a:t>
            </a:r>
            <a:r>
              <a:rPr lang="de-DE" sz="2000">
                <a:solidFill>
                  <a:srgbClr val="009900"/>
                </a:solidFill>
                <a:latin typeface="Arial Black" pitchFamily="34" charset="0"/>
              </a:rPr>
              <a:t>ße Albi. </a:t>
            </a:r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0665792">
            <a:off x="2124075" y="4365625"/>
            <a:ext cx="3313113" cy="1223963"/>
          </a:xfrm>
          <a:prstGeom prst="cloudCallout">
            <a:avLst>
              <a:gd name="adj1" fmla="val -67972"/>
              <a:gd name="adj2" fmla="val 63875"/>
            </a:avLst>
          </a:prstGeom>
          <a:solidFill>
            <a:srgbClr val="FFCC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rot="10800000"/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009900"/>
                </a:solidFill>
                <a:latin typeface="Arial Black" pitchFamily="34" charset="0"/>
              </a:rPr>
              <a:t>- Hallo!  Ich heiße Waldo. </a:t>
            </a:r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  <a:p>
            <a:pPr algn="ctr"/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9227" name="Picture 11" descr="276502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141663"/>
            <a:ext cx="2519363" cy="33115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54721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Das Abc</a:t>
            </a:r>
            <a:endParaRPr lang="ru-RU" sz="48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763713" y="0"/>
            <a:ext cx="0" cy="6858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5435600" y="1125538"/>
            <a:ext cx="0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7308850" y="1125538"/>
            <a:ext cx="0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V="1">
            <a:off x="0" y="4437063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 flipV="1">
            <a:off x="3635375" y="1125538"/>
            <a:ext cx="73025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0" y="5516563"/>
            <a:ext cx="9144000" cy="7302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68313" y="0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A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68313" y="981075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B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795963" y="1052513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E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812088" y="1052513"/>
            <a:ext cx="792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F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124075" y="2133600"/>
            <a:ext cx="1223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H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795963" y="2205038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CC00"/>
                </a:solidFill>
              </a:rPr>
              <a:t>J</a:t>
            </a:r>
            <a:endParaRPr lang="ru-RU" sz="8000" b="1">
              <a:solidFill>
                <a:srgbClr val="00CC00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39750" y="3213100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L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124075" y="3213100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M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924300" y="3213100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N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667625" y="3213100"/>
            <a:ext cx="1081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P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68313" y="4292600"/>
            <a:ext cx="719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Q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124075" y="4365625"/>
            <a:ext cx="107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R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795963" y="4365625"/>
            <a:ext cx="1008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T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72729" name="Line 33"/>
          <p:cNvSpPr>
            <a:spLocks noChangeShapeType="1"/>
          </p:cNvSpPr>
          <p:nvPr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68313" y="5661025"/>
            <a:ext cx="790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V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995738" y="5661025"/>
            <a:ext cx="1008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X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940425" y="5661025"/>
            <a:ext cx="1008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Y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7812088" y="5661025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Z</a:t>
            </a:r>
            <a:endParaRPr lang="ru-RU" sz="8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6" grpId="0"/>
      <p:bldP spid="11277" grpId="0"/>
      <p:bldP spid="11280" grpId="0"/>
      <p:bldP spid="11281" grpId="0"/>
      <p:bldP spid="11283" grpId="0"/>
      <p:bldP spid="11285" grpId="0"/>
      <p:bldP spid="11287" grpId="0"/>
      <p:bldP spid="11288" grpId="0"/>
      <p:bldP spid="11289" grpId="0"/>
      <p:bldP spid="11291" grpId="0"/>
      <p:bldP spid="11292" grpId="0"/>
      <p:bldP spid="11293" grpId="0"/>
      <p:bldP spid="11295" grpId="0"/>
      <p:bldP spid="11298" grpId="0"/>
      <p:bldP spid="11300" grpId="0"/>
      <p:bldP spid="11301" grpId="0"/>
      <p:bldP spid="113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5" name="Picture 31" descr="vedma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30972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32" descr="21080657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2376487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3960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8" name="AutoShape 34"/>
          <p:cNvSpPr>
            <a:spLocks noChangeArrowheads="1"/>
          </p:cNvSpPr>
          <p:nvPr/>
        </p:nvSpPr>
        <p:spPr bwMode="auto">
          <a:xfrm rot="628744">
            <a:off x="684213" y="2133600"/>
            <a:ext cx="792162" cy="1296988"/>
          </a:xfrm>
          <a:prstGeom prst="can">
            <a:avLst>
              <a:gd name="adj" fmla="val 40932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G</a:t>
            </a:r>
            <a:endParaRPr lang="ru-RU" b="1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84213" y="27082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D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1116013" y="27813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O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971550" y="2781300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I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 rot="-1189381">
            <a:off x="900113" y="30686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N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755650" y="234950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T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1187450" y="2276475"/>
            <a:ext cx="217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L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2700338" y="908050"/>
            <a:ext cx="4608512" cy="4968875"/>
          </a:xfrm>
          <a:prstGeom prst="vertic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folHlink"/>
              </a:solidFill>
            </a:endParaRP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3635375" y="1700213"/>
            <a:ext cx="2808288" cy="35702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gerian"/>
              </a:rPr>
              <a:t>Hallo!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gerian"/>
              </a:rPr>
              <a:t>Ich heiße Hexe.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gerian"/>
              </a:rPr>
              <a:t>Ich bin alt.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lgerian"/>
              </a:rPr>
              <a:t>Ich komme aus Brocken.</a:t>
            </a: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latin typeface="Algerian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latin typeface="Algerian"/>
              </a:rPr>
              <a:t>     </a:t>
            </a:r>
          </a:p>
        </p:txBody>
      </p:sp>
      <p:pic>
        <p:nvPicPr>
          <p:cNvPr id="16432" name="Picture 48" descr="Untitled-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92600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14213 L 0.24844 0.5094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5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250"/>
                            </p:stCondLst>
                            <p:childTnLst>
                              <p:par>
                                <p:cTn id="10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500"/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500"/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500"/>
                                        <p:tgtEl>
                                          <p:spTgt spid="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500"/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500"/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500"/>
                                        <p:tgtEl>
                                          <p:spTgt spid="16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8" grpId="0" animBg="1"/>
      <p:bldP spid="16418" grpId="1" animBg="1"/>
      <p:bldP spid="16422" grpId="0"/>
      <p:bldP spid="16422" grpId="1"/>
      <p:bldP spid="16424" grpId="0"/>
      <p:bldP spid="16424" grpId="1"/>
      <p:bldP spid="16424" grpId="2"/>
      <p:bldP spid="16426" grpId="0"/>
      <p:bldP spid="16426" grpId="1"/>
      <p:bldP spid="16427" grpId="0" build="allAtOnce"/>
      <p:bldP spid="16428" grpId="0" build="allAtOnce"/>
      <p:bldP spid="16429" grpId="0"/>
      <p:bldP spid="16429" grpId="1"/>
      <p:bldP spid="16429" grpId="2"/>
      <p:bldP spid="16429" grpId="3"/>
      <p:bldP spid="16430" grpId="0" animBg="1"/>
      <p:bldP spid="16431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щщ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268413"/>
            <a:ext cx="52657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140200" y="3141663"/>
            <a:ext cx="7921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132138" y="364490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067175" y="2708275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Wie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211638" y="4292600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alt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1150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du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003800" y="328453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</a:rPr>
              <a:t>bist</a:t>
            </a:r>
            <a:endParaRPr lang="ru-RU" sz="4000" b="1">
              <a:solidFill>
                <a:srgbClr val="3333FF"/>
              </a:solidFill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692275" y="5373688"/>
            <a:ext cx="6767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Wie alt bist du?</a:t>
            </a:r>
            <a:endParaRPr lang="ru-RU" sz="5400" b="1">
              <a:solidFill>
                <a:srgbClr val="FF0000"/>
              </a:solidFill>
            </a:endParaRPr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 rot="-251243">
            <a:off x="827088" y="3068638"/>
            <a:ext cx="1897062" cy="1081087"/>
          </a:xfrm>
          <a:prstGeom prst="cloudCallout">
            <a:avLst>
              <a:gd name="adj1" fmla="val 97634"/>
              <a:gd name="adj2" fmla="val -64338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Quak!</a:t>
            </a:r>
          </a:p>
          <a:p>
            <a:pPr algn="ctr"/>
            <a:r>
              <a:rPr lang="en-US" sz="2400" b="1">
                <a:solidFill>
                  <a:srgbClr val="3333FF"/>
                </a:solidFill>
              </a:rPr>
              <a:t>Quak!</a:t>
            </a:r>
            <a:endParaRPr lang="ru-RU" sz="24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19" grpId="1"/>
      <p:bldP spid="86021" grpId="0"/>
      <p:bldP spid="86021" grpId="1"/>
      <p:bldP spid="86022" grpId="0"/>
      <p:bldP spid="86022" grpId="1"/>
      <p:bldP spid="86023" grpId="0"/>
      <p:bldP spid="86023" grpId="1"/>
      <p:bldP spid="86024" grpId="0"/>
      <p:bldP spid="86024" grpId="1"/>
      <p:bldP spid="86028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003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 rot="732625">
            <a:off x="3635375" y="5013325"/>
            <a:ext cx="576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A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932363" y="4149725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508625" y="3213100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795963" y="4508500"/>
            <a:ext cx="576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n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75782" name="Text Box 9"/>
          <p:cNvSpPr txBox="1">
            <a:spLocks noChangeArrowheads="1"/>
          </p:cNvSpPr>
          <p:nvPr/>
        </p:nvSpPr>
        <p:spPr bwMode="auto">
          <a:xfrm>
            <a:off x="8243888" y="27813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5783" name="Text Box 10"/>
          <p:cNvSpPr txBox="1">
            <a:spLocks noChangeArrowheads="1"/>
          </p:cNvSpPr>
          <p:nvPr/>
        </p:nvSpPr>
        <p:spPr bwMode="auto">
          <a:xfrm>
            <a:off x="6804025" y="31305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6156325" y="3716338"/>
            <a:ext cx="215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5508625" y="4724400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 rot="-3381497">
            <a:off x="3575844" y="4209257"/>
            <a:ext cx="4008437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 rot="1218614">
            <a:off x="5003800" y="2924175"/>
            <a:ext cx="649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M</a:t>
            </a:r>
            <a:endParaRPr lang="ru-RU" sz="4400" b="1">
              <a:solidFill>
                <a:srgbClr val="FFFF00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 rot="586504">
            <a:off x="6588125" y="3500438"/>
            <a:ext cx="358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</a:rPr>
              <a:t>m</a:t>
            </a:r>
            <a:endParaRPr lang="ru-RU" sz="4800" b="1">
              <a:solidFill>
                <a:srgbClr val="FFFF00"/>
              </a:solidFill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6156325" y="2276475"/>
            <a:ext cx="28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4211638" y="4076700"/>
            <a:ext cx="215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N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4572000" y="6021388"/>
            <a:ext cx="215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 rot="-247852">
            <a:off x="5724525" y="1989138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FF00"/>
                </a:solidFill>
              </a:rPr>
              <a:t>а</a:t>
            </a:r>
          </a:p>
        </p:txBody>
      </p:sp>
      <p:sp>
        <p:nvSpPr>
          <p:cNvPr id="75793" name="Text Box 22"/>
          <p:cNvSpPr txBox="1">
            <a:spLocks noChangeArrowheads="1"/>
          </p:cNvSpPr>
          <p:nvPr/>
        </p:nvSpPr>
        <p:spPr bwMode="auto">
          <a:xfrm>
            <a:off x="4067175" y="59388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3995738" y="5661025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 rot="1826288">
            <a:off x="5435600" y="2492375"/>
            <a:ext cx="360363" cy="3922713"/>
          </a:xfrm>
          <a:prstGeom prst="flowChartPunchedTape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75796" name="Picture 25" descr="ыыыыыыыыы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06620">
            <a:off x="7380288" y="692150"/>
            <a:ext cx="952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7" name="Text Box 26"/>
          <p:cNvSpPr txBox="1">
            <a:spLocks noChangeArrowheads="1"/>
          </p:cNvSpPr>
          <p:nvPr/>
        </p:nvSpPr>
        <p:spPr bwMode="auto">
          <a:xfrm>
            <a:off x="1258888" y="11969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6732588" y="2708275"/>
            <a:ext cx="430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●</a:t>
            </a: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 rot="760799">
            <a:off x="6948488" y="2565400"/>
            <a:ext cx="5032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d</a:t>
            </a:r>
            <a:endParaRPr lang="ru-RU" sz="5400" b="1">
              <a:solidFill>
                <a:srgbClr val="FFFF00"/>
              </a:solidFill>
            </a:endParaRPr>
          </a:p>
        </p:txBody>
      </p:sp>
      <p:sp>
        <p:nvSpPr>
          <p:cNvPr id="75800" name="Text Box 31"/>
          <p:cNvSpPr txBox="1">
            <a:spLocks noChangeArrowheads="1"/>
          </p:cNvSpPr>
          <p:nvPr/>
        </p:nvSpPr>
        <p:spPr bwMode="auto">
          <a:xfrm rot="-1300346">
            <a:off x="5867400" y="22764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 rot="1960406">
            <a:off x="4932363" y="5943600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</a:rPr>
              <a:t>D</a:t>
            </a:r>
            <a:endParaRPr lang="ru-RU" sz="5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ree"/>
          <p:cNvSpPr>
            <a:spLocks noEditPoints="1" noChangeArrowheads="1"/>
          </p:cNvSpPr>
          <p:nvPr/>
        </p:nvSpPr>
        <p:spPr bwMode="auto">
          <a:xfrm>
            <a:off x="250825" y="1196975"/>
            <a:ext cx="2089150" cy="2459038"/>
          </a:xfrm>
          <a:custGeom>
            <a:avLst/>
            <a:gdLst>
              <a:gd name="T0" fmla="*/ 101031185 w 21600"/>
              <a:gd name="T1" fmla="*/ 0 h 21600"/>
              <a:gd name="T2" fmla="*/ 57728151 w 21600"/>
              <a:gd name="T3" fmla="*/ 81651331 h 21600"/>
              <a:gd name="T4" fmla="*/ 28868766 w 21600"/>
              <a:gd name="T5" fmla="*/ 163302776 h 21600"/>
              <a:gd name="T6" fmla="*/ 0 w 21600"/>
              <a:gd name="T7" fmla="*/ 244954136 h 21600"/>
              <a:gd name="T8" fmla="*/ 144334244 w 21600"/>
              <a:gd name="T9" fmla="*/ 81651331 h 21600"/>
              <a:gd name="T10" fmla="*/ 173193616 w 21600"/>
              <a:gd name="T11" fmla="*/ 163302776 h 21600"/>
              <a:gd name="T12" fmla="*/ 202062370 w 21600"/>
              <a:gd name="T13" fmla="*/ 24495413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6803" name="Tree"/>
          <p:cNvSpPr>
            <a:spLocks noEditPoints="1" noChangeArrowheads="1"/>
          </p:cNvSpPr>
          <p:nvPr/>
        </p:nvSpPr>
        <p:spPr bwMode="auto">
          <a:xfrm>
            <a:off x="3203575" y="1268413"/>
            <a:ext cx="2089150" cy="2459037"/>
          </a:xfrm>
          <a:custGeom>
            <a:avLst/>
            <a:gdLst>
              <a:gd name="T0" fmla="*/ 101031185 w 21600"/>
              <a:gd name="T1" fmla="*/ 0 h 21600"/>
              <a:gd name="T2" fmla="*/ 57728151 w 21600"/>
              <a:gd name="T3" fmla="*/ 81651298 h 21600"/>
              <a:gd name="T4" fmla="*/ 28868766 w 21600"/>
              <a:gd name="T5" fmla="*/ 163302596 h 21600"/>
              <a:gd name="T6" fmla="*/ 0 w 21600"/>
              <a:gd name="T7" fmla="*/ 244953808 h 21600"/>
              <a:gd name="T8" fmla="*/ 144334244 w 21600"/>
              <a:gd name="T9" fmla="*/ 81651298 h 21600"/>
              <a:gd name="T10" fmla="*/ 173193616 w 21600"/>
              <a:gd name="T11" fmla="*/ 163302596 h 21600"/>
              <a:gd name="T12" fmla="*/ 202062370 w 21600"/>
              <a:gd name="T13" fmla="*/ 244953808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6804" name="Tree"/>
          <p:cNvSpPr>
            <a:spLocks noEditPoints="1" noChangeArrowheads="1"/>
          </p:cNvSpPr>
          <p:nvPr/>
        </p:nvSpPr>
        <p:spPr bwMode="auto">
          <a:xfrm>
            <a:off x="3779838" y="4005263"/>
            <a:ext cx="2089150" cy="2459037"/>
          </a:xfrm>
          <a:custGeom>
            <a:avLst/>
            <a:gdLst>
              <a:gd name="T0" fmla="*/ 101031185 w 21600"/>
              <a:gd name="T1" fmla="*/ 0 h 21600"/>
              <a:gd name="T2" fmla="*/ 57728151 w 21600"/>
              <a:gd name="T3" fmla="*/ 81651298 h 21600"/>
              <a:gd name="T4" fmla="*/ 28868766 w 21600"/>
              <a:gd name="T5" fmla="*/ 163302596 h 21600"/>
              <a:gd name="T6" fmla="*/ 0 w 21600"/>
              <a:gd name="T7" fmla="*/ 244953808 h 21600"/>
              <a:gd name="T8" fmla="*/ 144334244 w 21600"/>
              <a:gd name="T9" fmla="*/ 81651298 h 21600"/>
              <a:gd name="T10" fmla="*/ 173193616 w 21600"/>
              <a:gd name="T11" fmla="*/ 163302596 h 21600"/>
              <a:gd name="T12" fmla="*/ 202062370 w 21600"/>
              <a:gd name="T13" fmla="*/ 244953808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6805" name="Picture 5" descr="Рингшгннг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860800"/>
            <a:ext cx="23034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Рингшгннг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716338"/>
            <a:ext cx="23034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Tree"/>
          <p:cNvSpPr>
            <a:spLocks noEditPoints="1" noChangeArrowheads="1"/>
          </p:cNvSpPr>
          <p:nvPr/>
        </p:nvSpPr>
        <p:spPr bwMode="auto">
          <a:xfrm>
            <a:off x="6516688" y="1412875"/>
            <a:ext cx="2089150" cy="2459038"/>
          </a:xfrm>
          <a:custGeom>
            <a:avLst/>
            <a:gdLst>
              <a:gd name="T0" fmla="*/ 101031185 w 21600"/>
              <a:gd name="T1" fmla="*/ 0 h 21600"/>
              <a:gd name="T2" fmla="*/ 57728151 w 21600"/>
              <a:gd name="T3" fmla="*/ 81651331 h 21600"/>
              <a:gd name="T4" fmla="*/ 28868766 w 21600"/>
              <a:gd name="T5" fmla="*/ 163302776 h 21600"/>
              <a:gd name="T6" fmla="*/ 0 w 21600"/>
              <a:gd name="T7" fmla="*/ 244954136 h 21600"/>
              <a:gd name="T8" fmla="*/ 144334244 w 21600"/>
              <a:gd name="T9" fmla="*/ 81651331 h 21600"/>
              <a:gd name="T10" fmla="*/ 173193616 w 21600"/>
              <a:gd name="T11" fmla="*/ 163302776 h 21600"/>
              <a:gd name="T12" fmla="*/ 202062370 w 21600"/>
              <a:gd name="T13" fmla="*/ 24495413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6808" name="Tree"/>
          <p:cNvSpPr>
            <a:spLocks noEditPoints="1" noChangeArrowheads="1"/>
          </p:cNvSpPr>
          <p:nvPr/>
        </p:nvSpPr>
        <p:spPr bwMode="auto">
          <a:xfrm>
            <a:off x="4859338" y="1412875"/>
            <a:ext cx="2089150" cy="2459038"/>
          </a:xfrm>
          <a:custGeom>
            <a:avLst/>
            <a:gdLst>
              <a:gd name="T0" fmla="*/ 101031185 w 21600"/>
              <a:gd name="T1" fmla="*/ 0 h 21600"/>
              <a:gd name="T2" fmla="*/ 57728151 w 21600"/>
              <a:gd name="T3" fmla="*/ 81651331 h 21600"/>
              <a:gd name="T4" fmla="*/ 28868766 w 21600"/>
              <a:gd name="T5" fmla="*/ 163302776 h 21600"/>
              <a:gd name="T6" fmla="*/ 0 w 21600"/>
              <a:gd name="T7" fmla="*/ 244954136 h 21600"/>
              <a:gd name="T8" fmla="*/ 144334244 w 21600"/>
              <a:gd name="T9" fmla="*/ 81651331 h 21600"/>
              <a:gd name="T10" fmla="*/ 173193616 w 21600"/>
              <a:gd name="T11" fmla="*/ 163302776 h 21600"/>
              <a:gd name="T12" fmla="*/ 202062370 w 21600"/>
              <a:gd name="T13" fmla="*/ 24495413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6809" name="Tree"/>
          <p:cNvSpPr>
            <a:spLocks noEditPoints="1" noChangeArrowheads="1"/>
          </p:cNvSpPr>
          <p:nvPr/>
        </p:nvSpPr>
        <p:spPr bwMode="auto">
          <a:xfrm>
            <a:off x="1547813" y="1268413"/>
            <a:ext cx="2089150" cy="2459037"/>
          </a:xfrm>
          <a:custGeom>
            <a:avLst/>
            <a:gdLst>
              <a:gd name="T0" fmla="*/ 101031185 w 21600"/>
              <a:gd name="T1" fmla="*/ 0 h 21600"/>
              <a:gd name="T2" fmla="*/ 57728151 w 21600"/>
              <a:gd name="T3" fmla="*/ 81651298 h 21600"/>
              <a:gd name="T4" fmla="*/ 28868766 w 21600"/>
              <a:gd name="T5" fmla="*/ 163302596 h 21600"/>
              <a:gd name="T6" fmla="*/ 0 w 21600"/>
              <a:gd name="T7" fmla="*/ 244953808 h 21600"/>
              <a:gd name="T8" fmla="*/ 144334244 w 21600"/>
              <a:gd name="T9" fmla="*/ 81651298 h 21600"/>
              <a:gd name="T10" fmla="*/ 173193616 w 21600"/>
              <a:gd name="T11" fmla="*/ 163302596 h 21600"/>
              <a:gd name="T12" fmla="*/ 202062370 w 21600"/>
              <a:gd name="T13" fmla="*/ 244953808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12875"/>
            <a:ext cx="482441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ree"/>
          <p:cNvSpPr>
            <a:spLocks noEditPoints="1" noChangeArrowheads="1"/>
          </p:cNvSpPr>
          <p:nvPr/>
        </p:nvSpPr>
        <p:spPr bwMode="auto">
          <a:xfrm>
            <a:off x="250825" y="2565400"/>
            <a:ext cx="1800225" cy="2159000"/>
          </a:xfrm>
          <a:custGeom>
            <a:avLst/>
            <a:gdLst>
              <a:gd name="T0" fmla="*/ 75018787 w 21600"/>
              <a:gd name="T1" fmla="*/ 0 h 21600"/>
              <a:gd name="T2" fmla="*/ 42864852 w 21600"/>
              <a:gd name="T3" fmla="*/ 62941649 h 21600"/>
              <a:gd name="T4" fmla="*/ 21435927 w 21600"/>
              <a:gd name="T5" fmla="*/ 125883398 h 21600"/>
              <a:gd name="T6" fmla="*/ 0 w 21600"/>
              <a:gd name="T7" fmla="*/ 188825022 h 21600"/>
              <a:gd name="T8" fmla="*/ 107172648 w 21600"/>
              <a:gd name="T9" fmla="*/ 62941649 h 21600"/>
              <a:gd name="T10" fmla="*/ 128601568 w 21600"/>
              <a:gd name="T11" fmla="*/ 125883398 h 21600"/>
              <a:gd name="T12" fmla="*/ 150037490 w 21600"/>
              <a:gd name="T13" fmla="*/ 188825022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7828" name="Tree"/>
          <p:cNvSpPr>
            <a:spLocks noEditPoints="1" noChangeArrowheads="1"/>
          </p:cNvSpPr>
          <p:nvPr/>
        </p:nvSpPr>
        <p:spPr bwMode="auto">
          <a:xfrm>
            <a:off x="6588125" y="2781300"/>
            <a:ext cx="1944688" cy="2459038"/>
          </a:xfrm>
          <a:custGeom>
            <a:avLst/>
            <a:gdLst>
              <a:gd name="T0" fmla="*/ 87541922 w 21600"/>
              <a:gd name="T1" fmla="*/ 0 h 21600"/>
              <a:gd name="T2" fmla="*/ 50020531 w 21600"/>
              <a:gd name="T3" fmla="*/ 81651331 h 21600"/>
              <a:gd name="T4" fmla="*/ 25014272 w 21600"/>
              <a:gd name="T5" fmla="*/ 163302776 h 21600"/>
              <a:gd name="T6" fmla="*/ 0 w 21600"/>
              <a:gd name="T7" fmla="*/ 244954136 h 21600"/>
              <a:gd name="T8" fmla="*/ 125063335 w 21600"/>
              <a:gd name="T9" fmla="*/ 81651331 h 21600"/>
              <a:gd name="T10" fmla="*/ 150069583 w 21600"/>
              <a:gd name="T11" fmla="*/ 163302776 h 21600"/>
              <a:gd name="T12" fmla="*/ 175083844 w 21600"/>
              <a:gd name="T13" fmla="*/ 24495413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77829" name="Picture 10" descr="SHAMROC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49275"/>
            <a:ext cx="1095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11" descr="SHAMROC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373688"/>
            <a:ext cx="10953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WordArt 13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1847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Wer ist das?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0" name="Rectangle 6"/>
          <p:cNvSpPr>
            <a:spLocks noChangeArrowheads="1"/>
          </p:cNvSpPr>
          <p:nvPr/>
        </p:nvSpPr>
        <p:spPr bwMode="auto">
          <a:xfrm rot="716306">
            <a:off x="4500563" y="5516563"/>
            <a:ext cx="793750" cy="5730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78851" name="Tree"/>
          <p:cNvSpPr>
            <a:spLocks noEditPoints="1" noChangeArrowheads="1"/>
          </p:cNvSpPr>
          <p:nvPr/>
        </p:nvSpPr>
        <p:spPr bwMode="auto">
          <a:xfrm>
            <a:off x="6732588" y="3716338"/>
            <a:ext cx="1871662" cy="2459037"/>
          </a:xfrm>
          <a:custGeom>
            <a:avLst/>
            <a:gdLst>
              <a:gd name="T0" fmla="*/ 81090702 w 21600"/>
              <a:gd name="T1" fmla="*/ 0 h 21600"/>
              <a:gd name="T2" fmla="*/ 46334297 w 21600"/>
              <a:gd name="T3" fmla="*/ 81651298 h 21600"/>
              <a:gd name="T4" fmla="*/ 23170918 w 21600"/>
              <a:gd name="T5" fmla="*/ 163302596 h 21600"/>
              <a:gd name="T6" fmla="*/ 0 w 21600"/>
              <a:gd name="T7" fmla="*/ 244953808 h 21600"/>
              <a:gd name="T8" fmla="*/ 115847041 w 21600"/>
              <a:gd name="T9" fmla="*/ 81651298 h 21600"/>
              <a:gd name="T10" fmla="*/ 139010496 w 21600"/>
              <a:gd name="T11" fmla="*/ 163302596 h 21600"/>
              <a:gd name="T12" fmla="*/ 162181403 w 21600"/>
              <a:gd name="T13" fmla="*/ 244953808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78852" name="Tree"/>
          <p:cNvSpPr>
            <a:spLocks noEditPoints="1" noChangeArrowheads="1"/>
          </p:cNvSpPr>
          <p:nvPr/>
        </p:nvSpPr>
        <p:spPr bwMode="auto">
          <a:xfrm>
            <a:off x="900113" y="4149725"/>
            <a:ext cx="1728787" cy="2459038"/>
          </a:xfrm>
          <a:custGeom>
            <a:avLst/>
            <a:gdLst>
              <a:gd name="T0" fmla="*/ 69183009 w 21600"/>
              <a:gd name="T1" fmla="*/ 0 h 21600"/>
              <a:gd name="T2" fmla="*/ 39530391 w 21600"/>
              <a:gd name="T3" fmla="*/ 81651331 h 21600"/>
              <a:gd name="T4" fmla="*/ 19768357 w 21600"/>
              <a:gd name="T5" fmla="*/ 163302776 h 21600"/>
              <a:gd name="T6" fmla="*/ 0 w 21600"/>
              <a:gd name="T7" fmla="*/ 244954136 h 21600"/>
              <a:gd name="T8" fmla="*/ 98835557 w 21600"/>
              <a:gd name="T9" fmla="*/ 81651331 h 21600"/>
              <a:gd name="T10" fmla="*/ 118597587 w 21600"/>
              <a:gd name="T11" fmla="*/ 163302776 h 21600"/>
              <a:gd name="T12" fmla="*/ 138365939 w 21600"/>
              <a:gd name="T13" fmla="*/ 24495413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16074" name="AutoShape 10"/>
          <p:cNvSpPr>
            <a:spLocks noChangeArrowheads="1"/>
          </p:cNvSpPr>
          <p:nvPr/>
        </p:nvSpPr>
        <p:spPr bwMode="auto">
          <a:xfrm rot="1047847">
            <a:off x="8062913" y="6092825"/>
            <a:ext cx="1081087" cy="431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 rot="3568217" flipV="1">
            <a:off x="251619" y="5949157"/>
            <a:ext cx="57467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216076" name="AutoShape 12"/>
          <p:cNvSpPr>
            <a:spLocks noChangeArrowheads="1"/>
          </p:cNvSpPr>
          <p:nvPr/>
        </p:nvSpPr>
        <p:spPr bwMode="auto">
          <a:xfrm rot="-698589">
            <a:off x="3059113" y="5949950"/>
            <a:ext cx="1081087" cy="503238"/>
          </a:xfrm>
          <a:prstGeom prst="triangle">
            <a:avLst>
              <a:gd name="adj" fmla="val 50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 rot="9691264" flipV="1">
            <a:off x="6804025" y="6308725"/>
            <a:ext cx="574675" cy="287338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0" grpId="0" animBg="1"/>
      <p:bldP spid="216074" grpId="0" animBg="1"/>
      <p:bldP spid="2160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76600" y="5013325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3333FF"/>
                </a:solidFill>
              </a:rPr>
              <a:t>Das </a:t>
            </a:r>
            <a:r>
              <a:rPr lang="en-US" sz="5400" b="1">
                <a:solidFill>
                  <a:srgbClr val="0000FF"/>
                </a:solidFill>
              </a:rPr>
              <a:t>ist</a:t>
            </a:r>
            <a:r>
              <a:rPr lang="en-US" sz="5400" b="1">
                <a:solidFill>
                  <a:srgbClr val="3333FF"/>
                </a:solidFill>
              </a:rPr>
              <a:t> Lulu.</a:t>
            </a:r>
            <a:endParaRPr lang="ru-RU" sz="5400" b="1">
              <a:solidFill>
                <a:srgbClr val="3333FF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771775" y="3429000"/>
            <a:ext cx="1439863" cy="10080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787900" y="3284538"/>
            <a:ext cx="1441450" cy="10795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04025" y="3357563"/>
            <a:ext cx="1511300" cy="1008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8405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Rate mal!</a:t>
            </a:r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1994" name="Picture 10" descr="8163fotz_narod_ru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22685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 animBg="1"/>
      <p:bldP spid="41989" grpId="0" animBg="1"/>
      <p:bldP spid="41990" grpId="0" animBg="1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971550" y="5300663"/>
            <a:ext cx="6553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3333FF"/>
                </a:solidFill>
              </a:rPr>
              <a:t>Ist das Weise Eule? </a:t>
            </a:r>
            <a:endParaRPr lang="ru-RU" sz="4800" b="1">
              <a:solidFill>
                <a:srgbClr val="3333FF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292725" y="3284538"/>
            <a:ext cx="1439863" cy="1008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971550" y="3213100"/>
            <a:ext cx="1441450" cy="10795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987675" y="3284538"/>
            <a:ext cx="1511300" cy="1008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092950" y="2997200"/>
            <a:ext cx="10795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</a:rPr>
              <a:t>?</a:t>
            </a:r>
            <a:endParaRPr lang="ru-RU" sz="9600">
              <a:solidFill>
                <a:srgbClr val="FF0000"/>
              </a:solidFill>
            </a:endParaRPr>
          </a:p>
        </p:txBody>
      </p:sp>
      <p:pic>
        <p:nvPicPr>
          <p:cNvPr id="44044" name="Picture 12" descr="eu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620713"/>
            <a:ext cx="2160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000372"/>
            <a:ext cx="7851648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 урока:</a:t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урок формирования навыков</a:t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рефлексии</a:t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323850" y="3284538"/>
            <a:ext cx="7524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CC"/>
                </a:solidFill>
              </a:rPr>
              <a:t>Ja</a:t>
            </a:r>
            <a:r>
              <a:rPr lang="ru-RU" sz="4800" b="1">
                <a:solidFill>
                  <a:srgbClr val="FF33CC"/>
                </a:solidFill>
              </a:rPr>
              <a:t>,</a:t>
            </a:r>
            <a:r>
              <a:rPr lang="en-US" sz="4800" b="1">
                <a:solidFill>
                  <a:srgbClr val="FF33CC"/>
                </a:solidFill>
              </a:rPr>
              <a:t> das ist Winni Puh</a:t>
            </a:r>
            <a:endParaRPr lang="ru-RU" sz="4800" b="1">
              <a:solidFill>
                <a:srgbClr val="FF33CC"/>
              </a:solidFill>
            </a:endParaRP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2484438" y="1412875"/>
            <a:ext cx="1439862" cy="10080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chemeClr val="tx2"/>
              </a:solidFill>
            </a:endParaRPr>
          </a:p>
        </p:txBody>
      </p:sp>
      <p:sp>
        <p:nvSpPr>
          <p:cNvPr id="218116" name="AutoShape 4"/>
          <p:cNvSpPr>
            <a:spLocks noChangeArrowheads="1"/>
          </p:cNvSpPr>
          <p:nvPr/>
        </p:nvSpPr>
        <p:spPr bwMode="auto">
          <a:xfrm>
            <a:off x="4500563" y="1268413"/>
            <a:ext cx="1441450" cy="10795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6732588" y="1268413"/>
            <a:ext cx="1511300" cy="10080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755650" y="1268413"/>
            <a:ext cx="1908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chemeClr val="tx2"/>
                </a:solidFill>
              </a:rPr>
              <a:t>(</a:t>
            </a:r>
            <a:r>
              <a:rPr lang="ru-RU" sz="7200">
                <a:solidFill>
                  <a:srgbClr val="FF0000"/>
                </a:solidFill>
              </a:rPr>
              <a:t>+</a:t>
            </a:r>
            <a:r>
              <a:rPr lang="ru-RU" sz="7200">
                <a:solidFill>
                  <a:schemeClr val="tx2"/>
                </a:solidFill>
              </a:rPr>
              <a:t>),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804025" y="6381750"/>
            <a:ext cx="2339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0"/>
          </a:p>
        </p:txBody>
      </p:sp>
      <p:pic>
        <p:nvPicPr>
          <p:cNvPr id="81928" name="Picture 8" descr="Рисунор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36838"/>
            <a:ext cx="24765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8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nimBg="1"/>
      <p:bldP spid="218116" grpId="0" animBg="1"/>
      <p:bldP spid="218117" grpId="0" animBg="1"/>
      <p:bldP spid="2181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395288" y="836613"/>
            <a:ext cx="1223962" cy="136842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827088" y="404813"/>
            <a:ext cx="1296987" cy="1368425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916238" y="1196975"/>
            <a:ext cx="1582737" cy="936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148263" y="1125538"/>
            <a:ext cx="1584325" cy="9350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084888" y="549275"/>
            <a:ext cx="1511300" cy="863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67625" y="836613"/>
            <a:ext cx="12588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3300"/>
                </a:solidFill>
              </a:rPr>
              <a:t>?</a:t>
            </a:r>
            <a:endParaRPr lang="ru-RU" sz="9600" b="1">
              <a:solidFill>
                <a:srgbClr val="FF3300"/>
              </a:solidFill>
            </a:endParaRPr>
          </a:p>
        </p:txBody>
      </p:sp>
      <p:pic>
        <p:nvPicPr>
          <p:cNvPr id="82952" name="Picture 8" descr="ааааааа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9" descr="аааааааунок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284538"/>
            <a:ext cx="21605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95288" y="5876925"/>
            <a:ext cx="874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6600CC"/>
                </a:solidFill>
              </a:rPr>
              <a:t>Sind das </a:t>
            </a:r>
            <a:r>
              <a:rPr lang="en-US" sz="1600"/>
              <a:t> </a:t>
            </a:r>
            <a:r>
              <a:rPr lang="en-US" sz="4000" b="1">
                <a:solidFill>
                  <a:srgbClr val="6600CC"/>
                </a:solidFill>
              </a:rPr>
              <a:t>Alex und Max?</a:t>
            </a:r>
            <a:endParaRPr lang="ru-RU" sz="4000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3" grpId="0" animBg="1"/>
      <p:bldP spid="48134" grpId="0" animBg="1"/>
      <p:bldP spid="481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6"/>
          <p:cNvSpPr txBox="1">
            <a:spLocks noChangeArrowheads="1"/>
          </p:cNvSpPr>
          <p:nvPr/>
        </p:nvSpPr>
        <p:spPr bwMode="auto">
          <a:xfrm>
            <a:off x="5292725" y="3500438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4629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 Box 20"/>
          <p:cNvSpPr txBox="1">
            <a:spLocks noChangeArrowheads="1"/>
          </p:cNvSpPr>
          <p:nvPr/>
        </p:nvSpPr>
        <p:spPr bwMode="auto">
          <a:xfrm rot="246705">
            <a:off x="611188" y="5157788"/>
            <a:ext cx="863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FFFF"/>
                </a:solidFill>
              </a:rPr>
              <a:t>2</a:t>
            </a:r>
            <a:endParaRPr lang="ru-RU" sz="6600" b="1">
              <a:solidFill>
                <a:srgbClr val="00FFFF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 rot="-466253">
            <a:off x="3995738" y="4437063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FF00"/>
                </a:solidFill>
              </a:rPr>
              <a:t>1</a:t>
            </a:r>
            <a:endParaRPr lang="ru-RU" sz="8000" b="1">
              <a:solidFill>
                <a:srgbClr val="FFFF00"/>
              </a:solidFill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443663" y="4292600"/>
            <a:ext cx="6477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FF00"/>
                </a:solidFill>
              </a:rPr>
              <a:t>3</a:t>
            </a:r>
            <a:endParaRPr lang="ru-RU" sz="7200" b="1">
              <a:solidFill>
                <a:srgbClr val="00FF0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 rot="504734">
            <a:off x="5795963" y="2636838"/>
            <a:ext cx="10795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</a:rPr>
              <a:t>4</a:t>
            </a:r>
            <a:endParaRPr lang="ru-RU" sz="7200" b="1">
              <a:solidFill>
                <a:srgbClr val="0000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 rot="-2490444">
            <a:off x="2843213" y="5229225"/>
            <a:ext cx="8064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chemeClr val="bg1"/>
                </a:solidFill>
              </a:rPr>
              <a:t>5</a:t>
            </a:r>
            <a:endParaRPr lang="ru-RU" sz="8800" b="1">
              <a:solidFill>
                <a:schemeClr val="bg1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2268538" y="3357563"/>
            <a:ext cx="8064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FF00"/>
                </a:solidFill>
              </a:rPr>
              <a:t>6</a:t>
            </a:r>
            <a:endParaRPr lang="ru-RU" sz="8800" b="1">
              <a:solidFill>
                <a:srgbClr val="FFFF00"/>
              </a:solidFill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7380288" y="3716338"/>
            <a:ext cx="1368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00FFFF"/>
                </a:solidFill>
              </a:rPr>
              <a:t>12</a:t>
            </a:r>
            <a:endParaRPr lang="ru-RU" sz="8000">
              <a:solidFill>
                <a:srgbClr val="00FFFF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 rot="-229829">
            <a:off x="323850" y="3213100"/>
            <a:ext cx="1368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FF00"/>
                </a:solidFill>
              </a:rPr>
              <a:t>11</a:t>
            </a:r>
            <a:endParaRPr lang="ru-RU" sz="7200" b="1">
              <a:solidFill>
                <a:srgbClr val="00FF00"/>
              </a:solidFill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 rot="710959">
            <a:off x="1835150" y="4868863"/>
            <a:ext cx="8636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</a:rPr>
              <a:t>7</a:t>
            </a:r>
            <a:endParaRPr lang="ru-RU" sz="7200" b="1">
              <a:solidFill>
                <a:srgbClr val="FF0000"/>
              </a:solidFill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 rot="-1027039">
            <a:off x="4111625" y="31892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00FFFF"/>
                </a:solidFill>
              </a:rPr>
              <a:t>8</a:t>
            </a:r>
            <a:endParaRPr lang="ru-RU" sz="7200" b="1">
              <a:solidFill>
                <a:srgbClr val="00FFFF"/>
              </a:solidFill>
            </a:endParaRP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 rot="-628686">
            <a:off x="5435600" y="53736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FF00"/>
                </a:solidFill>
              </a:rPr>
              <a:t>9</a:t>
            </a:r>
            <a:endParaRPr lang="ru-RU" sz="7200" b="1">
              <a:solidFill>
                <a:srgbClr val="FFFF00"/>
              </a:solidFill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 rot="-725080">
            <a:off x="7165975" y="5465763"/>
            <a:ext cx="1406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10</a:t>
            </a:r>
            <a:endParaRPr lang="ru-RU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/>
      <p:bldP spid="24598" grpId="0"/>
      <p:bldP spid="24599" grpId="0"/>
      <p:bldP spid="24601" grpId="0"/>
      <p:bldP spid="246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gallery_2_391_53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492375"/>
            <a:ext cx="2305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6" name="WordArt 12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8486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FF">
                    <a:alpha val="7686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Turnen wir!</a:t>
            </a:r>
            <a:endParaRPr lang="ru-RU" sz="3600" b="1" kern="10">
              <a:ln w="5715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76862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 descr="hom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981075"/>
            <a:ext cx="43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4813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859338" y="3141663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Pe</a:t>
            </a:r>
            <a:r>
              <a:rPr lang="en-US" sz="4400" b="1">
                <a:solidFill>
                  <a:srgbClr val="F20E1E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er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40425" y="4724400"/>
            <a:ext cx="1766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A</a:t>
            </a:r>
            <a:r>
              <a:rPr lang="en-US" sz="4400" b="1">
                <a:solidFill>
                  <a:srgbClr val="F20E1E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ton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708400" y="2133600"/>
            <a:ext cx="149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Ire</a:t>
            </a:r>
            <a:r>
              <a:rPr lang="en-US" sz="4400" b="1">
                <a:solidFill>
                  <a:srgbClr val="F20E1E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e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924300" y="4868863"/>
            <a:ext cx="143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oni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2700338" y="4149725"/>
            <a:ext cx="194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A</a:t>
            </a:r>
            <a:r>
              <a:rPr lang="en-US" sz="4400" b="1">
                <a:solidFill>
                  <a:srgbClr val="F20E1E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na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051050" y="3213100"/>
            <a:ext cx="2017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Sab</a:t>
            </a:r>
            <a:r>
              <a:rPr lang="en-US" sz="4400" b="1">
                <a:solidFill>
                  <a:srgbClr val="F20E1E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ne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851275" y="5805488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Xen a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1258888" y="5013325"/>
            <a:ext cx="1674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Fr</a:t>
            </a:r>
            <a:r>
              <a:rPr lang="en-US" sz="4400" b="1">
                <a:solidFill>
                  <a:srgbClr val="F20E1E"/>
                </a:solidFill>
              </a:rPr>
              <a:t>  </a:t>
            </a:r>
            <a:r>
              <a:rPr lang="en-US" sz="4400" b="1">
                <a:solidFill>
                  <a:srgbClr val="0000FF"/>
                </a:solidFill>
              </a:rPr>
              <a:t>nz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124075" y="5805488"/>
            <a:ext cx="130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</a:rPr>
              <a:t>Ot</a:t>
            </a:r>
            <a:r>
              <a:rPr lang="en-US" sz="4400" b="1">
                <a:solidFill>
                  <a:srgbClr val="F20E1E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o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011863" y="5661025"/>
            <a:ext cx="2195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Mon</a:t>
            </a:r>
            <a:r>
              <a:rPr lang="en-US" sz="4400" b="1">
                <a:solidFill>
                  <a:srgbClr val="FF0000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ka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771775" y="5805488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859338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164388" y="5661025"/>
            <a:ext cx="684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443663" y="4724400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779838" y="4797425"/>
            <a:ext cx="21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835150" y="5013325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3132138" y="4149725"/>
            <a:ext cx="504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4500563" y="4005263"/>
            <a:ext cx="1655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</a:rPr>
              <a:t>S  si</a:t>
            </a:r>
            <a:endParaRPr lang="ru-RU" sz="4400" b="1">
              <a:solidFill>
                <a:srgbClr val="0000CC"/>
              </a:solidFill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5508625" y="3141663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3059113" y="3141663"/>
            <a:ext cx="360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4356100" y="2133600"/>
            <a:ext cx="2873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4859338" y="4005263"/>
            <a:ext cx="287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.</a:t>
            </a:r>
            <a:endParaRPr lang="ru-RU" sz="4400" b="1">
              <a:solidFill>
                <a:srgbClr val="FF0000"/>
              </a:solidFill>
            </a:endParaRPr>
          </a:p>
        </p:txBody>
      </p:sp>
      <p:pic>
        <p:nvPicPr>
          <p:cNvPr id="86042" name="Picture 42" descr="hom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052513"/>
            <a:ext cx="7921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771775" y="5805488"/>
            <a:ext cx="3603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t</a:t>
            </a:r>
            <a:r>
              <a:rPr lang="en-US" sz="4400" b="1">
                <a:solidFill>
                  <a:srgbClr val="0000CC"/>
                </a:solidFill>
              </a:rPr>
              <a:t> </a:t>
            </a:r>
            <a:endParaRPr lang="ru-RU" sz="4400" b="1">
              <a:solidFill>
                <a:srgbClr val="0000CC"/>
              </a:solidFill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4859338" y="5805488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i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7164388" y="5661025"/>
            <a:ext cx="360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i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1835150" y="501332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a</a:t>
            </a:r>
            <a:r>
              <a:rPr lang="en-US" sz="4300" b="1">
                <a:solidFill>
                  <a:srgbClr val="0000FF"/>
                </a:solidFill>
              </a:rPr>
              <a:t> </a:t>
            </a:r>
            <a:endParaRPr lang="ru-RU" sz="4300" b="1">
              <a:solidFill>
                <a:srgbClr val="0000FF"/>
              </a:solidFill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3635375" y="4868863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T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6300788" y="4724400"/>
            <a:ext cx="21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n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3059113" y="4149725"/>
            <a:ext cx="115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n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859338" y="4005263"/>
            <a:ext cx="649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u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059113" y="3213100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i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5508625" y="3141663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t</a:t>
            </a:r>
            <a:endParaRPr lang="ru-RU" sz="4400" b="1">
              <a:solidFill>
                <a:srgbClr val="0000FF"/>
              </a:solidFill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356100" y="213360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n</a:t>
            </a:r>
            <a:endParaRPr lang="ru-RU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5" grpId="0"/>
      <p:bldP spid="3088" grpId="0"/>
      <p:bldP spid="3089" grpId="0"/>
      <p:bldP spid="3090" grpId="0"/>
      <p:bldP spid="3091" grpId="0"/>
      <p:bldP spid="3092" grpId="0"/>
      <p:bldP spid="3093" grpId="0"/>
      <p:bldP spid="3096" grpId="0"/>
      <p:bldP spid="3096" grpId="1"/>
      <p:bldP spid="3097" grpId="0"/>
      <p:bldP spid="3097" grpId="1"/>
      <p:bldP spid="3099" grpId="0"/>
      <p:bldP spid="3099" grpId="1"/>
      <p:bldP spid="3100" grpId="0"/>
      <p:bldP spid="3100" grpId="1"/>
      <p:bldP spid="3101" grpId="0"/>
      <p:bldP spid="3101" grpId="1"/>
      <p:bldP spid="3102" grpId="0"/>
      <p:bldP spid="3102" grpId="1"/>
      <p:bldP spid="3104" grpId="0"/>
      <p:bldP spid="3104" grpId="1"/>
      <p:bldP spid="3105" grpId="0"/>
      <p:bldP spid="3110" grpId="0"/>
      <p:bldP spid="3110" grpId="1"/>
      <p:bldP spid="3111" grpId="0"/>
      <p:bldP spid="3111" grpId="1"/>
      <p:bldP spid="3112" grpId="0"/>
      <p:bldP spid="3112" grpId="1"/>
      <p:bldP spid="3113" grpId="0" build="allAtOnce"/>
      <p:bldP spid="3115" grpId="0"/>
      <p:bldP spid="3116" grpId="0"/>
      <p:bldP spid="3118" grpId="0"/>
      <p:bldP spid="3120" grpId="0"/>
      <p:bldP spid="3121" grpId="0"/>
      <p:bldP spid="3122" grpId="0"/>
      <p:bldP spid="3123" grpId="0"/>
      <p:bldP spid="3124" grpId="0"/>
      <p:bldP spid="3125" grpId="0"/>
      <p:bldP spid="31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vinni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138" y="2476500"/>
            <a:ext cx="1609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kartina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9" descr="home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-242888"/>
            <a:ext cx="5472113" cy="619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6" name="Picture 10" descr="Рисунтим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3357563"/>
            <a:ext cx="1800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3779838" y="1557338"/>
            <a:ext cx="50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rgbClr val="0000FF"/>
                </a:solidFill>
                <a:latin typeface="Arial Black" pitchFamily="34" charset="0"/>
              </a:rPr>
              <a:t>U</a:t>
            </a:r>
            <a:endParaRPr lang="ru-RU" sz="36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5724525" y="1484313"/>
            <a:ext cx="72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de-DE" sz="320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sz="32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9151" name="Text Box 15"/>
          <p:cNvSpPr txBox="1">
            <a:spLocks noChangeArrowheads="1"/>
          </p:cNvSpPr>
          <p:nvPr/>
        </p:nvSpPr>
        <p:spPr bwMode="auto">
          <a:xfrm>
            <a:off x="3779838" y="2349500"/>
            <a:ext cx="36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FFFF00"/>
                </a:solidFill>
                <a:latin typeface="Arial Black" pitchFamily="34" charset="0"/>
              </a:rPr>
              <a:t>P</a:t>
            </a:r>
            <a:endParaRPr lang="ru-RU" sz="2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2700338" y="34290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990099"/>
                </a:solidFill>
                <a:latin typeface="Arial Black" pitchFamily="34" charset="0"/>
              </a:rPr>
              <a:t> </a:t>
            </a:r>
            <a:r>
              <a:rPr lang="de-DE" sz="3200">
                <a:solidFill>
                  <a:srgbClr val="990099"/>
                </a:solidFill>
                <a:latin typeface="Arial Black" pitchFamily="34" charset="0"/>
              </a:rPr>
              <a:t>C D</a:t>
            </a:r>
            <a:endParaRPr lang="ru-RU" sz="320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2700338" y="50847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rgbClr val="FF0000"/>
                </a:solidFill>
                <a:latin typeface="Arial Black" pitchFamily="34" charset="0"/>
              </a:rPr>
              <a:t>O</a:t>
            </a:r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5292725" y="3573463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rgbClr val="0000FF"/>
                </a:solidFill>
                <a:latin typeface="Arial Black" pitchFamily="34" charset="0"/>
              </a:rPr>
              <a:t> G</a:t>
            </a:r>
            <a:endParaRPr lang="ru-RU" sz="28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4787900" y="227647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>
                <a:solidFill>
                  <a:srgbClr val="0000FF"/>
                </a:solidFill>
                <a:latin typeface="Arial Black" pitchFamily="34" charset="0"/>
              </a:rPr>
              <a:t> W</a:t>
            </a:r>
            <a:endParaRPr lang="ru-RU" sz="36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5580063" y="4292600"/>
            <a:ext cx="50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FF0000"/>
                </a:solidFill>
                <a:latin typeface="Arial Black" pitchFamily="34" charset="0"/>
              </a:rPr>
              <a:t>Y</a:t>
            </a:r>
            <a:endParaRPr lang="ru-RU" sz="32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700338" y="4076700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lang="de-DE" sz="3200">
                <a:solidFill>
                  <a:srgbClr val="3333CC"/>
                </a:solidFill>
                <a:latin typeface="Arial Black" pitchFamily="34" charset="0"/>
              </a:rPr>
              <a:t> </a:t>
            </a:r>
            <a:endParaRPr lang="ru-RU" sz="320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87055" name="Text Box 22"/>
          <p:cNvSpPr txBox="1">
            <a:spLocks noChangeArrowheads="1"/>
          </p:cNvSpPr>
          <p:nvPr/>
        </p:nvSpPr>
        <p:spPr bwMode="auto">
          <a:xfrm>
            <a:off x="5219700" y="45815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7056" name="Text Box 23"/>
          <p:cNvSpPr txBox="1">
            <a:spLocks noChangeArrowheads="1"/>
          </p:cNvSpPr>
          <p:nvPr/>
        </p:nvSpPr>
        <p:spPr bwMode="auto">
          <a:xfrm>
            <a:off x="5435600" y="47974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2195513" y="52784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/>
              <a:t> </a:t>
            </a:r>
            <a:r>
              <a:rPr lang="de-DE" sz="3200" b="1">
                <a:solidFill>
                  <a:srgbClr val="0000FF"/>
                </a:solidFill>
              </a:rPr>
              <a:t>I</a:t>
            </a:r>
            <a:endParaRPr lang="ru-RU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03727 L 0.22465 0.635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9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023 L 0.07882 0.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32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7986 L -0.16927 0.560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463 L -0.21649 0.329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42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0.02686 L 0.20087 0.131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3 0.01481 L -0.22448 0.3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0.3419 L 0.21667 0.530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-0.23496 L -0.03542 0.25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24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00782 0.28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4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4676 L -0.06771 0.1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/>
      <p:bldP spid="219149" grpId="0"/>
      <p:bldP spid="219151" grpId="0"/>
      <p:bldP spid="219152" grpId="0"/>
      <p:bldP spid="219153" grpId="0"/>
      <p:bldP spid="219154" grpId="0"/>
      <p:bldP spid="219155" grpId="0"/>
      <p:bldP spid="219156" grpId="0"/>
      <p:bldP spid="219157" grpId="0"/>
      <p:bldP spid="2191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51831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Das Abc</a:t>
            </a:r>
            <a:endParaRPr lang="ru-RU" sz="4800" kern="1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0" y="2276475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0" y="3357563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1763713" y="0"/>
            <a:ext cx="0" cy="68580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5435600" y="1125538"/>
            <a:ext cx="0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7308850" y="1125538"/>
            <a:ext cx="0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0" y="4437063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H="1" flipV="1">
            <a:off x="3635375" y="1125538"/>
            <a:ext cx="73025" cy="573246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0" y="5516563"/>
            <a:ext cx="9144000" cy="7302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68313" y="0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A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68313" y="981075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B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124075" y="981075"/>
            <a:ext cx="1008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CC00"/>
                </a:solidFill>
              </a:rPr>
              <a:t>C</a:t>
            </a:r>
            <a:endParaRPr lang="ru-RU" sz="8000" b="1">
              <a:solidFill>
                <a:srgbClr val="00CC00"/>
              </a:solidFill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924300" y="1052513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D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795963" y="1052513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E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7812088" y="1052513"/>
            <a:ext cx="792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F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468313" y="2133600"/>
            <a:ext cx="1150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G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124075" y="2133600"/>
            <a:ext cx="1223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H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140200" y="2205038"/>
            <a:ext cx="5762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I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795963" y="2205038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00CC00"/>
                </a:solidFill>
              </a:rPr>
              <a:t>J</a:t>
            </a:r>
            <a:endParaRPr lang="ru-RU" sz="8000" b="1">
              <a:solidFill>
                <a:srgbClr val="00CC00"/>
              </a:solidFill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7740650" y="2205038"/>
            <a:ext cx="107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K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39750" y="3213100"/>
            <a:ext cx="647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L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2124075" y="3213100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M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3924300" y="3213100"/>
            <a:ext cx="935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N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724525" y="3213100"/>
            <a:ext cx="107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O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667625" y="3213100"/>
            <a:ext cx="1081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P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468313" y="4292600"/>
            <a:ext cx="719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Q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2124075" y="4365625"/>
            <a:ext cx="1079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R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995738" y="4365625"/>
            <a:ext cx="792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S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5795963" y="4365625"/>
            <a:ext cx="1008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T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7667625" y="43656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U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468313" y="5661025"/>
            <a:ext cx="790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CC33"/>
                </a:solidFill>
              </a:rPr>
              <a:t>V</a:t>
            </a:r>
            <a:endParaRPr lang="ru-RU" sz="8000" b="1">
              <a:solidFill>
                <a:srgbClr val="33CC33"/>
              </a:solidFill>
            </a:endParaRP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2268538" y="5661025"/>
            <a:ext cx="1150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W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3995738" y="5661025"/>
            <a:ext cx="1008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3333FF"/>
                </a:solidFill>
              </a:rPr>
              <a:t>X</a:t>
            </a:r>
            <a:endParaRPr lang="ru-RU" sz="8000" b="1">
              <a:solidFill>
                <a:srgbClr val="3333FF"/>
              </a:solidFill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940425" y="5661025"/>
            <a:ext cx="1008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FF"/>
                </a:solidFill>
              </a:rPr>
              <a:t>Y</a:t>
            </a:r>
            <a:endParaRPr lang="ru-RU" sz="8000" b="1">
              <a:solidFill>
                <a:srgbClr val="FF00FF"/>
              </a:solidFill>
            </a:endParaRP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7812088" y="5661025"/>
            <a:ext cx="86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Z</a:t>
            </a:r>
            <a:endParaRPr lang="ru-RU" sz="8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80" grpId="0"/>
      <p:bldP spid="32781" grpId="0"/>
      <p:bldP spid="32782" grpId="0"/>
      <p:bldP spid="32783" grpId="0"/>
      <p:bldP spid="32784" grpId="0"/>
      <p:bldP spid="32785" grpId="0"/>
      <p:bldP spid="32786" grpId="0"/>
      <p:bldP spid="32787" grpId="0"/>
      <p:bldP spid="32788" grpId="0"/>
      <p:bldP spid="32789" grpId="0"/>
      <p:bldP spid="32790" grpId="0"/>
      <p:bldP spid="32791" grpId="0"/>
      <p:bldP spid="32792" grpId="0"/>
      <p:bldP spid="32793" grpId="0"/>
      <p:bldP spid="32794" grpId="0"/>
      <p:bldP spid="32795" grpId="0"/>
      <p:bldP spid="32796" grpId="0"/>
      <p:bldP spid="32797" grpId="0"/>
      <p:bldP spid="32798" grpId="0"/>
      <p:bldP spid="32799" grpId="0"/>
      <p:bldP spid="32800" grpId="0"/>
      <p:bldP spid="32802" grpId="0"/>
      <p:bldP spid="32803" grpId="0"/>
      <p:bldP spid="32804" grpId="0"/>
      <p:bldP spid="32805" grpId="0"/>
      <p:bldP spid="328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90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89091" name="Picture 2" descr="K:\фото тете германия\Neuer Ordner (5)\DSC01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6408738" cy="2089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Auf Wiedersehn!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5614" name="Picture 14" descr="blume0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933825"/>
            <a:ext cx="27368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66"/>
            </a:gs>
            <a:gs pos="50000">
              <a:srgbClr val="FFFF66"/>
            </a:gs>
            <a:gs pos="100000">
              <a:srgbClr val="CC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WordArt 2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46815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</a:t>
            </a:r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ема урока:</a:t>
            </a:r>
          </a:p>
        </p:txBody>
      </p:sp>
      <p:sp>
        <p:nvSpPr>
          <p:cNvPr id="144397" name="WordArt 13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7416800" cy="35290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898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Wir kennen jetzt das Abc</a:t>
            </a:r>
            <a:endParaRPr lang="ru-RU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C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4398" name="Picture 14" descr="640_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4232">
            <a:off x="900113" y="5373688"/>
            <a:ext cx="4857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9" name="Picture 15" descr="640_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6456">
            <a:off x="5076825" y="5734050"/>
            <a:ext cx="5032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00" name="Picture 16" descr="640_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8596">
            <a:off x="7667625" y="333375"/>
            <a:ext cx="5762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01" name="Picture 17" descr="640_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8761">
            <a:off x="7812088" y="5516563"/>
            <a:ext cx="5032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400" decel="1000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685" y="2355843"/>
            <a:ext cx="7183570" cy="25545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 обобщение изученного</a:t>
            </a:r>
          </a:p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материала вводного курса</a:t>
            </a:r>
          </a:p>
          <a:p>
            <a:pPr algn="ctr">
              <a:defRPr/>
            </a:pP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5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19050" y="485754"/>
            <a:ext cx="8686096" cy="5355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Планируемые результаты: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-повторить в игровой форме изученные 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речевые образцы;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повторить лексику по теме «Знакомство»;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-совершенствовать навыки устной 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письменной речи;</a:t>
            </a:r>
          </a:p>
          <a:p>
            <a:pPr>
              <a:defRPr/>
            </a:pP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_закрепить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знаний счёта до 12;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-вспомнить знакомый рифмованный 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песенный материал;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повторить буквы немецкого алфавита.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75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840433" cy="56938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Этапы урока: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1.Мотивирование к учебной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деятельности;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2.Актуализация и фиксирование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индивидуального затруднения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 учебном действии;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3.Самостоятельная  работа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спроверкой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по эталону;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4.Включение в систему знания и повторения;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5.Рефлексия учебной деятельности;</a:t>
            </a:r>
          </a:p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6.Итог урока.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6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00042"/>
            <a:ext cx="6213048" cy="59093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УУД: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-личностные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-регулятивные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-познавательные</a:t>
            </a:r>
          </a:p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-коммуникативные</a:t>
            </a:r>
          </a:p>
          <a:p>
            <a:pPr algn="ctr">
              <a:defRPr/>
            </a:pP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CCFF3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2519362" cy="3743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563938" y="765175"/>
            <a:ext cx="3240087" cy="1293813"/>
          </a:xfrm>
          <a:prstGeom prst="cloudCallout">
            <a:avLst>
              <a:gd name="adj1" fmla="val -73741"/>
              <a:gd name="adj2" fmla="val 31171"/>
            </a:avLst>
          </a:prstGeom>
          <a:solidFill>
            <a:srgbClr val="FFCC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  <a:latin typeface="Arial Black" pitchFamily="34" charset="0"/>
              </a:rPr>
              <a:t>- Guten Tag! Ich hei</a:t>
            </a:r>
            <a:r>
              <a:rPr lang="de-DE" sz="2000">
                <a:solidFill>
                  <a:srgbClr val="009900"/>
                </a:solidFill>
                <a:latin typeface="Arial Black" pitchFamily="34" charset="0"/>
              </a:rPr>
              <a:t>ße Albi. </a:t>
            </a:r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0665792">
            <a:off x="2124075" y="4365625"/>
            <a:ext cx="3313113" cy="1223963"/>
          </a:xfrm>
          <a:prstGeom prst="cloudCallout">
            <a:avLst>
              <a:gd name="adj1" fmla="val -67972"/>
              <a:gd name="adj2" fmla="val 63875"/>
            </a:avLst>
          </a:prstGeom>
          <a:solidFill>
            <a:srgbClr val="FFCC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rot="10800000"/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rgbClr val="009900"/>
                </a:solidFill>
                <a:latin typeface="Arial Black" pitchFamily="34" charset="0"/>
              </a:rPr>
              <a:t>- Hallo!  Ich heiße Waldo. </a:t>
            </a:r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  <a:p>
            <a:pPr algn="ctr"/>
            <a:endParaRPr lang="ru-RU" sz="200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9227" name="Picture 11" descr="276502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141663"/>
            <a:ext cx="2519363" cy="33115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9" name="Picture 5" descr="пррр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04813"/>
            <a:ext cx="1871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6" name="WordArt 12"/>
          <p:cNvSpPr>
            <a:spLocks noChangeArrowheads="1" noChangeShapeType="1" noTextEdit="1"/>
          </p:cNvSpPr>
          <p:nvPr/>
        </p:nvSpPr>
        <p:spPr bwMode="auto">
          <a:xfrm>
            <a:off x="1619250" y="1125538"/>
            <a:ext cx="51847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Guten Tag!</a:t>
            </a:r>
            <a:endParaRPr lang="ru-RU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1835150" y="2205038"/>
            <a:ext cx="6265863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Guten Tag! Guten Tag!</a:t>
            </a:r>
            <a:endParaRPr lang="ru-RU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Sagen alle Kinder.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Große Kinder, kleine Kinder,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Dicke Kinder, dünne Kinder.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Guten Tag! Guten Tag!</a:t>
            </a:r>
            <a:r>
              <a:rPr lang="ru-RU" sz="2800" b="1">
                <a:solidFill>
                  <a:srgbClr val="0033CC"/>
                </a:solidFill>
              </a:rPr>
              <a:t>»</a:t>
            </a:r>
            <a:r>
              <a:rPr lang="en-US" sz="2800" b="1">
                <a:solidFill>
                  <a:srgbClr val="0033CC"/>
                </a:solidFill>
              </a:rPr>
              <a:t> </a:t>
            </a:r>
            <a:endParaRPr lang="ru-RU" sz="2800" b="1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Sagen alle Kinder.</a:t>
            </a: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0033CC"/>
              </a:solidFill>
            </a:endParaRPr>
          </a:p>
        </p:txBody>
      </p:sp>
      <p:pic>
        <p:nvPicPr>
          <p:cNvPr id="175119" name="Picture 15" descr="5732086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084763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20" name="Picture 16" descr="5732086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12875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6" grpId="0" animBg="1"/>
      <p:bldP spid="175117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</TotalTime>
  <Words>201</Words>
  <Application>Microsoft Office PowerPoint</Application>
  <PresentationFormat>Экран (4:3)</PresentationFormat>
  <Paragraphs>153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28</vt:i4>
      </vt:variant>
    </vt:vector>
  </HeadingPairs>
  <TitlesOfParts>
    <vt:vector size="48" baseType="lpstr">
      <vt:lpstr>Arial</vt:lpstr>
      <vt:lpstr>Calibri</vt:lpstr>
      <vt:lpstr>Verdana</vt:lpstr>
      <vt:lpstr>Wingdings</vt:lpstr>
      <vt:lpstr>Garamond</vt:lpstr>
      <vt:lpstr>Constantia</vt:lpstr>
      <vt:lpstr>Wingdings 2</vt:lpstr>
      <vt:lpstr>Arial Black</vt:lpstr>
      <vt:lpstr>Algerian</vt:lpstr>
      <vt:lpstr>Оформление по умолчанию</vt:lpstr>
      <vt:lpstr>Склон</vt:lpstr>
      <vt:lpstr>Край</vt:lpstr>
      <vt:lpstr>Шары</vt:lpstr>
      <vt:lpstr>Поток</vt:lpstr>
      <vt:lpstr>Склон</vt:lpstr>
      <vt:lpstr>Край</vt:lpstr>
      <vt:lpstr>Шары</vt:lpstr>
      <vt:lpstr>Поток</vt:lpstr>
      <vt:lpstr>Поток</vt:lpstr>
      <vt:lpstr>Поток</vt:lpstr>
      <vt:lpstr>Проект урока немецкого языка на основе  системно-деятельностного подхода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created xsi:type="dcterms:W3CDTF">2009-11-20T13:51:40Z</dcterms:created>
  <dcterms:modified xsi:type="dcterms:W3CDTF">2013-06-21T20:40:40Z</dcterms:modified>
</cp:coreProperties>
</file>