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8D8401-011B-46B9-87DE-F3F82E70DF2F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A0E5AA0-37C2-42A2-829C-1B0F4ED97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Género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de los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sustantivos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4041648" cy="457200"/>
          </a:xfrm>
        </p:spPr>
        <p:txBody>
          <a:bodyPr/>
          <a:lstStyle/>
          <a:p>
            <a:r>
              <a:rPr lang="en-US" dirty="0" err="1" smtClean="0"/>
              <a:t>Masculino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1124744"/>
            <a:ext cx="4041775" cy="457200"/>
          </a:xfrm>
        </p:spPr>
        <p:txBody>
          <a:bodyPr/>
          <a:lstStyle/>
          <a:p>
            <a:r>
              <a:rPr lang="en-US" dirty="0" err="1" smtClean="0"/>
              <a:t>Femenino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772816"/>
            <a:ext cx="4041648" cy="482190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terminan</a:t>
            </a:r>
            <a:r>
              <a:rPr lang="en-US" sz="2400" dirty="0" smtClean="0"/>
              <a:t> en –o (el </a:t>
            </a:r>
            <a:r>
              <a:rPr lang="en-US" sz="2400" dirty="0" err="1" smtClean="0"/>
              <a:t>libro</a:t>
            </a:r>
            <a:r>
              <a:rPr lang="en-US" sz="2400" dirty="0" smtClean="0"/>
              <a:t>, el </a:t>
            </a:r>
            <a:r>
              <a:rPr lang="en-US" sz="2400" dirty="0" err="1" smtClean="0"/>
              <a:t>caso</a:t>
            </a:r>
            <a:r>
              <a:rPr lang="en-US" sz="2400" dirty="0" smtClean="0"/>
              <a:t>) Exc.</a:t>
            </a:r>
            <a:r>
              <a:rPr lang="ru-RU" sz="2400" dirty="0" smtClean="0"/>
              <a:t>: </a:t>
            </a:r>
            <a:r>
              <a:rPr lang="en-US" sz="2400" dirty="0" smtClean="0"/>
              <a:t>la </a:t>
            </a:r>
            <a:r>
              <a:rPr lang="en-US" sz="2400" dirty="0" err="1" smtClean="0"/>
              <a:t>mano</a:t>
            </a:r>
            <a:r>
              <a:rPr lang="en-US" sz="2400" dirty="0" smtClean="0"/>
              <a:t>, la radio, la </a:t>
            </a:r>
            <a:r>
              <a:rPr lang="en-US" sz="2400" dirty="0" err="1" smtClean="0"/>
              <a:t>foto</a:t>
            </a:r>
            <a:endParaRPr lang="en-US" sz="2400" dirty="0" smtClean="0"/>
          </a:p>
          <a:p>
            <a:pPr algn="just"/>
            <a:r>
              <a:rPr lang="en-US" sz="2400" dirty="0" err="1" smtClean="0">
                <a:latin typeface="Bookman Old Style" pitchFamily="18" charset="0"/>
              </a:rPr>
              <a:t>palabras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provenientes</a:t>
            </a:r>
            <a:r>
              <a:rPr lang="en-US" sz="2400" dirty="0" smtClean="0">
                <a:latin typeface="Bookman Old Style" pitchFamily="18" charset="0"/>
              </a:rPr>
              <a:t> del </a:t>
            </a:r>
            <a:r>
              <a:rPr lang="en-US" sz="2400" dirty="0" err="1" smtClean="0">
                <a:latin typeface="Bookman Old Style" pitchFamily="18" charset="0"/>
              </a:rPr>
              <a:t>griego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terminadas</a:t>
            </a:r>
            <a:r>
              <a:rPr lang="en-US" sz="2400" dirty="0" smtClean="0">
                <a:latin typeface="Bookman Old Style" pitchFamily="18" charset="0"/>
              </a:rPr>
              <a:t> en –a y –ma</a:t>
            </a:r>
            <a:r>
              <a:rPr lang="en-US" sz="2400" dirty="0" smtClean="0"/>
              <a:t> (el </a:t>
            </a:r>
            <a:r>
              <a:rPr lang="en-US" sz="2400" dirty="0" err="1" smtClean="0"/>
              <a:t>clima</a:t>
            </a:r>
            <a:r>
              <a:rPr lang="en-US" sz="2400" dirty="0" smtClean="0"/>
              <a:t>, el </a:t>
            </a:r>
            <a:r>
              <a:rPr lang="en-US" sz="2400" dirty="0" err="1" smtClean="0"/>
              <a:t>problema</a:t>
            </a:r>
            <a:r>
              <a:rPr lang="en-US" sz="2400" dirty="0" smtClean="0"/>
              <a:t>, el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, el </a:t>
            </a:r>
            <a:r>
              <a:rPr lang="en-US" sz="2400" dirty="0" err="1" smtClean="0"/>
              <a:t>idioma</a:t>
            </a:r>
            <a:r>
              <a:rPr lang="en-US" sz="2400" dirty="0" smtClean="0"/>
              <a:t>, el </a:t>
            </a:r>
            <a:r>
              <a:rPr lang="en-US" sz="2400" dirty="0" err="1" smtClean="0"/>
              <a:t>tema</a:t>
            </a:r>
            <a:r>
              <a:rPr lang="en-US" sz="2400" dirty="0" smtClean="0"/>
              <a:t>, el </a:t>
            </a:r>
            <a:r>
              <a:rPr lang="en-US" sz="2400" dirty="0" err="1" smtClean="0"/>
              <a:t>mapa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Bookman Old Style" pitchFamily="18" charset="0"/>
              </a:rPr>
              <a:t>el </a:t>
            </a:r>
            <a:r>
              <a:rPr lang="en-US" sz="2400" dirty="0" err="1" smtClean="0">
                <a:latin typeface="Bookman Old Style" pitchFamily="18" charset="0"/>
              </a:rPr>
              <a:t>día</a:t>
            </a:r>
            <a:r>
              <a:rPr lang="en-US" sz="2400" dirty="0" smtClean="0">
                <a:latin typeface="Bookman Old Style" pitchFamily="18" charset="0"/>
              </a:rPr>
              <a:t>, el </a:t>
            </a:r>
            <a:r>
              <a:rPr lang="en-US" sz="2400" dirty="0" err="1" smtClean="0">
                <a:latin typeface="Bookman Old Style" pitchFamily="18" charset="0"/>
              </a:rPr>
              <a:t>telegrama</a:t>
            </a:r>
            <a:r>
              <a:rPr lang="en-US" sz="2400" dirty="0" smtClean="0">
                <a:latin typeface="Bookman Old Style" pitchFamily="18" charset="0"/>
              </a:rPr>
              <a:t>, el </a:t>
            </a:r>
            <a:r>
              <a:rPr lang="en-US" sz="2400" dirty="0" err="1" smtClean="0">
                <a:latin typeface="Bookman Old Style" pitchFamily="18" charset="0"/>
              </a:rPr>
              <a:t>programa</a:t>
            </a:r>
            <a:r>
              <a:rPr lang="en-US" sz="2400" dirty="0" smtClean="0">
                <a:latin typeface="Bookman Old Style" pitchFamily="18" charset="0"/>
              </a:rPr>
              <a:t>, el </a:t>
            </a:r>
            <a:r>
              <a:rPr lang="en-US" sz="2400" dirty="0" err="1" smtClean="0">
                <a:latin typeface="Bookman Old Style" pitchFamily="18" charset="0"/>
              </a:rPr>
              <a:t>poema</a:t>
            </a:r>
            <a:r>
              <a:rPr lang="en-US" sz="2400" dirty="0" smtClean="0">
                <a:latin typeface="Bookman Old Style" pitchFamily="18" charset="0"/>
              </a:rPr>
              <a:t>, el drama, el </a:t>
            </a:r>
            <a:r>
              <a:rPr lang="en-US" sz="2400" dirty="0" err="1" smtClean="0">
                <a:latin typeface="Bookman Old Style" pitchFamily="18" charset="0"/>
              </a:rPr>
              <a:t>fantasma</a:t>
            </a:r>
            <a:endParaRPr lang="en-US" sz="2400" dirty="0" smtClean="0">
              <a:latin typeface="Bookman Old Style" pitchFamily="18" charset="0"/>
            </a:endParaRPr>
          </a:p>
          <a:p>
            <a:endParaRPr lang="en-US" sz="2400" dirty="0" smtClean="0"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772816"/>
            <a:ext cx="4041775" cy="482190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terminan</a:t>
            </a:r>
            <a:r>
              <a:rPr lang="en-US" sz="2400" dirty="0" smtClean="0"/>
              <a:t> en –a (la casa, la </a:t>
            </a:r>
            <a:r>
              <a:rPr lang="en-US" sz="2400" dirty="0" err="1" smtClean="0"/>
              <a:t>cosa</a:t>
            </a:r>
            <a:r>
              <a:rPr lang="en-US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4041648" cy="457200"/>
          </a:xfrm>
        </p:spPr>
        <p:txBody>
          <a:bodyPr/>
          <a:lstStyle/>
          <a:p>
            <a:r>
              <a:rPr lang="en-US" sz="2000" dirty="0" err="1" smtClean="0"/>
              <a:t>Masculino</a:t>
            </a:r>
            <a:r>
              <a:rPr lang="en-US" sz="2000" dirty="0" smtClean="0"/>
              <a:t> (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frecuente</a:t>
            </a:r>
            <a:r>
              <a:rPr lang="en-US" sz="2000" dirty="0" smtClean="0"/>
              <a:t>)</a:t>
            </a:r>
            <a:endParaRPr lang="ru-RU" sz="200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1196752"/>
            <a:ext cx="4041775" cy="457200"/>
          </a:xfrm>
        </p:spPr>
        <p:txBody>
          <a:bodyPr/>
          <a:lstStyle/>
          <a:p>
            <a:r>
              <a:rPr lang="en-US" sz="2000" dirty="0" err="1" smtClean="0"/>
              <a:t>Femenino</a:t>
            </a:r>
            <a:r>
              <a:rPr lang="en-US" sz="2000" dirty="0" smtClean="0"/>
              <a:t> (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frecuente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23528" y="1700808"/>
            <a:ext cx="4041648" cy="4390256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terminan</a:t>
            </a:r>
            <a:r>
              <a:rPr lang="en-US" sz="2800" dirty="0" smtClean="0"/>
              <a:t> en -e, -</a:t>
            </a:r>
            <a:r>
              <a:rPr lang="en-US" sz="2800" dirty="0" err="1" smtClean="0"/>
              <a:t>i</a:t>
            </a:r>
            <a:r>
              <a:rPr lang="en-US" sz="2800" dirty="0" smtClean="0"/>
              <a:t>, -u (el café, el </a:t>
            </a:r>
            <a:r>
              <a:rPr lang="en-US" sz="2800" dirty="0" err="1" smtClean="0"/>
              <a:t>espíritu</a:t>
            </a:r>
            <a:r>
              <a:rPr lang="en-US" sz="2800" dirty="0" smtClean="0"/>
              <a:t>) Exc.</a:t>
            </a:r>
            <a:r>
              <a:rPr lang="ru-RU" sz="2800" dirty="0" smtClean="0"/>
              <a:t>: </a:t>
            </a:r>
            <a:r>
              <a:rPr lang="en-US" sz="2800" dirty="0" smtClean="0"/>
              <a:t>la </a:t>
            </a:r>
            <a:r>
              <a:rPr lang="en-US" sz="2800" smtClean="0"/>
              <a:t>clase</a:t>
            </a:r>
            <a:endParaRPr lang="en-US" sz="2800" dirty="0" smtClean="0"/>
          </a:p>
          <a:p>
            <a:r>
              <a:rPr lang="en-US" sz="2800" dirty="0" err="1" smtClean="0"/>
              <a:t>terminan</a:t>
            </a:r>
            <a:r>
              <a:rPr lang="en-US" sz="2800" dirty="0" smtClean="0"/>
              <a:t> en –l, -n,-r, -s (el dolor, el </a:t>
            </a:r>
            <a:r>
              <a:rPr lang="en-US" sz="2800" dirty="0" err="1" smtClean="0"/>
              <a:t>mes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días</a:t>
            </a:r>
            <a:r>
              <a:rPr lang="en-US" sz="2800" dirty="0" smtClean="0"/>
              <a:t>, </a:t>
            </a:r>
            <a:r>
              <a:rPr lang="en-US" sz="2800" dirty="0" err="1" smtClean="0"/>
              <a:t>colores</a:t>
            </a:r>
            <a:r>
              <a:rPr lang="en-US" sz="2800" dirty="0" smtClean="0"/>
              <a:t>, </a:t>
            </a:r>
            <a:r>
              <a:rPr lang="en-US" sz="2800" dirty="0" err="1" smtClean="0"/>
              <a:t>idiomas</a:t>
            </a:r>
            <a:r>
              <a:rPr lang="en-US" sz="2800" dirty="0" smtClean="0"/>
              <a:t> y </a:t>
            </a:r>
            <a:r>
              <a:rPr lang="en-US" sz="2800" dirty="0" err="1" smtClean="0"/>
              <a:t>puntos</a:t>
            </a:r>
            <a:r>
              <a:rPr lang="en-US" sz="2800" dirty="0" smtClean="0"/>
              <a:t> </a:t>
            </a:r>
            <a:r>
              <a:rPr lang="en-US" sz="2800" dirty="0" err="1" smtClean="0"/>
              <a:t>cardinales</a:t>
            </a:r>
            <a:r>
              <a:rPr lang="en-US" sz="2800" dirty="0" smtClean="0"/>
              <a:t> (el </a:t>
            </a:r>
            <a:r>
              <a:rPr lang="en-US" sz="2800" dirty="0" err="1" smtClean="0"/>
              <a:t>lunes</a:t>
            </a:r>
            <a:r>
              <a:rPr lang="en-US" sz="2800" dirty="0" smtClean="0"/>
              <a:t>, el </a:t>
            </a:r>
            <a:r>
              <a:rPr lang="en-US" sz="2800" dirty="0" err="1" smtClean="0"/>
              <a:t>rojo</a:t>
            </a:r>
            <a:r>
              <a:rPr lang="en-US" sz="2800" dirty="0" smtClean="0"/>
              <a:t>, el </a:t>
            </a:r>
            <a:r>
              <a:rPr lang="en-US" sz="2800" dirty="0" err="1" smtClean="0"/>
              <a:t>ruso</a:t>
            </a:r>
            <a:r>
              <a:rPr lang="en-US" sz="2800" dirty="0" smtClean="0"/>
              <a:t>, el </a:t>
            </a:r>
            <a:r>
              <a:rPr lang="en-US" sz="2800" dirty="0" err="1" smtClean="0"/>
              <a:t>norte</a:t>
            </a:r>
            <a:r>
              <a:rPr lang="en-US" sz="2800" dirty="0" smtClean="0"/>
              <a:t>, el </a:t>
            </a:r>
            <a:r>
              <a:rPr lang="en-US" sz="2800" dirty="0" err="1" smtClean="0"/>
              <a:t>este</a:t>
            </a:r>
            <a:r>
              <a:rPr lang="en-US" sz="2800" dirty="0" smtClean="0"/>
              <a:t>, el </a:t>
            </a:r>
            <a:r>
              <a:rPr lang="en-US" sz="2800" dirty="0" err="1" smtClean="0"/>
              <a:t>oeste</a:t>
            </a:r>
            <a:r>
              <a:rPr lang="en-US" sz="2800" dirty="0" smtClean="0"/>
              <a:t>, el </a:t>
            </a:r>
            <a:r>
              <a:rPr lang="en-US" sz="2800" dirty="0" err="1" smtClean="0"/>
              <a:t>sur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1628800"/>
            <a:ext cx="4041775" cy="446226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terminan</a:t>
            </a:r>
            <a:r>
              <a:rPr lang="en-US" sz="3200" dirty="0" smtClean="0"/>
              <a:t> en –ad, -</a:t>
            </a:r>
            <a:r>
              <a:rPr lang="en-US" sz="3200" dirty="0" err="1" smtClean="0"/>
              <a:t>ud</a:t>
            </a:r>
            <a:r>
              <a:rPr lang="en-US" sz="3200" dirty="0" smtClean="0"/>
              <a:t>, -</a:t>
            </a:r>
            <a:r>
              <a:rPr lang="en-US" sz="3200" dirty="0" err="1" smtClean="0"/>
              <a:t>umbre</a:t>
            </a:r>
            <a:r>
              <a:rPr lang="en-US" sz="3200" dirty="0" smtClean="0"/>
              <a:t>, -</a:t>
            </a:r>
            <a:r>
              <a:rPr lang="en-US" sz="3200" dirty="0" err="1" smtClean="0"/>
              <a:t>ie,-ión</a:t>
            </a:r>
            <a:r>
              <a:rPr lang="en-US" sz="3200" dirty="0" smtClean="0"/>
              <a:t> , </a:t>
            </a:r>
            <a:r>
              <a:rPr lang="ru-RU" sz="3200" dirty="0" smtClean="0"/>
              <a:t>(</a:t>
            </a:r>
            <a:r>
              <a:rPr lang="en-US" sz="3200" dirty="0" smtClean="0"/>
              <a:t>la ciudad, la </a:t>
            </a:r>
            <a:r>
              <a:rPr lang="en-US" sz="3200" dirty="0" err="1" smtClean="0"/>
              <a:t>juventud</a:t>
            </a:r>
            <a:r>
              <a:rPr lang="en-US" sz="3200" dirty="0" smtClean="0"/>
              <a:t>, la </a:t>
            </a:r>
            <a:r>
              <a:rPr lang="en-US" sz="3200" dirty="0" err="1" smtClean="0"/>
              <a:t>muchedumbre,la</a:t>
            </a:r>
            <a:r>
              <a:rPr lang="en-US" sz="3200" dirty="0" smtClean="0"/>
              <a:t> </a:t>
            </a:r>
            <a:r>
              <a:rPr lang="en-US" sz="3200" dirty="0" err="1" smtClean="0"/>
              <a:t>serie</a:t>
            </a:r>
            <a:r>
              <a:rPr lang="en-US" sz="3200" dirty="0" smtClean="0"/>
              <a:t>, la </a:t>
            </a:r>
            <a:r>
              <a:rPr lang="en-US" sz="3200" dirty="0" err="1" smtClean="0"/>
              <a:t>unión</a:t>
            </a:r>
            <a:r>
              <a:rPr lang="en-US" sz="3200" dirty="0" smtClean="0"/>
              <a:t>, la </a:t>
            </a:r>
            <a:r>
              <a:rPr lang="en-US" sz="3200" dirty="0" err="1" smtClean="0"/>
              <a:t>revolución</a:t>
            </a:r>
            <a:r>
              <a:rPr lang="en-US" sz="3200" dirty="0" smtClean="0"/>
              <a:t>) Exc.</a:t>
            </a:r>
            <a:r>
              <a:rPr lang="ru-RU" sz="3200" dirty="0" smtClean="0"/>
              <a:t>:  </a:t>
            </a:r>
            <a:r>
              <a:rPr lang="en-US" sz="3200" dirty="0" smtClean="0"/>
              <a:t>el </a:t>
            </a:r>
            <a:r>
              <a:rPr lang="en-US" sz="3200" dirty="0" err="1" smtClean="0"/>
              <a:t>avión</a:t>
            </a:r>
            <a:r>
              <a:rPr lang="en-US" sz="3200" dirty="0" smtClean="0"/>
              <a:t>, el </a:t>
            </a:r>
            <a:r>
              <a:rPr lang="en-US" sz="3200" dirty="0" err="1" smtClean="0"/>
              <a:t>camión</a:t>
            </a:r>
            <a:endParaRPr lang="en-US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Sustantivos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forman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femenino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cambiando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consonante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-a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Masculino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 dirty="0" err="1" smtClean="0"/>
              <a:t>Femenino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 </a:t>
            </a:r>
            <a:r>
              <a:rPr lang="en-US" sz="4000" dirty="0" err="1" smtClean="0"/>
              <a:t>hijo</a:t>
            </a:r>
            <a:endParaRPr lang="en-US" sz="4000" dirty="0" smtClean="0"/>
          </a:p>
          <a:p>
            <a:r>
              <a:rPr lang="en-US" sz="4000" dirty="0" smtClean="0"/>
              <a:t>el primo</a:t>
            </a:r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escritor</a:t>
            </a:r>
            <a:endParaRPr lang="en-US" sz="4000" dirty="0" smtClean="0"/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profesor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hija</a:t>
            </a:r>
            <a:endParaRPr lang="en-US" sz="4000" dirty="0" smtClean="0"/>
          </a:p>
          <a:p>
            <a:r>
              <a:rPr lang="en-US" sz="4000" dirty="0" smtClean="0"/>
              <a:t>la prima</a:t>
            </a:r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escritora</a:t>
            </a:r>
            <a:endParaRPr lang="en-US" sz="4000" dirty="0" smtClean="0"/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profesora</a:t>
            </a:r>
            <a:endParaRPr lang="en-US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382000" cy="18081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palabras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terminadas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en –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algunas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palabras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terminadas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en –e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pueden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ser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masculinas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femeninas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Masculino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dirty="0" err="1" smtClean="0"/>
              <a:t>Femenino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4000" dirty="0" smtClean="0"/>
              <a:t>el </a:t>
            </a:r>
            <a:r>
              <a:rPr lang="en-US" sz="4000" dirty="0" err="1" smtClean="0"/>
              <a:t>periodista</a:t>
            </a:r>
            <a:endParaRPr lang="en-US" sz="4000" dirty="0" smtClean="0"/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protagonista</a:t>
            </a:r>
            <a:endParaRPr lang="en-US" sz="4000" dirty="0" smtClean="0"/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estudiante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periodista</a:t>
            </a:r>
            <a:endParaRPr lang="en-US" sz="4000" dirty="0" smtClean="0"/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protagonista</a:t>
            </a:r>
            <a:endParaRPr lang="en-US" sz="4000" dirty="0" smtClean="0"/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estudiante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femenino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 un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sustantivo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cambia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completamente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Masculino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dirty="0" err="1" smtClean="0"/>
              <a:t>Femenino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 </a:t>
            </a:r>
            <a:r>
              <a:rPr lang="en-US" sz="4000" dirty="0" err="1" smtClean="0"/>
              <a:t>caballo</a:t>
            </a:r>
            <a:endParaRPr lang="en-US" sz="4000" dirty="0" smtClean="0"/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yerno</a:t>
            </a:r>
            <a:endParaRPr lang="en-US" sz="4000" dirty="0" smtClean="0"/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toro</a:t>
            </a:r>
            <a:endParaRPr lang="en-US" sz="4000" dirty="0" smtClean="0"/>
          </a:p>
          <a:p>
            <a:r>
              <a:rPr lang="en-US" sz="4000" dirty="0" smtClean="0"/>
              <a:t>el hombre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yegua</a:t>
            </a:r>
            <a:endParaRPr lang="en-US" sz="4000" dirty="0" smtClean="0"/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nuera</a:t>
            </a:r>
            <a:endParaRPr lang="en-US" sz="4000" dirty="0" smtClean="0"/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vaca</a:t>
            </a:r>
            <a:endParaRPr lang="en-US" sz="4000" dirty="0" smtClean="0"/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mujer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Muchos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animales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añaden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en el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masculino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en el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femenino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hembra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Masculino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dirty="0" err="1" smtClean="0"/>
              <a:t>Femenino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águila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macho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lechuza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macho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águila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hembra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lechuza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hembra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322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Género de los sustantivos </vt:lpstr>
      <vt:lpstr>Слайд 2</vt:lpstr>
      <vt:lpstr>Слайд 3</vt:lpstr>
      <vt:lpstr>Sustantivos que forman femenino cambiando –o o consonante por -a</vt:lpstr>
      <vt:lpstr>Las palabras terminadas en –ista y algunas palabras terminadas en –e pueden ser masculinas y femeninas</vt:lpstr>
      <vt:lpstr>El femenino de un sustantivo cambia completamente</vt:lpstr>
      <vt:lpstr>Muchos animales añaden en el masculino macho, en el femenino hembra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Género de los sustantivos y adjetivos</dc:title>
  <dc:creator>Home</dc:creator>
  <cp:lastModifiedBy>Home</cp:lastModifiedBy>
  <cp:revision>18</cp:revision>
  <dcterms:created xsi:type="dcterms:W3CDTF">2014-07-14T09:18:09Z</dcterms:created>
  <dcterms:modified xsi:type="dcterms:W3CDTF">2014-07-23T10:55:15Z</dcterms:modified>
</cp:coreProperties>
</file>