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2" r:id="rId6"/>
    <p:sldId id="261" r:id="rId7"/>
    <p:sldId id="263" r:id="rId8"/>
    <p:sldId id="259"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58ACB781-D93B-4130-B0B8-62AB7AFF2272}" type="datetimeFigureOut">
              <a:rPr lang="ru-RU" smtClean="0"/>
              <a:t>29.10.2015</a:t>
            </a:fld>
            <a:endParaRPr lang="ru-RU"/>
          </a:p>
        </p:txBody>
      </p:sp>
      <p:sp>
        <p:nvSpPr>
          <p:cNvPr id="16" name="Slide Number Placeholder 15"/>
          <p:cNvSpPr>
            <a:spLocks noGrp="1"/>
          </p:cNvSpPr>
          <p:nvPr>
            <p:ph type="sldNum" sz="quarter" idx="11"/>
          </p:nvPr>
        </p:nvSpPr>
        <p:spPr/>
        <p:txBody>
          <a:bodyPr/>
          <a:lstStyle/>
          <a:p>
            <a:fld id="{E8F6EEA1-10E1-4421-AE11-FB747081227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ACB781-D93B-4130-B0B8-62AB7AFF2272}" type="datetimeFigureOut">
              <a:rPr lang="ru-RU" smtClean="0"/>
              <a:t>29.10.2015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6EEA1-10E1-4421-AE11-FB7470812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ACB781-D93B-4130-B0B8-62AB7AFF2272}" type="datetimeFigureOut">
              <a:rPr lang="ru-RU" smtClean="0"/>
              <a:t>29.10.2015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6EEA1-10E1-4421-AE11-FB7470812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58ACB781-D93B-4130-B0B8-62AB7AFF2272}" type="datetimeFigureOut">
              <a:rPr lang="ru-RU" smtClean="0"/>
              <a:t>29.10.2015</a:t>
            </a:fld>
            <a:endParaRPr lang="ru-RU"/>
          </a:p>
        </p:txBody>
      </p:sp>
      <p:sp>
        <p:nvSpPr>
          <p:cNvPr id="15" name="Slide Number Placeholder 14"/>
          <p:cNvSpPr>
            <a:spLocks noGrp="1"/>
          </p:cNvSpPr>
          <p:nvPr>
            <p:ph type="sldNum" sz="quarter" idx="11"/>
          </p:nvPr>
        </p:nvSpPr>
        <p:spPr/>
        <p:txBody>
          <a:bodyPr/>
          <a:lstStyle/>
          <a:p>
            <a:fld id="{E8F6EEA1-10E1-4421-AE11-FB747081227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58ACB781-D93B-4130-B0B8-62AB7AFF2272}" type="datetimeFigureOut">
              <a:rPr lang="ru-RU" smtClean="0"/>
              <a:t>29.10.2015</a:t>
            </a:fld>
            <a:endParaRPr lang="ru-RU"/>
          </a:p>
        </p:txBody>
      </p:sp>
      <p:sp>
        <p:nvSpPr>
          <p:cNvPr id="13" name="Slide Number Placeholder 12"/>
          <p:cNvSpPr>
            <a:spLocks noGrp="1"/>
          </p:cNvSpPr>
          <p:nvPr>
            <p:ph type="sldNum" sz="quarter" idx="11"/>
          </p:nvPr>
        </p:nvSpPr>
        <p:spPr/>
        <p:txBody>
          <a:bodyPr/>
          <a:lstStyle/>
          <a:p>
            <a:fld id="{E8F6EEA1-10E1-4421-AE11-FB747081227A}"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8ACB781-D93B-4130-B0B8-62AB7AFF2272}" type="datetimeFigureOut">
              <a:rPr lang="ru-RU" smtClean="0"/>
              <a:t>29.10.2015</a:t>
            </a:fld>
            <a:endParaRPr lang="ru-RU"/>
          </a:p>
        </p:txBody>
      </p:sp>
      <p:sp>
        <p:nvSpPr>
          <p:cNvPr id="9" name="Slide Number Placeholder 8"/>
          <p:cNvSpPr>
            <a:spLocks noGrp="1"/>
          </p:cNvSpPr>
          <p:nvPr>
            <p:ph type="sldNum" sz="quarter" idx="11"/>
          </p:nvPr>
        </p:nvSpPr>
        <p:spPr/>
        <p:txBody>
          <a:bodyPr/>
          <a:lstStyle/>
          <a:p>
            <a:fld id="{E8F6EEA1-10E1-4421-AE11-FB747081227A}"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58ACB781-D93B-4130-B0B8-62AB7AFF2272}" type="datetimeFigureOut">
              <a:rPr lang="ru-RU" smtClean="0"/>
              <a:t>29.10.2015</a:t>
            </a:fld>
            <a:endParaRPr lang="ru-RU"/>
          </a:p>
        </p:txBody>
      </p:sp>
      <p:sp>
        <p:nvSpPr>
          <p:cNvPr id="15" name="Slide Number Placeholder 14"/>
          <p:cNvSpPr>
            <a:spLocks noGrp="1"/>
          </p:cNvSpPr>
          <p:nvPr>
            <p:ph type="sldNum" sz="quarter" idx="11"/>
          </p:nvPr>
        </p:nvSpPr>
        <p:spPr/>
        <p:txBody>
          <a:bodyPr/>
          <a:lstStyle/>
          <a:p>
            <a:fld id="{E8F6EEA1-10E1-4421-AE11-FB747081227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58ACB781-D93B-4130-B0B8-62AB7AFF2272}" type="datetimeFigureOut">
              <a:rPr lang="ru-RU" smtClean="0"/>
              <a:t>29.10.2015</a:t>
            </a:fld>
            <a:endParaRPr lang="ru-RU"/>
          </a:p>
        </p:txBody>
      </p:sp>
      <p:sp>
        <p:nvSpPr>
          <p:cNvPr id="8" name="Slide Number Placeholder 7"/>
          <p:cNvSpPr>
            <a:spLocks noGrp="1"/>
          </p:cNvSpPr>
          <p:nvPr>
            <p:ph type="sldNum" sz="quarter" idx="11"/>
          </p:nvPr>
        </p:nvSpPr>
        <p:spPr/>
        <p:txBody>
          <a:bodyPr/>
          <a:lstStyle/>
          <a:p>
            <a:fld id="{E8F6EEA1-10E1-4421-AE11-FB747081227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ACB781-D93B-4130-B0B8-62AB7AFF2272}" type="datetimeFigureOut">
              <a:rPr lang="ru-RU" smtClean="0"/>
              <a:t>29.10.2015</a:t>
            </a:fld>
            <a:endParaRPr lang="ru-RU"/>
          </a:p>
        </p:txBody>
      </p:sp>
      <p:sp>
        <p:nvSpPr>
          <p:cNvPr id="6" name="Slide Number Placeholder 5"/>
          <p:cNvSpPr>
            <a:spLocks noGrp="1"/>
          </p:cNvSpPr>
          <p:nvPr>
            <p:ph type="sldNum" sz="quarter" idx="11"/>
          </p:nvPr>
        </p:nvSpPr>
        <p:spPr/>
        <p:txBody>
          <a:bodyPr/>
          <a:lstStyle/>
          <a:p>
            <a:fld id="{E8F6EEA1-10E1-4421-AE11-FB747081227A}"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58ACB781-D93B-4130-B0B8-62AB7AFF2272}" type="datetimeFigureOut">
              <a:rPr lang="ru-RU" smtClean="0"/>
              <a:t>29.10.2015</a:t>
            </a:fld>
            <a:endParaRPr lang="ru-RU"/>
          </a:p>
        </p:txBody>
      </p:sp>
      <p:sp>
        <p:nvSpPr>
          <p:cNvPr id="16" name="Slide Number Placeholder 15"/>
          <p:cNvSpPr>
            <a:spLocks noGrp="1"/>
          </p:cNvSpPr>
          <p:nvPr>
            <p:ph type="sldNum" sz="quarter" idx="11"/>
          </p:nvPr>
        </p:nvSpPr>
        <p:spPr/>
        <p:txBody>
          <a:bodyPr/>
          <a:lstStyle/>
          <a:p>
            <a:fld id="{E8F6EEA1-10E1-4421-AE11-FB747081227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58ACB781-D93B-4130-B0B8-62AB7AFF2272}" type="datetimeFigureOut">
              <a:rPr lang="ru-RU" smtClean="0"/>
              <a:t>29.10.2015</a:t>
            </a:fld>
            <a:endParaRPr lang="ru-RU"/>
          </a:p>
        </p:txBody>
      </p:sp>
      <p:sp>
        <p:nvSpPr>
          <p:cNvPr id="14" name="Slide Number Placeholder 13"/>
          <p:cNvSpPr>
            <a:spLocks noGrp="1"/>
          </p:cNvSpPr>
          <p:nvPr>
            <p:ph type="sldNum" sz="quarter" idx="11"/>
          </p:nvPr>
        </p:nvSpPr>
        <p:spPr/>
        <p:txBody>
          <a:bodyPr/>
          <a:lstStyle/>
          <a:p>
            <a:fld id="{E8F6EEA1-10E1-4421-AE11-FB747081227A}"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8ACB781-D93B-4130-B0B8-62AB7AFF2272}" type="datetimeFigureOut">
              <a:rPr lang="ru-RU" smtClean="0"/>
              <a:t>29.10.2015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8F6EEA1-10E1-4421-AE11-FB7470812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2" y="260648"/>
            <a:ext cx="5344106" cy="2664295"/>
          </a:xfrm>
        </p:spPr>
        <p:txBody>
          <a:bodyPr/>
          <a:lstStyle/>
          <a:p>
            <a:r>
              <a:rPr lang="ru-RU" dirty="0" smtClean="0"/>
              <a:t>Возникновение одежды.</a:t>
            </a:r>
            <a:br>
              <a:rPr lang="ru-RU" dirty="0" smtClean="0"/>
            </a:br>
            <a:r>
              <a:rPr lang="ru-RU" dirty="0" smtClean="0"/>
              <a:t>(5-9класс)</a:t>
            </a:r>
            <a:endParaRPr lang="ru-RU" dirty="0"/>
          </a:p>
        </p:txBody>
      </p:sp>
      <p:sp>
        <p:nvSpPr>
          <p:cNvPr id="3" name="Подзаголовок 2"/>
          <p:cNvSpPr>
            <a:spLocks noGrp="1"/>
          </p:cNvSpPr>
          <p:nvPr>
            <p:ph type="subTitle" idx="1"/>
          </p:nvPr>
        </p:nvSpPr>
        <p:spPr>
          <a:xfrm>
            <a:off x="2483768" y="5301208"/>
            <a:ext cx="6336704" cy="1224136"/>
          </a:xfrm>
        </p:spPr>
        <p:txBody>
          <a:bodyPr>
            <a:normAutofit fontScale="47500" lnSpcReduction="20000"/>
          </a:bodyPr>
          <a:lstStyle/>
          <a:p>
            <a:endParaRPr lang="ru-RU" dirty="0" smtClean="0"/>
          </a:p>
          <a:p>
            <a:endParaRPr lang="ru-RU" dirty="0"/>
          </a:p>
          <a:p>
            <a:r>
              <a:rPr lang="ru-RU" sz="5800" i="1" dirty="0" smtClean="0"/>
              <a:t>Учитель технологии: Лихонина О.П.</a:t>
            </a:r>
          </a:p>
          <a:p>
            <a:r>
              <a:rPr lang="ru-RU" sz="5800" i="1" dirty="0" smtClean="0"/>
              <a:t>ГБОУ СОШ № 657 ЮАО г. Москва </a:t>
            </a:r>
            <a:endParaRPr lang="ru-RU" sz="5800" i="1" dirty="0"/>
          </a:p>
        </p:txBody>
      </p:sp>
      <p:pic>
        <p:nvPicPr>
          <p:cNvPr id="1026" name="Picture 2" descr="http://chipollino.krimedu.com/uploads/editor/1096/121581/blog_/images/580031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814">
            <a:off x="6960854" y="212142"/>
            <a:ext cx="2040910" cy="2267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fotki.yandex.ru/get/6200/104893297.a3/0_74568_97fc8e51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03564">
            <a:off x="169290" y="3702136"/>
            <a:ext cx="1671381" cy="2132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s453.vk.me/u154112/118241824/y_ecb6f3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3724">
            <a:off x="4633073" y="1034234"/>
            <a:ext cx="1925111" cy="2467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iws.ru/images/3/1/moda-ehpohi-moderna_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8846">
            <a:off x="7204964" y="3110647"/>
            <a:ext cx="1585145" cy="22905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косметик.org/images/thumb/3/30/1880s-fashions-overview.jpg/781px-1880s-fashions-overvie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9397" y="3272074"/>
            <a:ext cx="2714611" cy="24183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ata19.gallery.ru/albums/gallery/286879-e9192-55168617-m750x740-u324b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3919" y="3634125"/>
            <a:ext cx="1549300" cy="203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4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2040" y="764704"/>
            <a:ext cx="4211960" cy="5616624"/>
          </a:xfrm>
        </p:spPr>
        <p:txBody>
          <a:bodyPr>
            <a:normAutofit fontScale="77500" lnSpcReduction="20000"/>
          </a:bodyPr>
          <a:lstStyle/>
          <a:p>
            <a:r>
              <a:rPr lang="ru-RU" dirty="0" smtClean="0"/>
              <a:t>Для </a:t>
            </a:r>
            <a:r>
              <a:rPr lang="ru-RU" dirty="0"/>
              <a:t>своей одежды греки использовали мягкие, эластичные ткани из шерсти, а с IV века до н.э. льняные ткани. К хлопку греки отнеслись с удивлением, увидев его впервые в Индии во время похода Александра Македонского, они называли его "шерстью дерева". </a:t>
            </a:r>
          </a:p>
          <a:p>
            <a:r>
              <a:rPr lang="ru-RU" dirty="0"/>
              <a:t>До VII-VI веков до н.э. ткачество носило характер домашнего ремесла. В богатых домах и дворцах греческой знати имелись специальные помещения, где под присмотром хозяйки дома рабыни занимались изготовлением тканей. При этом ткачество считалось высшим из ремесел и его изобретение приписывали богине Афине Палладе. Согласно мифологии, все богини Олимпа и другие героини были искусными ткачихами, состязались между собой в этом ремесле.</a:t>
            </a:r>
            <a:endParaRPr lang="ru-RU" dirty="0">
              <a:effectLst/>
            </a:endParaRPr>
          </a:p>
        </p:txBody>
      </p:sp>
      <p:sp>
        <p:nvSpPr>
          <p:cNvPr id="2" name="Заголовок 1"/>
          <p:cNvSpPr>
            <a:spLocks noGrp="1"/>
          </p:cNvSpPr>
          <p:nvPr>
            <p:ph type="title"/>
          </p:nvPr>
        </p:nvSpPr>
        <p:spPr>
          <a:xfrm>
            <a:off x="0" y="332656"/>
            <a:ext cx="4427984" cy="1152128"/>
          </a:xfrm>
        </p:spPr>
        <p:txBody>
          <a:bodyPr>
            <a:noAutofit/>
          </a:bodyPr>
          <a:lstStyle/>
          <a:p>
            <a:r>
              <a:rPr lang="ru-RU" sz="2800" dirty="0" smtClean="0"/>
              <a:t>Одежда древней Греции</a:t>
            </a:r>
            <a:endParaRPr lang="ru-RU" sz="2800" dirty="0"/>
          </a:p>
        </p:txBody>
      </p:sp>
      <p:pic>
        <p:nvPicPr>
          <p:cNvPr id="6146" name="Picture 2" descr="Тоги, хитоны и прочие греческие драпиров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1010">
            <a:off x="616240" y="2586308"/>
            <a:ext cx="403244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54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412776"/>
            <a:ext cx="4248472" cy="5445224"/>
          </a:xfrm>
        </p:spPr>
        <p:txBody>
          <a:bodyPr>
            <a:normAutofit fontScale="85000" lnSpcReduction="20000"/>
          </a:bodyPr>
          <a:lstStyle/>
          <a:p>
            <a:r>
              <a:rPr lang="ru-RU" dirty="0"/>
              <a:t>Ткали же ткани ручным способом на вертикальном станке шириной до двух метров. В Древней Греции появились </a:t>
            </a:r>
            <a:r>
              <a:rPr lang="ru-RU" dirty="0" err="1"/>
              <a:t>многоремизные</a:t>
            </a:r>
            <a:r>
              <a:rPr lang="ru-RU" dirty="0"/>
              <a:t> ткацкие станки для выработки узорчатых тканей. </a:t>
            </a:r>
          </a:p>
          <a:p>
            <a:r>
              <a:rPr lang="ru-RU" dirty="0"/>
              <a:t>В Древней Греции были распространены ткани с рисунком, которые в классический период (V-IV вв. до н.э.) были вытеснены одноцветными синими, красными, пурпурными, зелеными, желтыми, коричневыми и особенно белыми тканями. Черный цвет не использовался в греческом костюме. Траурные цвета - серый и коричневый. Одноцветные ткани украшались каймой вышивки, аппликации или раскраски. Узоры орнамента связаны с природой, носили стилизованный геометрический или растительный характер.</a:t>
            </a:r>
            <a:endParaRPr lang="ru-RU" dirty="0">
              <a:effectLst/>
            </a:endParaRPr>
          </a:p>
        </p:txBody>
      </p:sp>
      <p:sp>
        <p:nvSpPr>
          <p:cNvPr id="2" name="Заголовок 1"/>
          <p:cNvSpPr>
            <a:spLocks noGrp="1"/>
          </p:cNvSpPr>
          <p:nvPr>
            <p:ph type="title"/>
          </p:nvPr>
        </p:nvSpPr>
        <p:spPr>
          <a:xfrm>
            <a:off x="4868925" y="370819"/>
            <a:ext cx="4267582" cy="825933"/>
          </a:xfrm>
        </p:spPr>
        <p:txBody>
          <a:bodyPr>
            <a:normAutofit/>
          </a:bodyPr>
          <a:lstStyle/>
          <a:p>
            <a:r>
              <a:rPr lang="ru-RU" sz="2800" dirty="0" smtClean="0"/>
              <a:t>Украшение тканей.</a:t>
            </a:r>
            <a:endParaRPr lang="ru-RU" sz="2800" dirty="0"/>
          </a:p>
        </p:txBody>
      </p:sp>
      <p:pic>
        <p:nvPicPr>
          <p:cNvPr id="7170" name="Picture 2" descr="Мода Древней Греции.Одежда в греческом стиле.Древнегреческ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105">
            <a:off x="5076056" y="1916832"/>
            <a:ext cx="3244810" cy="371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2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1052736"/>
            <a:ext cx="4427984" cy="5544616"/>
          </a:xfrm>
        </p:spPr>
        <p:txBody>
          <a:bodyPr>
            <a:normAutofit/>
          </a:bodyPr>
          <a:lstStyle/>
          <a:p>
            <a:r>
              <a:rPr lang="ru-RU" dirty="0"/>
              <a:t>Хитон носили уже в XIV-XIII веках до н.э. в древних Микенах. Свое название хитон получил от семитского слова "кетон", что означает "хлопок" (на современном английском - </a:t>
            </a:r>
            <a:r>
              <a:rPr lang="ru-RU" dirty="0" err="1"/>
              <a:t>cotton</a:t>
            </a:r>
            <a:r>
              <a:rPr lang="ru-RU" dirty="0"/>
              <a:t>). Логично допустить, что в Микены хитон завезли с Ближнего Востока. Хитон имел вид рубахи. Но древним грекам он служил такой же верхней одеждой, как наш костюм, например, только надевали его прямо на голое тело. Поначалу он состоял из метрового куска ткани, пока не сочли более удобным сшивать</a:t>
            </a:r>
          </a:p>
        </p:txBody>
      </p:sp>
      <p:sp>
        <p:nvSpPr>
          <p:cNvPr id="2" name="Заголовок 1"/>
          <p:cNvSpPr>
            <a:spLocks noGrp="1"/>
          </p:cNvSpPr>
          <p:nvPr>
            <p:ph type="title"/>
          </p:nvPr>
        </p:nvSpPr>
        <p:spPr>
          <a:xfrm>
            <a:off x="0" y="332656"/>
            <a:ext cx="3203848" cy="1224136"/>
          </a:xfrm>
        </p:spPr>
        <p:txBody>
          <a:bodyPr>
            <a:normAutofit/>
          </a:bodyPr>
          <a:lstStyle/>
          <a:p>
            <a:r>
              <a:rPr lang="ru-RU" dirty="0" smtClean="0"/>
              <a:t>Хитон.</a:t>
            </a:r>
            <a:endParaRPr lang="ru-RU" dirty="0"/>
          </a:p>
        </p:txBody>
      </p:sp>
      <p:pic>
        <p:nvPicPr>
          <p:cNvPr id="8194" name="Picture 2" descr="&quot;Путешествия по России и не только...&quot;: темы автора vedmochka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3625">
            <a:off x="342026" y="2286743"/>
            <a:ext cx="3855393" cy="27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15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692696"/>
            <a:ext cx="3888432" cy="4793705"/>
          </a:xfrm>
        </p:spPr>
        <p:txBody>
          <a:bodyPr>
            <a:normAutofit/>
          </a:bodyPr>
          <a:lstStyle/>
          <a:p>
            <a:r>
              <a:rPr lang="ru-RU" dirty="0"/>
              <a:t>Самой распространенной верхней одеждой был </a:t>
            </a:r>
            <a:r>
              <a:rPr lang="ru-RU" dirty="0" err="1"/>
              <a:t>гиматий</a:t>
            </a:r>
            <a:r>
              <a:rPr lang="ru-RU" dirty="0"/>
              <a:t> - прямоугольный кусок шерстяной ткани размером 1,7х4 м, драпировавшийся вокруг фигуры различными способами</a:t>
            </a:r>
          </a:p>
        </p:txBody>
      </p:sp>
      <p:sp>
        <p:nvSpPr>
          <p:cNvPr id="2" name="Заголовок 1"/>
          <p:cNvSpPr>
            <a:spLocks noGrp="1"/>
          </p:cNvSpPr>
          <p:nvPr>
            <p:ph type="title"/>
          </p:nvPr>
        </p:nvSpPr>
        <p:spPr>
          <a:xfrm>
            <a:off x="1793289" y="5445224"/>
            <a:ext cx="6512511" cy="1008112"/>
          </a:xfrm>
        </p:spPr>
        <p:txBody>
          <a:bodyPr/>
          <a:lstStyle/>
          <a:p>
            <a:r>
              <a:rPr lang="ru-RU" dirty="0" smtClean="0"/>
              <a:t>Что такое </a:t>
            </a:r>
            <a:r>
              <a:rPr lang="ru-RU" dirty="0" err="1" smtClean="0"/>
              <a:t>гиматий</a:t>
            </a:r>
            <a:r>
              <a:rPr lang="ru-RU" dirty="0" smtClean="0"/>
              <a:t>?</a:t>
            </a:r>
            <a:endParaRPr lang="ru-RU" dirty="0"/>
          </a:p>
        </p:txBody>
      </p:sp>
      <p:pic>
        <p:nvPicPr>
          <p:cNvPr id="1026" name="Picture 2" descr="Греция 10 век до н. эры - Картинка 744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76672"/>
            <a:ext cx="424847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9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84784"/>
            <a:ext cx="4752528" cy="5184576"/>
          </a:xfrm>
        </p:spPr>
        <p:txBody>
          <a:bodyPr>
            <a:normAutofit fontScale="85000" lnSpcReduction="20000"/>
          </a:bodyPr>
          <a:lstStyle/>
          <a:p>
            <a:r>
              <a:rPr lang="ru-RU" dirty="0"/>
              <a:t>Роскошные одежды были, как правило, не в чести у древних греков. Поэтому положение человека или род его занятий отличал в основном способ носить одежду. Поскольку физическая работа была уделом рабов и бедняков, мудрецы и ученые мужи античных времен закутывались в </a:t>
            </a:r>
            <a:r>
              <a:rPr lang="ru-RU" dirty="0" err="1"/>
              <a:t>гиматий</a:t>
            </a:r>
            <a:r>
              <a:rPr lang="ru-RU" dirty="0"/>
              <a:t> так, чтобы не видно было рук. Такой </a:t>
            </a:r>
            <a:r>
              <a:rPr lang="ru-RU" dirty="0" err="1"/>
              <a:t>гиматий</a:t>
            </a:r>
            <a:r>
              <a:rPr lang="ru-RU" dirty="0"/>
              <a:t> назывался ораторским. Женщины пеленали себя в </a:t>
            </a:r>
            <a:r>
              <a:rPr lang="ru-RU" dirty="0" err="1"/>
              <a:t>гиматий</a:t>
            </a:r>
            <a:r>
              <a:rPr lang="ru-RU" dirty="0"/>
              <a:t> целиком, а свободным концом его прикрывали голову. Руки они тоже скрывали под плащом, что вполне соответствовало их затворническому образу жизни. Другое дело молодежь, солдаты, путешественники. Ведя подвижную жизнь, почти не зная условностей и не стесняясь наготы, они носили короткий плащ </a:t>
            </a:r>
            <a:r>
              <a:rPr lang="ru-RU" dirty="0" err="1"/>
              <a:t>хламис</a:t>
            </a:r>
            <a:r>
              <a:rPr lang="ru-RU" dirty="0"/>
              <a:t>. Недаром Гермеса греки изображали в развевающемся за плечами </a:t>
            </a:r>
            <a:r>
              <a:rPr lang="ru-RU" dirty="0" err="1"/>
              <a:t>хламисе</a:t>
            </a:r>
            <a:r>
              <a:rPr lang="ru-RU" dirty="0"/>
              <a:t>. </a:t>
            </a:r>
          </a:p>
        </p:txBody>
      </p:sp>
      <p:pic>
        <p:nvPicPr>
          <p:cNvPr id="2050" name="Picture 2" descr="Византия 4 – 15 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9325">
            <a:off x="5492729" y="1081876"/>
            <a:ext cx="3040693" cy="380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2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80920" cy="5400600"/>
          </a:xfrm>
        </p:spPr>
        <p:txBody>
          <a:bodyPr>
            <a:normAutofit fontScale="85000" lnSpcReduction="10000"/>
          </a:bodyPr>
          <a:lstStyle/>
          <a:p>
            <a:pPr indent="0">
              <a:buNone/>
            </a:pPr>
            <a:r>
              <a:rPr lang="ru-RU" dirty="0" smtClean="0"/>
              <a:t>1.Назовите виды одежды прошлых эпох.</a:t>
            </a:r>
          </a:p>
          <a:p>
            <a:pPr indent="0">
              <a:buNone/>
            </a:pPr>
            <a:r>
              <a:rPr lang="ru-RU" dirty="0" smtClean="0"/>
              <a:t>2.Почему говорят» Одежда- спутник человека?»</a:t>
            </a:r>
          </a:p>
          <a:p>
            <a:pPr indent="0">
              <a:buNone/>
            </a:pPr>
            <a:r>
              <a:rPr lang="ru-RU" dirty="0" smtClean="0"/>
              <a:t>3.Назовите самое древнейшее приспособление для получения пряжи?</a:t>
            </a:r>
          </a:p>
          <a:p>
            <a:pPr indent="0">
              <a:buNone/>
            </a:pPr>
            <a:r>
              <a:rPr lang="ru-RU" dirty="0" smtClean="0"/>
              <a:t>4.Когда появилась одежда растительного качества?</a:t>
            </a:r>
          </a:p>
          <a:p>
            <a:pPr indent="0">
              <a:buNone/>
            </a:pPr>
            <a:r>
              <a:rPr lang="ru-RU" dirty="0" smtClean="0"/>
              <a:t>5.Что служило для изготовления ткани растительного происхождения?</a:t>
            </a:r>
          </a:p>
          <a:p>
            <a:pPr indent="0">
              <a:buNone/>
            </a:pPr>
            <a:r>
              <a:rPr lang="ru-RU" dirty="0" smtClean="0"/>
              <a:t>6.Расскажите кратко об устройстве древнего ткацкого станка.</a:t>
            </a:r>
          </a:p>
          <a:p>
            <a:pPr indent="0">
              <a:buNone/>
            </a:pPr>
            <a:r>
              <a:rPr lang="ru-RU" dirty="0" smtClean="0"/>
              <a:t>7.Назовите родину льна.</a:t>
            </a:r>
          </a:p>
          <a:p>
            <a:pPr indent="0">
              <a:buNone/>
            </a:pPr>
            <a:r>
              <a:rPr lang="ru-RU" dirty="0" smtClean="0"/>
              <a:t>8.Назовите одежду фараонов.</a:t>
            </a:r>
          </a:p>
          <a:p>
            <a:pPr indent="0">
              <a:buNone/>
            </a:pPr>
            <a:r>
              <a:rPr lang="ru-RU" dirty="0" smtClean="0"/>
              <a:t>9.Опишите женскую одежду в древнем Египте ,кому она предназначалась и по каким признакам было различие статуса одежды?</a:t>
            </a:r>
          </a:p>
          <a:p>
            <a:pPr indent="0">
              <a:buNone/>
            </a:pPr>
            <a:r>
              <a:rPr lang="ru-RU" dirty="0" smtClean="0"/>
              <a:t>10.Какое растение называли» Шерстью дерева» во время похода Александра Македонского?</a:t>
            </a:r>
          </a:p>
          <a:p>
            <a:pPr indent="0">
              <a:buNone/>
            </a:pPr>
            <a:r>
              <a:rPr lang="ru-RU" dirty="0" smtClean="0"/>
              <a:t> 11. Какой богине приписывали </a:t>
            </a:r>
            <a:r>
              <a:rPr lang="ru-RU" dirty="0" err="1" smtClean="0"/>
              <a:t>ткаческое</a:t>
            </a:r>
            <a:r>
              <a:rPr lang="ru-RU" dirty="0" smtClean="0"/>
              <a:t>  ремесло?</a:t>
            </a:r>
          </a:p>
          <a:p>
            <a:pPr indent="0">
              <a:buNone/>
            </a:pPr>
            <a:r>
              <a:rPr lang="ru-RU" dirty="0" smtClean="0"/>
              <a:t>12.Какой цвет не использовался в греческом костюме?</a:t>
            </a:r>
          </a:p>
          <a:p>
            <a:pPr indent="0">
              <a:buNone/>
            </a:pPr>
            <a:r>
              <a:rPr lang="ru-RU" dirty="0" smtClean="0"/>
              <a:t>13.Как украшались греческие  женские одежды и где брались узоры?</a:t>
            </a:r>
          </a:p>
          <a:p>
            <a:pPr indent="0">
              <a:buNone/>
            </a:pPr>
            <a:r>
              <a:rPr lang="ru-RU" dirty="0" smtClean="0"/>
              <a:t>14.Что означает слово «КОТТОН»?</a:t>
            </a:r>
          </a:p>
          <a:p>
            <a:pPr indent="0">
              <a:buNone/>
            </a:pPr>
            <a:r>
              <a:rPr lang="ru-RU" dirty="0" smtClean="0"/>
              <a:t>15.Что означала одежда »ХИТОН»?</a:t>
            </a:r>
          </a:p>
          <a:p>
            <a:pPr indent="0">
              <a:buNone/>
            </a:pPr>
            <a:r>
              <a:rPr lang="ru-RU" dirty="0" smtClean="0"/>
              <a:t>16.Почему одежда </a:t>
            </a:r>
            <a:r>
              <a:rPr lang="ru-RU" dirty="0" err="1" smtClean="0"/>
              <a:t>гиматий</a:t>
            </a:r>
            <a:r>
              <a:rPr lang="ru-RU" dirty="0" smtClean="0"/>
              <a:t> называлась ораторской?</a:t>
            </a:r>
          </a:p>
          <a:p>
            <a:pPr indent="0">
              <a:buNone/>
            </a:pPr>
            <a:endParaRPr lang="ru-RU" dirty="0"/>
          </a:p>
        </p:txBody>
      </p:sp>
      <p:sp>
        <p:nvSpPr>
          <p:cNvPr id="2" name="Заголовок 1"/>
          <p:cNvSpPr>
            <a:spLocks noGrp="1"/>
          </p:cNvSpPr>
          <p:nvPr>
            <p:ph type="title"/>
          </p:nvPr>
        </p:nvSpPr>
        <p:spPr>
          <a:xfrm>
            <a:off x="1793289" y="404664"/>
            <a:ext cx="6512511" cy="432048"/>
          </a:xfrm>
        </p:spPr>
        <p:txBody>
          <a:bodyPr>
            <a:normAutofit fontScale="90000"/>
          </a:bodyPr>
          <a:lstStyle/>
          <a:p>
            <a:r>
              <a:rPr lang="ru-RU" sz="2700" dirty="0" smtClean="0"/>
              <a:t>Вопросы для закрепления темы</a:t>
            </a:r>
            <a:r>
              <a:rPr lang="ru-RU" dirty="0" smtClean="0"/>
              <a:t>:</a:t>
            </a:r>
            <a:endParaRPr lang="ru-RU" dirty="0"/>
          </a:p>
        </p:txBody>
      </p:sp>
    </p:spTree>
    <p:extLst>
      <p:ext uri="{BB962C8B-B14F-4D97-AF65-F5344CB8AC3E}">
        <p14:creationId xmlns:p14="http://schemas.microsoft.com/office/powerpoint/2010/main" val="1736410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628800"/>
            <a:ext cx="5040560" cy="4824536"/>
          </a:xfrm>
        </p:spPr>
        <p:txBody>
          <a:bodyPr>
            <a:normAutofit fontScale="92500" lnSpcReduction="10000"/>
          </a:bodyPr>
          <a:lstStyle/>
          <a:p>
            <a:r>
              <a:rPr lang="ru-RU" dirty="0"/>
              <a:t>Человек и одежда неотделимы друг от друга. С самого далекого прошлого и до наших дней одежда является постоянным спутником человека. Археологические раскопки показывают, что одежда появилась на самых ранних этапах развития человеческого общества. Уже во времена среднего палеолита, отстоящего от нашего времени примерно на 200 - 40 тыс. лет, неандертальцы применяли специальные инструменты для обработки шкур животных. Это были скребки и различные проколки и шилья из кости. Обработанные шкуры шли на покрытие наземных жилищ и, возможно, использовались в качестве одежды.</a:t>
            </a:r>
          </a:p>
        </p:txBody>
      </p:sp>
      <p:sp>
        <p:nvSpPr>
          <p:cNvPr id="2" name="Заголовок 1"/>
          <p:cNvSpPr>
            <a:spLocks noGrp="1"/>
          </p:cNvSpPr>
          <p:nvPr>
            <p:ph type="title"/>
          </p:nvPr>
        </p:nvSpPr>
        <p:spPr>
          <a:xfrm>
            <a:off x="539552" y="260648"/>
            <a:ext cx="8136904" cy="1008112"/>
          </a:xfrm>
        </p:spPr>
        <p:txBody>
          <a:bodyPr>
            <a:normAutofit fontScale="90000"/>
          </a:bodyPr>
          <a:lstStyle/>
          <a:p>
            <a:r>
              <a:rPr lang="ru-RU" dirty="0" smtClean="0"/>
              <a:t>Одежда – спутник человека.</a:t>
            </a:r>
            <a:endParaRPr lang="ru-RU" dirty="0"/>
          </a:p>
        </p:txBody>
      </p:sp>
      <p:pic>
        <p:nvPicPr>
          <p:cNvPr id="1026" name="Picture 2" descr="Особенностью физической культуры первобытного общества - Картинка 1486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1106">
            <a:off x="5564935" y="2376969"/>
            <a:ext cx="3333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6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1916832"/>
            <a:ext cx="4968552" cy="4824536"/>
          </a:xfrm>
        </p:spPr>
        <p:txBody>
          <a:bodyPr>
            <a:normAutofit fontScale="92500" lnSpcReduction="20000"/>
          </a:bodyPr>
          <a:lstStyle/>
          <a:p>
            <a:r>
              <a:rPr lang="ru-RU" dirty="0" smtClean="0"/>
              <a:t>Однако</a:t>
            </a:r>
            <a:r>
              <a:rPr lang="ru-RU" dirty="0"/>
              <a:t>, так или иначе все это дает возможность предполагать наличие у человека того времени простейшей одежды из шкур животных. Такая защита была достаточно прочной и позволяла человеку в значительной мере не зависеть от природных условий. Но шкуры были хороши в холод и неудобны в теплую погоду. Кроме того, невыделанная кожа, на которой росла шерсть, портилась от времени, коробилась в холодную погоду, гнила в жару. Видимо, это и стимулировало развитие плетения, которое в дальнейшем привело к появлению ткани. Об этом читаем, например, у римского философа Лукреция в поэме "О природе вещей": "Прежде, чем ткань изобретена, люди одежду сплетали..."</a:t>
            </a:r>
          </a:p>
          <a:p>
            <a:endParaRPr lang="ru-RU" dirty="0"/>
          </a:p>
        </p:txBody>
      </p:sp>
      <p:sp>
        <p:nvSpPr>
          <p:cNvPr id="2" name="Заголовок 1"/>
          <p:cNvSpPr>
            <a:spLocks noGrp="1"/>
          </p:cNvSpPr>
          <p:nvPr>
            <p:ph type="title"/>
          </p:nvPr>
        </p:nvSpPr>
        <p:spPr>
          <a:xfrm>
            <a:off x="1371600" y="332656"/>
            <a:ext cx="6400800" cy="1224136"/>
          </a:xfrm>
        </p:spPr>
        <p:txBody>
          <a:bodyPr>
            <a:normAutofit/>
          </a:bodyPr>
          <a:lstStyle/>
          <a:p>
            <a:r>
              <a:rPr lang="ru-RU" dirty="0" smtClean="0"/>
              <a:t>Проколка.</a:t>
            </a:r>
            <a:endParaRPr lang="ru-RU" dirty="0"/>
          </a:p>
        </p:txBody>
      </p:sp>
      <p:pic>
        <p:nvPicPr>
          <p:cNvPr id="1026" name="Picture 2" descr="C:\Users\Учитель\Desktop\пе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3456384" cy="310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3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276872"/>
            <a:ext cx="4464496" cy="4320480"/>
          </a:xfrm>
        </p:spPr>
        <p:txBody>
          <a:bodyPr>
            <a:normAutofit fontScale="85000" lnSpcReduction="20000"/>
          </a:bodyPr>
          <a:lstStyle/>
          <a:p>
            <a:r>
              <a:rPr lang="ru-RU" dirty="0"/>
              <a:t>С изобретением в неолите прядения и простейшего ткачества стала появляться также одежда из растительного </a:t>
            </a:r>
            <a:r>
              <a:rPr lang="ru-RU" dirty="0" smtClean="0"/>
              <a:t> ткачества </a:t>
            </a:r>
            <a:r>
              <a:rPr lang="ru-RU" dirty="0"/>
              <a:t>определяется 13-7 тысячелетием до н.э., когда человек научился получать длинную нить - пряжу. Первоначально сырьем для ее изготовления служили волокнистые растения, тонкие лианы. А в более холодных районах Земли - волокна коры деревьев типа бересты, луба. Одним из первых растений, используемых для получения ткани, была обычная крапива. Однако ткань из нее получалась очень грубой, поэтому со временем крапиву заменил </a:t>
            </a:r>
            <a:r>
              <a:rPr lang="ru-RU" dirty="0" err="1"/>
              <a:t>лен.</a:t>
            </a:r>
            <a:r>
              <a:rPr lang="ru-RU" dirty="0" err="1" smtClean="0"/>
              <a:t>а</a:t>
            </a:r>
            <a:r>
              <a:rPr lang="ru-RU" dirty="0"/>
              <a:t>, а позднее и из шерсти. </a:t>
            </a:r>
          </a:p>
        </p:txBody>
      </p:sp>
      <p:sp>
        <p:nvSpPr>
          <p:cNvPr id="2" name="Заголовок 1"/>
          <p:cNvSpPr>
            <a:spLocks noGrp="1"/>
          </p:cNvSpPr>
          <p:nvPr>
            <p:ph type="title"/>
          </p:nvPr>
        </p:nvSpPr>
        <p:spPr>
          <a:xfrm>
            <a:off x="899592" y="908720"/>
            <a:ext cx="7441654" cy="648072"/>
          </a:xfrm>
        </p:spPr>
        <p:txBody>
          <a:bodyPr>
            <a:normAutofit/>
          </a:bodyPr>
          <a:lstStyle/>
          <a:p>
            <a:r>
              <a:rPr lang="ru-RU" sz="2800" dirty="0" smtClean="0"/>
              <a:t>Вид простейшего ткачества.</a:t>
            </a:r>
            <a:endParaRPr lang="ru-RU" sz="2800" dirty="0"/>
          </a:p>
        </p:txBody>
      </p:sp>
      <p:pic>
        <p:nvPicPr>
          <p:cNvPr id="1026" name="Picture 2" descr="ВОЗНИКНОВЕНИЕ ОДЕЖДЫ - Фор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16832"/>
            <a:ext cx="3816424" cy="452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5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628800"/>
            <a:ext cx="4536504" cy="4950774"/>
          </a:xfrm>
        </p:spPr>
        <p:txBody>
          <a:bodyPr>
            <a:normAutofit/>
          </a:bodyPr>
          <a:lstStyle/>
          <a:p>
            <a:r>
              <a:rPr lang="ru-RU" dirty="0"/>
              <a:t>Древнейшим приспособлением для получения пряжи, прошедшим в почти неизменном виде через тысячелетия, было веретено. С его помощью получали пряжу для первых тканей. Оно представляет собой заостренную с обоих концов палочку, на которую наматывается полученная скручиванием пряжа. Примечательно, что у разных народов веретено выглядит практически одинаково.</a:t>
            </a:r>
          </a:p>
        </p:txBody>
      </p:sp>
      <p:sp>
        <p:nvSpPr>
          <p:cNvPr id="2" name="Заголовок 1"/>
          <p:cNvSpPr>
            <a:spLocks noGrp="1"/>
          </p:cNvSpPr>
          <p:nvPr>
            <p:ph type="title"/>
          </p:nvPr>
        </p:nvSpPr>
        <p:spPr>
          <a:xfrm>
            <a:off x="755576" y="260648"/>
            <a:ext cx="7848872" cy="1016479"/>
          </a:xfrm>
        </p:spPr>
        <p:txBody>
          <a:bodyPr>
            <a:normAutofit/>
          </a:bodyPr>
          <a:lstStyle/>
          <a:p>
            <a:r>
              <a:rPr lang="ru-RU" sz="2800" dirty="0" smtClean="0"/>
              <a:t>Приспособление для получения пряжи.</a:t>
            </a:r>
            <a:endParaRPr lang="ru-RU" sz="2800" dirty="0"/>
          </a:p>
        </p:txBody>
      </p:sp>
      <p:pic>
        <p:nvPicPr>
          <p:cNvPr id="2051" name="Picture 3" descr="C:\Users\Учитель\Desktop\прях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21">
            <a:off x="4704468" y="1397419"/>
            <a:ext cx="4116866" cy="506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47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1412776"/>
            <a:ext cx="4932040" cy="4896544"/>
          </a:xfrm>
        </p:spPr>
        <p:txBody>
          <a:bodyPr>
            <a:normAutofit fontScale="70000" lnSpcReduction="20000"/>
          </a:bodyPr>
          <a:lstStyle/>
          <a:p>
            <a:r>
              <a:rPr lang="ru-RU" b="1" dirty="0"/>
              <a:t>Древний ткацкий станок</a:t>
            </a:r>
            <a:endParaRPr lang="ru-RU" dirty="0"/>
          </a:p>
          <a:p>
            <a:r>
              <a:rPr lang="ru-RU" dirty="0"/>
              <a:t>И венец всего процесса - работа ткача. Раскопки древних стоянок первобытного человека, а также первых городов в различных районах мира показывают, что в основном использовалась рама, на которую натягивались продольные нити - основа. Эти нити переплетались с поперечными нитями - утком. Например, жившее на берегах Нила в IV тысячелетии до н.э. древнее племя </a:t>
            </a:r>
            <a:r>
              <a:rPr lang="ru-RU" dirty="0" err="1"/>
              <a:t>бакаири</a:t>
            </a:r>
            <a:r>
              <a:rPr lang="ru-RU" dirty="0"/>
              <a:t> научилось изготовлять ткани, используя вертикальную ткацкую раму. Это были два столба, врытые в землю. От одного к другому протягивали нити - основу. Уток был намотан на палочку и при ее помощи продевался через основу. Получалась ткань, похожая на циновку. Ткацкая рама такого типа существовала и в Древней Мексике. Техника этого примитивного изготовления тканей была распространена в различных частях земного шара: в Азии, Африке, Америке и, конечно, Европе. У аборигенов Австралии она существует и по сей день. </a:t>
            </a:r>
          </a:p>
          <a:p>
            <a:r>
              <a:rPr lang="ru-RU" dirty="0"/>
              <a:t>Свое дальнейшее развитие технологии и формы одежды получили в одежде древних цивилизаций. </a:t>
            </a:r>
          </a:p>
          <a:p>
            <a:endParaRPr lang="ru-RU" dirty="0"/>
          </a:p>
        </p:txBody>
      </p:sp>
      <p:sp>
        <p:nvSpPr>
          <p:cNvPr id="2" name="Заголовок 1"/>
          <p:cNvSpPr>
            <a:spLocks noGrp="1"/>
          </p:cNvSpPr>
          <p:nvPr>
            <p:ph type="title"/>
          </p:nvPr>
        </p:nvSpPr>
        <p:spPr>
          <a:xfrm>
            <a:off x="1371600" y="188640"/>
            <a:ext cx="6400800" cy="720080"/>
          </a:xfrm>
        </p:spPr>
        <p:txBody>
          <a:bodyPr>
            <a:noAutofit/>
          </a:bodyPr>
          <a:lstStyle/>
          <a:p>
            <a:r>
              <a:rPr lang="ru-RU" sz="2800" dirty="0" smtClean="0"/>
              <a:t>Древний ткацкий станок.</a:t>
            </a:r>
            <a:endParaRPr lang="ru-RU" sz="2800" dirty="0"/>
          </a:p>
        </p:txBody>
      </p:sp>
      <p:pic>
        <p:nvPicPr>
          <p:cNvPr id="3076" name="Picture 4" descr="С открытым забралом - блог финской пенсионерки - ФИНЛЯНДИЯ. Элимяки. Этнографический муз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 y="2636912"/>
            <a:ext cx="3922082" cy="294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13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2250186"/>
            <a:ext cx="4824536" cy="4419174"/>
          </a:xfrm>
        </p:spPr>
        <p:txBody>
          <a:bodyPr>
            <a:normAutofit fontScale="85000" lnSpcReduction="20000"/>
          </a:bodyPr>
          <a:lstStyle/>
          <a:p>
            <a:r>
              <a:rPr lang="ru-RU" b="1" dirty="0"/>
              <a:t>Древний Египет</a:t>
            </a:r>
            <a:endParaRPr lang="ru-RU" dirty="0"/>
          </a:p>
          <a:p>
            <a:r>
              <a:rPr lang="ru-RU" dirty="0"/>
              <a:t>Египет по праву считается родиной льна. Природные условия долины Нила способствовали разведению этого растения. Египетские ткани были широко известны и экспортировались в Сирию и Месопотамию. Мастерство египетских ткачей достигло высокого совершенства. О внешнем виде и свойствах древнеегипетского льна позволяют судить образцы ткани, сохранившиеся до наших дней. 240 м тончайшей, почти не различаемой глазом пряжи весили всего 1 г. ткач ощущал такую нить только пальцами. По тонкости египетский лен не уступал натуральному шелку: сквозь пять слоев льняной ткани, надетой на человека, было отчетливо видно его тело.</a:t>
            </a:r>
          </a:p>
          <a:p>
            <a:endParaRPr lang="ru-RU" dirty="0"/>
          </a:p>
        </p:txBody>
      </p:sp>
      <p:sp>
        <p:nvSpPr>
          <p:cNvPr id="2" name="Заголовок 1"/>
          <p:cNvSpPr>
            <a:spLocks noGrp="1"/>
          </p:cNvSpPr>
          <p:nvPr>
            <p:ph type="title"/>
          </p:nvPr>
        </p:nvSpPr>
        <p:spPr>
          <a:xfrm>
            <a:off x="1371600" y="260648"/>
            <a:ext cx="6400800" cy="792088"/>
          </a:xfrm>
        </p:spPr>
        <p:txBody>
          <a:bodyPr/>
          <a:lstStyle/>
          <a:p>
            <a:r>
              <a:rPr lang="ru-RU" dirty="0" smtClean="0"/>
              <a:t>Загадочный Египет</a:t>
            </a:r>
            <a:endParaRPr lang="ru-RU" dirty="0"/>
          </a:p>
        </p:txBody>
      </p:sp>
      <p:pic>
        <p:nvPicPr>
          <p:cNvPr id="4100" name="Picture 4" descr="Ancient Egyptian Papyrus Plant - Viewing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6643">
            <a:off x="119699" y="2388063"/>
            <a:ext cx="3361415"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9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700808"/>
            <a:ext cx="3960440" cy="4536504"/>
          </a:xfrm>
        </p:spPr>
        <p:txBody>
          <a:bodyPr>
            <a:normAutofit fontScale="70000" lnSpcReduction="20000"/>
          </a:bodyPr>
          <a:lstStyle/>
          <a:p>
            <a:r>
              <a:rPr lang="ru-RU" dirty="0"/>
              <a:t>Только фараон и жрецы - хозяева наиболее крупных мануфактур - могли продавать ткани за границу. Хозяева частных мастерских и купцы имели право торговать льняными тканями только внутри государства.</a:t>
            </a:r>
          </a:p>
          <a:p>
            <a:r>
              <a:rPr lang="ru-RU" dirty="0"/>
              <a:t>Фактура полотна была разнообразной. Особенно эффектной была ткань в период Нового царства: сеткообразная, затканная блестящими бусинками, </a:t>
            </a:r>
            <a:r>
              <a:rPr lang="ru-RU" dirty="0" err="1" smtClean="0"/>
              <a:t>зоотом</a:t>
            </a:r>
            <a:r>
              <a:rPr lang="ru-RU" dirty="0"/>
              <a:t>, украшенная вышивкой.</a:t>
            </a:r>
          </a:p>
          <a:p>
            <a:r>
              <a:rPr lang="ru-RU" dirty="0"/>
              <a:t>В Древнем царстве основной одеждой мужчин была набедренная повязка различной длины. Называлась она </a:t>
            </a:r>
            <a:r>
              <a:rPr lang="ru-RU" dirty="0" err="1"/>
              <a:t>схенти</a:t>
            </a:r>
            <a:r>
              <a:rPr lang="ru-RU" dirty="0"/>
              <a:t>. На талии </a:t>
            </a:r>
            <a:r>
              <a:rPr lang="ru-RU" dirty="0" err="1"/>
              <a:t>схенти</a:t>
            </a:r>
            <a:r>
              <a:rPr lang="ru-RU" dirty="0"/>
              <a:t> поддерживалась тонким ремешком или лентой со спущенными концами, роскошно декорированной, завязанной спереди в центре талии. Вместе с набедренной повязкой, а иногда и без нее, египтяне носили</a:t>
            </a:r>
          </a:p>
          <a:p>
            <a:endParaRPr lang="ru-RU" dirty="0"/>
          </a:p>
        </p:txBody>
      </p:sp>
      <p:sp>
        <p:nvSpPr>
          <p:cNvPr id="2" name="Заголовок 1"/>
          <p:cNvSpPr>
            <a:spLocks noGrp="1"/>
          </p:cNvSpPr>
          <p:nvPr>
            <p:ph type="title"/>
          </p:nvPr>
        </p:nvSpPr>
        <p:spPr>
          <a:xfrm>
            <a:off x="1371600" y="980728"/>
            <a:ext cx="6400800" cy="648072"/>
          </a:xfrm>
        </p:spPr>
        <p:txBody>
          <a:bodyPr>
            <a:normAutofit fontScale="90000"/>
          </a:bodyPr>
          <a:lstStyle/>
          <a:p>
            <a:endParaRPr lang="ru-RU" dirty="0"/>
          </a:p>
        </p:txBody>
      </p:sp>
      <p:pic>
        <p:nvPicPr>
          <p:cNvPr id="5122" name="Picture 2" descr="В древнем Египте появляется одежда - схенти - она стала прообразом фартука и юбки в древнем Египте появляется одежда - схент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2899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58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92696"/>
            <a:ext cx="4572000" cy="6408712"/>
          </a:xfrm>
        </p:spPr>
        <p:txBody>
          <a:bodyPr>
            <a:normAutofit fontScale="77500" lnSpcReduction="20000"/>
          </a:bodyPr>
          <a:lstStyle/>
          <a:p>
            <a:r>
              <a:rPr lang="ru-RU" b="1" dirty="0" smtClean="0"/>
              <a:t>  </a:t>
            </a:r>
            <a:endParaRPr lang="ru-RU" dirty="0"/>
          </a:p>
          <a:p>
            <a:r>
              <a:rPr lang="ru-RU" dirty="0"/>
              <a:t>Одежда женщин состояла из куска материи, обертывавшего фигуру от щиколоток до груди и поддерживаемого одной или двумя бретелями. Эта одежда называлась </a:t>
            </a:r>
            <a:r>
              <a:rPr lang="ru-RU" dirty="0" err="1"/>
              <a:t>клазирис</a:t>
            </a:r>
            <a:r>
              <a:rPr lang="ru-RU" dirty="0"/>
              <a:t> и по форме была одинаковой и для царицы, и для рабыни. Сословное различие в одежде выражалось лишь в качестве ткани.</a:t>
            </a:r>
          </a:p>
          <a:p>
            <a:r>
              <a:rPr lang="ru-RU" dirty="0"/>
              <a:t>В период Среднего царства форма одежды египтян усложняется, объем ее увеличивается за счет нескольких одновременно надеваемых одежд. Мужской костюм состоял из нескольких тонких </a:t>
            </a:r>
            <a:r>
              <a:rPr lang="ru-RU" dirty="0" err="1"/>
              <a:t>схенти</a:t>
            </a:r>
            <a:r>
              <a:rPr lang="ru-RU" dirty="0"/>
              <a:t>, которые надевались один на другой.</a:t>
            </a:r>
          </a:p>
          <a:p>
            <a:r>
              <a:rPr lang="ru-RU" dirty="0"/>
              <a:t>Женская одежда особых изменений не претерпела, лишь в одежде знати богаче становятся украшения. Композиция одежды строится на сочетании смуглой кожи, просвечивающей сквозь красивую тончайшую ткань, с круглым накладным воротником - оплечьем, который богато украшали стеклянными бусами и драгоценными камнями</a:t>
            </a:r>
            <a:endParaRPr lang="ru-RU" dirty="0">
              <a:effectLst/>
            </a:endParaRPr>
          </a:p>
        </p:txBody>
      </p:sp>
      <p:sp>
        <p:nvSpPr>
          <p:cNvPr id="2" name="Заголовок 1"/>
          <p:cNvSpPr>
            <a:spLocks noGrp="1"/>
          </p:cNvSpPr>
          <p:nvPr>
            <p:ph type="title"/>
          </p:nvPr>
        </p:nvSpPr>
        <p:spPr>
          <a:xfrm>
            <a:off x="5508104" y="980728"/>
            <a:ext cx="3168352" cy="504056"/>
          </a:xfrm>
        </p:spPr>
        <p:txBody>
          <a:bodyPr>
            <a:normAutofit fontScale="90000"/>
          </a:bodyPr>
          <a:lstStyle/>
          <a:p>
            <a:r>
              <a:rPr lang="ru-RU" sz="2800" dirty="0" err="1" smtClean="0"/>
              <a:t>Клазирис</a:t>
            </a:r>
            <a:r>
              <a:rPr lang="ru-RU" sz="2800" dirty="0" smtClean="0"/>
              <a:t>.</a:t>
            </a:r>
            <a:endParaRPr lang="ru-RU" sz="2800" dirty="0"/>
          </a:p>
        </p:txBody>
      </p:sp>
      <p:pic>
        <p:nvPicPr>
          <p:cNvPr id="9218" name="Picture 2" descr="moda2014-beautiful - Страниц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0668">
            <a:off x="4572000" y="2480142"/>
            <a:ext cx="4268796" cy="282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62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276</TotalTime>
  <Words>1493</Words>
  <Application>Microsoft Office PowerPoint</Application>
  <PresentationFormat>Экран (4:3)</PresentationFormat>
  <Paragraphs>56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Базовая</vt:lpstr>
      <vt:lpstr>Возникновение одежды. (5-9класс)</vt:lpstr>
      <vt:lpstr>Одежда – спутник человека.</vt:lpstr>
      <vt:lpstr>Проколка.</vt:lpstr>
      <vt:lpstr>Вид простейшего ткачества.</vt:lpstr>
      <vt:lpstr>Приспособление для получения пряжи.</vt:lpstr>
      <vt:lpstr>Древний ткацкий станок.</vt:lpstr>
      <vt:lpstr>Загадочный Египет</vt:lpstr>
      <vt:lpstr>Презентация PowerPoint</vt:lpstr>
      <vt:lpstr>Клазирис.</vt:lpstr>
      <vt:lpstr>Одежда древней Греции</vt:lpstr>
      <vt:lpstr>Украшение тканей.</vt:lpstr>
      <vt:lpstr>Хитон.</vt:lpstr>
      <vt:lpstr>Что такое гиматий?</vt:lpstr>
      <vt:lpstr>Презентация PowerPoint</vt:lpstr>
      <vt:lpstr>Вопросы для закрепления темы: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Силуэт и стиль в одежде.</dc:title>
  <dc:creator>Лихонина</dc:creator>
  <cp:lastModifiedBy>Лихонина</cp:lastModifiedBy>
  <cp:revision>24</cp:revision>
  <dcterms:created xsi:type="dcterms:W3CDTF">2015-02-04T08:24:05Z</dcterms:created>
  <dcterms:modified xsi:type="dcterms:W3CDTF">2015-10-29T05:03:40Z</dcterms:modified>
</cp:coreProperties>
</file>