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642D"/>
    <a:srgbClr val="FF0000"/>
    <a:srgbClr val="66FF33"/>
    <a:srgbClr val="FF33CC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14A2C-7197-4EA6-B00C-99FAC4123F1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C40A2-7DB5-4413-BE8E-7D7F55C25D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14A2C-7197-4EA6-B00C-99FAC4123F1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C40A2-7DB5-4413-BE8E-7D7F55C25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14A2C-7197-4EA6-B00C-99FAC4123F1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C40A2-7DB5-4413-BE8E-7D7F55C25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14A2C-7197-4EA6-B00C-99FAC4123F1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C40A2-7DB5-4413-BE8E-7D7F55C25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14A2C-7197-4EA6-B00C-99FAC4123F1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C40A2-7DB5-4413-BE8E-7D7F55C25D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14A2C-7197-4EA6-B00C-99FAC4123F1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C40A2-7DB5-4413-BE8E-7D7F55C25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14A2C-7197-4EA6-B00C-99FAC4123F1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C40A2-7DB5-4413-BE8E-7D7F55C25D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14A2C-7197-4EA6-B00C-99FAC4123F1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C40A2-7DB5-4413-BE8E-7D7F55C25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14A2C-7197-4EA6-B00C-99FAC4123F1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C40A2-7DB5-4413-BE8E-7D7F55C25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14A2C-7197-4EA6-B00C-99FAC4123F1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C40A2-7DB5-4413-BE8E-7D7F55C25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6C14A2C-7197-4EA6-B00C-99FAC4123F1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1AC40A2-7DB5-4413-BE8E-7D7F55C25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C14A2C-7197-4EA6-B00C-99FAC4123F1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1AC40A2-7DB5-4413-BE8E-7D7F55C25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227" y="764704"/>
            <a:ext cx="8046242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Архитектурный </a:t>
            </a:r>
          </a:p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облик</a:t>
            </a:r>
          </a:p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Древней Руси.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338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Язычество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012087"/>
            <a:ext cx="4320480" cy="1938992"/>
          </a:xfrm>
          <a:prstGeom prst="rect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поклонение силам природы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единобожье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обряды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жертвоприношения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государственная религия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7536" y="188640"/>
            <a:ext cx="3852936" cy="120032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66FF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совокупности религиозных и культурных воззрений древних славянских племен до того, как они приняли христианство.</a:t>
            </a:r>
          </a:p>
        </p:txBody>
      </p:sp>
      <p:pic>
        <p:nvPicPr>
          <p:cNvPr id="1027" name="Picture 3" descr="Картинки по запросу язычество на 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84784"/>
            <a:ext cx="2664296" cy="2773291"/>
          </a:xfrm>
          <a:prstGeom prst="rect">
            <a:avLst/>
          </a:prstGeom>
          <a:noFill/>
        </p:spPr>
      </p:pic>
      <p:pic>
        <p:nvPicPr>
          <p:cNvPr id="1029" name="Picture 5" descr="Картинки по запросу язычество на рус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3460837" cy="2592288"/>
          </a:xfrm>
          <a:prstGeom prst="rect">
            <a:avLst/>
          </a:prstGeom>
          <a:noFill/>
        </p:spPr>
      </p:pic>
      <p:pic>
        <p:nvPicPr>
          <p:cNvPr id="1031" name="Picture 7" descr="Перун.1998г.смеш.,тех.,бум.40,5х27,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356992"/>
            <a:ext cx="232446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58326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Крещение Руси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052736"/>
            <a:ext cx="7200800" cy="1200329"/>
          </a:xfrm>
          <a:prstGeom prst="rect">
            <a:avLst/>
          </a:prstGeom>
          <a:noFill/>
          <a:ln w="57150" cmpd="thinThick">
            <a:solidFill>
              <a:srgbClr val="66FF33"/>
            </a:solidFill>
          </a:ln>
          <a:scene3d>
            <a:camera prst="orthographicFront"/>
            <a:lightRig rig="threePt" dir="t"/>
          </a:scene3d>
          <a:sp3d contourW="12700">
            <a:bevelB prst="relaxedInset"/>
            <a:contourClr>
              <a:srgbClr val="FF33CC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 в Древней Руси христианства как государственной религии, осуществлённой князем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Ярославом Мудрым.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Картинки по запросу принятие христианства на 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Картинки по запросу принятие христианства на 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Картинки по запросу принятие христианства на 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Картинки по запросу принятие христианства на 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Картинки по запросу принятие христианства на 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4" name="Picture 14" descr="http://hram-troicy.prihod.ru/users/67/1167/editor_files/image/-_1_~1_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046" y="2420888"/>
            <a:ext cx="6031973" cy="4284248"/>
          </a:xfrm>
          <a:prstGeom prst="rect">
            <a:avLst/>
          </a:prstGeom>
          <a:noFill/>
          <a:ln w="76200" cmpd="tri">
            <a:solidFill>
              <a:srgbClr val="FFC000"/>
            </a:solidFill>
            <a:bevel/>
          </a:ln>
          <a:effectLst/>
          <a:scene3d>
            <a:camera prst="perspectiveFront"/>
            <a:lightRig rig="threePt" dir="t"/>
          </a:scene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21385"/>
            <a:ext cx="33123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Деревянная архитектура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2780928"/>
            <a:ext cx="3240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Базилики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941168"/>
            <a:ext cx="49598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Крестово-купольные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соборы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 rot="19863620">
            <a:off x="2843808" y="177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560048">
            <a:off x="3033741" y="398977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6" name="Picture 4" descr="http://excurskharkov.narod.ru/1/sviatogorsk.files/1009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0648"/>
            <a:ext cx="2528270" cy="1898576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438" name="Picture 6" descr="http://www.svali.ru/pic/story_pics/818/st_e50730d9031fdbcded37f550bcfa61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060848"/>
            <a:ext cx="2651787" cy="198884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440" name="Picture 8" descr="http://www.veter-stranstvii.ru/images/stories/foros/for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149080"/>
            <a:ext cx="2160240" cy="2501331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Шедевры деревянного зодчества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 descr="https://upload.wikimedia.org/wikipedia/commons/thumb/1/19/Dormition_Church_Kondopoga.jpg/300px-Dormition_Church_Kondopo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520280" cy="37804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1412776"/>
            <a:ext cx="3514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Успенская церковь в Кондопоге</a:t>
            </a:r>
            <a:endParaRPr lang="ru-RU" b="1" dirty="0"/>
          </a:p>
        </p:txBody>
      </p:sp>
      <p:pic>
        <p:nvPicPr>
          <p:cNvPr id="16388" name="Picture 4" descr="https://upload.wikimedia.org/wikipedia/commons/thumb/4/4b/Kiji2.JPG/270px-Kij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44824"/>
            <a:ext cx="4464496" cy="37204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27984" y="148478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Преображенская церковь. </a:t>
            </a:r>
            <a:r>
              <a:rPr lang="ru-RU" b="1" dirty="0" smtClean="0"/>
              <a:t>Кижи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980728"/>
            <a:ext cx="1562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17 век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517232"/>
            <a:ext cx="1165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???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5949280"/>
            <a:ext cx="5904656" cy="73866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Почему на слайде представлены шедевры деревянного зодчества </a:t>
            </a:r>
            <a:r>
              <a:rPr lang="ru-RU" sz="2400" b="1" dirty="0" smtClean="0">
                <a:solidFill>
                  <a:schemeClr val="bg1"/>
                </a:solidFill>
              </a:rPr>
              <a:t>17 века</a:t>
            </a:r>
            <a:r>
              <a:rPr lang="ru-RU" b="1" dirty="0" smtClean="0">
                <a:solidFill>
                  <a:schemeClr val="bg1"/>
                </a:solidFill>
              </a:rPr>
              <a:t>?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0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Базилика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908720"/>
            <a:ext cx="1872208" cy="2585323"/>
          </a:xfrm>
          <a:prstGeom prst="rect">
            <a:avLst/>
          </a:prstGeom>
          <a:solidFill>
            <a:srgbClr val="66FF33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Базилика — тип строения прямоугольной формы, которое состоит из нечётного числа (1, 3 или 5) различных по высоте нефов.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Базилика Сакре-Кёр в Париж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708112"/>
            <a:ext cx="3960440" cy="296124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1028" name="Picture 4" descr="Базилики Ри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52736"/>
            <a:ext cx="3312368" cy="219720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1030" name="Picture 6" descr="https://img-fotki.yandex.ru/get/5823/125986559.50/0_1274cc_52a0af19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17032"/>
            <a:ext cx="4462282" cy="2976307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1032" name="Picture 8" descr="http://img-2.photosight.ru/488/2857310_larg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08720"/>
            <a:ext cx="3205073" cy="2448272"/>
          </a:xfrm>
          <a:prstGeom prst="rect">
            <a:avLst/>
          </a:prstGeom>
          <a:noFill/>
          <a:ln w="76200">
            <a:solidFill>
              <a:srgbClr val="3399FF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2882" y="188640"/>
            <a:ext cx="67106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Крестово-купольный храм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9458" name="Picture 2" descr="http://stat8.blog.ru/lr/0a2b4f67471ac25317cc4fd8cc30e7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04130"/>
            <a:ext cx="4644008" cy="345387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323529" y="908720"/>
            <a:ext cx="8568951" cy="4401205"/>
          </a:xfrm>
          <a:prstGeom prst="rect">
            <a:avLst/>
          </a:prstGeom>
          <a:noFill/>
          <a:ln w="38100" cmpd="thinThick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Архитектурный тип христианского храма, пришедший на смену деревянным строениям. </a:t>
            </a:r>
          </a:p>
          <a:p>
            <a:r>
              <a:rPr lang="ru-RU" sz="2000" b="1" i="1" dirty="0" smtClean="0">
                <a:solidFill>
                  <a:srgbClr val="3399FF"/>
                </a:solidFill>
              </a:rPr>
              <a:t>Сформировался в Древней Греции и странах христианского Востока</a:t>
            </a:r>
            <a:r>
              <a:rPr lang="en-US" sz="2000" b="1" i="1" dirty="0" smtClean="0">
                <a:solidFill>
                  <a:srgbClr val="3399FF"/>
                </a:solidFill>
              </a:rPr>
              <a:t> </a:t>
            </a:r>
            <a:r>
              <a:rPr lang="ru-RU" sz="2000" b="1" i="1" dirty="0" smtClean="0">
                <a:solidFill>
                  <a:srgbClr val="3399FF"/>
                </a:solidFill>
              </a:rPr>
              <a:t>в</a:t>
            </a:r>
          </a:p>
          <a:p>
            <a:r>
              <a:rPr lang="ru-RU" sz="2000" b="1" i="1" dirty="0" smtClean="0">
                <a:solidFill>
                  <a:srgbClr val="3399FF"/>
                </a:solidFill>
              </a:rPr>
              <a:t> в </a:t>
            </a:r>
            <a:r>
              <a:rPr lang="en-US" sz="2000" b="1" i="1" dirty="0" smtClean="0">
                <a:solidFill>
                  <a:srgbClr val="3399FF"/>
                </a:solidFill>
              </a:rPr>
              <a:t>V – VIII в</a:t>
            </a:r>
            <a:r>
              <a:rPr lang="ru-RU" sz="2000" b="1" i="1" dirty="0" smtClean="0">
                <a:solidFill>
                  <a:srgbClr val="3399FF"/>
                </a:solidFill>
              </a:rPr>
              <a:t>в.</a:t>
            </a:r>
          </a:p>
          <a:p>
            <a:r>
              <a:rPr lang="ru-RU" sz="2000" b="1" i="1" dirty="0" smtClean="0">
                <a:solidFill>
                  <a:srgbClr val="FF33CC"/>
                </a:solidFill>
              </a:rPr>
              <a:t>Странами православного вероисповедания был принят как основной тип храма.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В классическом варианте представляет собой прямоугольный объем, центр которого </a:t>
            </a:r>
            <a:r>
              <a:rPr lang="ru-RU" sz="2000" b="1" i="1" dirty="0" smtClean="0">
                <a:solidFill>
                  <a:srgbClr val="00B050"/>
                </a:solidFill>
              </a:rPr>
              <a:t>разделен </a:t>
            </a:r>
            <a:r>
              <a:rPr lang="ru-RU" sz="2000" b="1" i="1" dirty="0" smtClean="0">
                <a:solidFill>
                  <a:srgbClr val="00B050"/>
                </a:solidFill>
              </a:rPr>
              <a:t>4 столбами на 9 ячеек. </a:t>
            </a:r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/>
              <a:t>Перекрытием </a:t>
            </a:r>
            <a:r>
              <a:rPr lang="ru-RU" sz="2000" b="1" i="1" dirty="0" smtClean="0"/>
              <a:t>служат крестообразно расположенные цилиндрические своды, </a:t>
            </a:r>
            <a:endParaRPr lang="ru-RU" sz="2000" b="1" i="1" dirty="0" smtClean="0"/>
          </a:p>
          <a:p>
            <a:r>
              <a:rPr lang="ru-RU" sz="2000" b="1" i="1" dirty="0" smtClean="0"/>
              <a:t>а </a:t>
            </a:r>
            <a:r>
              <a:rPr lang="ru-RU" sz="2000" b="1" i="1" dirty="0" smtClean="0"/>
              <a:t>над центральной ячейкой, на подпружных арках, возвышается барабан с куполом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smtClean="0">
                <a:solidFill>
                  <a:srgbClr val="FFC000"/>
                </a:solidFill>
              </a:rPr>
              <a:t>Ориентирован по сторонам света.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72682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Соборы и храмы Древней Руси.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482" name="Picture 2" descr="http://ignorik.ru/ign/1908/d-1907435/1907435_html_268d7a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2016224" cy="14277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276872"/>
            <a:ext cx="356757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Собор Святой Софии в Киеве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4" name="Picture 4" descr="http://terrania.ru/wp-content/uploads/2012/03/Novgorod-Detinetz-Sofiyskiy-Sob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1944216" cy="16039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437112"/>
            <a:ext cx="48654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Софийский собор в Великом Новгороде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6" name="Picture 6" descr="http://avtoportal76.ru/upload/forum/9db9af7d9d7ce9184916398ff79fba9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69160"/>
            <a:ext cx="2016224" cy="158777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11552" y="4797152"/>
            <a:ext cx="403244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Успенский собор во Владимире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8" name="Picture 8" descr="http://gorodkirov.ru/pictures/news11/30032015-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692696"/>
            <a:ext cx="1989858" cy="14401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14555" y="2204864"/>
            <a:ext cx="4529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Храм Покрова Богородицы на Нерли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90" name="Picture 10" descr="http://u.jimdo.com/www400/o/s6c846854ef084a4e/img/ia7b4d4195a1b2c8b/1440500262/std/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924944"/>
            <a:ext cx="1980735" cy="172819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411760" y="6237312"/>
            <a:ext cx="44230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Дмитриевский собор во Владимире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178</TotalTime>
  <Words>217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 пидар</dc:creator>
  <cp:lastModifiedBy>Вова пидар</cp:lastModifiedBy>
  <cp:revision>19</cp:revision>
  <dcterms:created xsi:type="dcterms:W3CDTF">2015-11-22T16:11:42Z</dcterms:created>
  <dcterms:modified xsi:type="dcterms:W3CDTF">2015-11-27T16:01:57Z</dcterms:modified>
</cp:coreProperties>
</file>