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handoutMasterIdLst>
    <p:handoutMasterId r:id="rId31"/>
  </p:handoutMasterIdLst>
  <p:sldIdLst>
    <p:sldId id="256" r:id="rId2"/>
    <p:sldId id="293" r:id="rId3"/>
    <p:sldId id="260" r:id="rId4"/>
    <p:sldId id="294" r:id="rId5"/>
    <p:sldId id="286" r:id="rId6"/>
    <p:sldId id="288" r:id="rId7"/>
    <p:sldId id="305" r:id="rId8"/>
    <p:sldId id="306" r:id="rId9"/>
    <p:sldId id="261" r:id="rId10"/>
    <p:sldId id="263" r:id="rId11"/>
    <p:sldId id="266" r:id="rId12"/>
    <p:sldId id="268" r:id="rId13"/>
    <p:sldId id="267" r:id="rId14"/>
    <p:sldId id="295" r:id="rId15"/>
    <p:sldId id="296" r:id="rId16"/>
    <p:sldId id="297" r:id="rId17"/>
    <p:sldId id="307" r:id="rId18"/>
    <p:sldId id="308" r:id="rId19"/>
    <p:sldId id="320" r:id="rId20"/>
    <p:sldId id="321" r:id="rId21"/>
    <p:sldId id="323" r:id="rId22"/>
    <p:sldId id="324" r:id="rId23"/>
    <p:sldId id="309" r:id="rId24"/>
    <p:sldId id="270" r:id="rId25"/>
    <p:sldId id="310" r:id="rId26"/>
    <p:sldId id="311" r:id="rId27"/>
    <p:sldId id="312" r:id="rId28"/>
    <p:sldId id="313" r:id="rId29"/>
    <p:sldId id="314" r:id="rId30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7CA2B-3FA8-4552-AEE6-4687C278231C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E902E-0258-4AAC-82CA-21924B00A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3024336"/>
          </a:xfrm>
          <a:blipFill>
            <a:blip r:embed="rId2" cstate="print"/>
            <a:tile tx="0" ty="0" sx="100000" sy="100000" flip="none" algn="tl"/>
          </a:blip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Концерт для  обучающихся 1 года  и  их родителей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u="sng" dirty="0" smtClean="0">
                <a:solidFill>
                  <a:srgbClr val="FF0000"/>
                </a:solidFill>
              </a:rPr>
              <a:t>«Давайте познакомимся» </a:t>
            </a:r>
            <a:r>
              <a:rPr lang="ru-RU" dirty="0" smtClean="0">
                <a:solidFill>
                  <a:srgbClr val="0070C0"/>
                </a:solidFill>
              </a:rPr>
              <a:t>объединения гитаристов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«Звонкие струны»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2207096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Руководитель  - педагог высшей категории </a:t>
            </a:r>
          </a:p>
          <a:p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Медведева Инна Анатольевна</a:t>
            </a:r>
          </a:p>
          <a:p>
            <a:r>
              <a:rPr lang="ru-RU" dirty="0" smtClean="0">
                <a:solidFill>
                  <a:srgbClr val="00B050"/>
                </a:solidFill>
                <a:latin typeface="Calibri" pitchFamily="34" charset="0"/>
              </a:rPr>
              <a:t>11  сентября 2015</a:t>
            </a:r>
            <a:endParaRPr lang="ru-RU" dirty="0">
              <a:solidFill>
                <a:srgbClr val="00B05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0070C0"/>
                </a:solidFill>
              </a:rPr>
              <a:t>«Любимые </a:t>
            </a:r>
            <a:r>
              <a:rPr lang="ru-RU" b="1" dirty="0" smtClean="0">
                <a:solidFill>
                  <a:srgbClr val="0070C0"/>
                </a:solidFill>
              </a:rPr>
              <a:t>мелодии»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Цель: 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подведение итогов за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полугодие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F:\Documents and Settings\Медведева\Фото Любим мел 2010\IMG_43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78329" y="1847345"/>
            <a:ext cx="6787342" cy="4031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«Вот и стали мы на год взрослей»</a:t>
            </a:r>
            <a:r>
              <a:rPr lang="ru-RU" sz="3200" dirty="0" smtClean="0">
                <a:solidFill>
                  <a:srgbClr val="0070C0"/>
                </a:solidFill>
              </a:rPr>
              <a:t/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/>
              <a:t>Цель: подведение итогов за прошедший учебный год</a:t>
            </a:r>
            <a:endParaRPr lang="ru-RU" sz="3200" dirty="0"/>
          </a:p>
        </p:txBody>
      </p:sp>
      <p:pic>
        <p:nvPicPr>
          <p:cNvPr id="4098" name="Picture 2" descr="F:\Documents and Settings\Медведева\ФОТО ВОТ ВЗРОСЛЕЕ 2010\DSC062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516981"/>
            <a:ext cx="4038600" cy="2692401"/>
          </a:xfrm>
          <a:prstGeom prst="rect">
            <a:avLst/>
          </a:prstGeom>
          <a:noFill/>
        </p:spPr>
      </p:pic>
      <p:pic>
        <p:nvPicPr>
          <p:cNvPr id="2050" name="Picture 2" descr="C:\Users\Family\Downloads\Общая Вот и стали 20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25896"/>
            <a:ext cx="4038600" cy="2674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Обучающиеся  оформляют репертуарные тетради, где размещают тексты  исполняемых песен. Тетради пополняются новым репертуаром каждое полугодие.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6147" name="Picture 3" descr="F:\Documents and Settings\Медведева\ФОТО ВОТ ВЗРОСЛЕЕ 2010\DSC062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</p:spPr>
      </p:pic>
      <p:pic>
        <p:nvPicPr>
          <p:cNvPr id="1026" name="Picture 2" descr="C:\Users\Family\Downloads\Лысенко,Рахимов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40834"/>
            <a:ext cx="4038600" cy="3844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Финальная песня – подарок в исполнении всех юных музыкантов  1 – 3 г.о.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F:\Documents and Settings\Медведева\ФОТО ВОТ ВЗРОСЛЕЕ 2010\DSC065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1495690"/>
            <a:ext cx="5111750" cy="3407833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Для создания ситуации успеха, атмосферы доброжелательности и возможности демонстрации исполнительских возможностей каждого обучающегося формируются дуэты, трио, квинтеты, а так же ансамбли из  восьми и более человек.</a:t>
            </a:r>
            <a:endParaRPr lang="ru-RU" sz="2000" dirty="0"/>
          </a:p>
        </p:txBody>
      </p:sp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5760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Наши победы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908720"/>
            <a:ext cx="6400800" cy="4968552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8000" b="1" dirty="0" err="1" smtClean="0">
                <a:solidFill>
                  <a:srgbClr val="002060"/>
                </a:solidFill>
              </a:rPr>
              <a:t>Хорбаладзе</a:t>
            </a:r>
            <a:r>
              <a:rPr lang="ru-RU" sz="8000" b="1" dirty="0" smtClean="0">
                <a:solidFill>
                  <a:srgbClr val="002060"/>
                </a:solidFill>
              </a:rPr>
              <a:t> Саша, </a:t>
            </a:r>
            <a:r>
              <a:rPr lang="ru-RU" sz="8000" b="1" dirty="0" err="1" smtClean="0">
                <a:solidFill>
                  <a:srgbClr val="002060"/>
                </a:solidFill>
              </a:rPr>
              <a:t>Ночёвкина</a:t>
            </a:r>
            <a:r>
              <a:rPr lang="ru-RU" sz="8000" b="1" dirty="0" smtClean="0">
                <a:solidFill>
                  <a:srgbClr val="002060"/>
                </a:solidFill>
              </a:rPr>
              <a:t> Лиза </a:t>
            </a:r>
            <a:r>
              <a:rPr lang="ru-RU" sz="8000" b="1" dirty="0" smtClean="0">
                <a:solidFill>
                  <a:srgbClr val="00B050"/>
                </a:solidFill>
              </a:rPr>
              <a:t>участники </a:t>
            </a:r>
          </a:p>
          <a:p>
            <a:pPr marL="1143000" lvl="0" indent="-1143000" algn="l"/>
            <a:r>
              <a:rPr lang="ru-RU" sz="8000" b="1" dirty="0" smtClean="0">
                <a:solidFill>
                  <a:srgbClr val="00B050"/>
                </a:solidFill>
              </a:rPr>
              <a:t>- Городского конкурса гитаристов «Звенит гитарная струна  2012»  (Участие),</a:t>
            </a:r>
          </a:p>
          <a:p>
            <a:pPr lvl="0" algn="l"/>
            <a:r>
              <a:rPr lang="ru-RU" sz="8000" dirty="0" smtClean="0">
                <a:solidFill>
                  <a:srgbClr val="00B050"/>
                </a:solidFill>
              </a:rPr>
              <a:t>- </a:t>
            </a:r>
            <a:r>
              <a:rPr lang="ru-RU" sz="8000" b="1" dirty="0" smtClean="0">
                <a:solidFill>
                  <a:srgbClr val="00B050"/>
                </a:solidFill>
              </a:rPr>
              <a:t>I Городского  фестиваля – конкурса  юных инструменталистов «Подснежник 2012».  (Участие),</a:t>
            </a:r>
            <a:endParaRPr lang="ru-RU" sz="8000" dirty="0" smtClean="0">
              <a:solidFill>
                <a:srgbClr val="00B050"/>
              </a:solidFill>
            </a:endParaRPr>
          </a:p>
          <a:p>
            <a:pPr lvl="0" algn="l">
              <a:buFontTx/>
              <a:buChar char="-"/>
            </a:pPr>
            <a:r>
              <a:rPr lang="ru-RU" sz="8000" b="1" dirty="0" smtClean="0">
                <a:solidFill>
                  <a:srgbClr val="00B050"/>
                </a:solidFill>
              </a:rPr>
              <a:t>-  Международного конкурса исполнительского мастерства «Петербургская весна 2012» -  Дипломанты II степени,</a:t>
            </a:r>
            <a:endParaRPr lang="ru-RU" sz="8000" dirty="0" smtClean="0">
              <a:solidFill>
                <a:srgbClr val="00B050"/>
              </a:solidFill>
            </a:endParaRPr>
          </a:p>
          <a:p>
            <a:pPr lvl="0"/>
            <a:r>
              <a:rPr lang="ru-RU" sz="8000" b="1" dirty="0" smtClean="0">
                <a:solidFill>
                  <a:srgbClr val="00B050"/>
                </a:solidFill>
              </a:rPr>
              <a:t>- Районного конкурса  инструментальных ансамблей «Музыкальная радуга 2012» -  Лауреаты </a:t>
            </a:r>
            <a:r>
              <a:rPr lang="en-US" sz="8000" b="1" dirty="0" smtClean="0">
                <a:solidFill>
                  <a:srgbClr val="00B050"/>
                </a:solidFill>
              </a:rPr>
              <a:t>II</a:t>
            </a:r>
            <a:r>
              <a:rPr lang="ru-RU" sz="8000" b="1" dirty="0" smtClean="0">
                <a:solidFill>
                  <a:srgbClr val="00B050"/>
                </a:solidFill>
              </a:rPr>
              <a:t> степени,</a:t>
            </a:r>
            <a:endParaRPr lang="ru-RU" sz="8000" dirty="0" smtClean="0">
              <a:solidFill>
                <a:srgbClr val="00B050"/>
              </a:solidFill>
            </a:endParaRPr>
          </a:p>
          <a:p>
            <a:pPr lvl="0"/>
            <a:r>
              <a:rPr lang="ru-RU" sz="8000" b="1" dirty="0" err="1" smtClean="0">
                <a:solidFill>
                  <a:srgbClr val="002060"/>
                </a:solidFill>
              </a:rPr>
              <a:t>Хорбаладзе</a:t>
            </a:r>
            <a:r>
              <a:rPr lang="ru-RU" sz="8000" b="1" dirty="0" smtClean="0">
                <a:solidFill>
                  <a:srgbClr val="002060"/>
                </a:solidFill>
              </a:rPr>
              <a:t> Саша –</a:t>
            </a:r>
          </a:p>
          <a:p>
            <a:pPr lvl="0" algn="l"/>
            <a:r>
              <a:rPr lang="ru-RU" sz="8000" b="1" dirty="0" smtClean="0">
                <a:solidFill>
                  <a:srgbClr val="00B050"/>
                </a:solidFill>
              </a:rPr>
              <a:t>-  Дипломант  I степени Международного конкурса исполнительского мастерства «Рождественские Ассамблеи 2011» в номинации классическое соло,</a:t>
            </a:r>
            <a:endParaRPr lang="ru-RU" sz="8000" dirty="0" smtClean="0">
              <a:solidFill>
                <a:srgbClr val="00B050"/>
              </a:solidFill>
            </a:endParaRPr>
          </a:p>
          <a:p>
            <a:pPr lvl="0" algn="l"/>
            <a:r>
              <a:rPr lang="ru-RU" sz="8000" b="1" dirty="0" smtClean="0">
                <a:solidFill>
                  <a:srgbClr val="00B050"/>
                </a:solidFill>
              </a:rPr>
              <a:t>- Дипломант </a:t>
            </a:r>
            <a:r>
              <a:rPr lang="en-US" sz="8000" b="1" dirty="0" smtClean="0">
                <a:solidFill>
                  <a:srgbClr val="00B050"/>
                </a:solidFill>
              </a:rPr>
              <a:t>I</a:t>
            </a:r>
            <a:r>
              <a:rPr lang="ru-RU" sz="8000" b="1" dirty="0" smtClean="0">
                <a:solidFill>
                  <a:srgbClr val="00B050"/>
                </a:solidFill>
              </a:rPr>
              <a:t> степени Международного конкурса «Петербургская весна 2011»,</a:t>
            </a:r>
            <a:endParaRPr lang="ru-RU" sz="8000" dirty="0" smtClean="0">
              <a:solidFill>
                <a:srgbClr val="00B050"/>
              </a:solidFill>
            </a:endParaRPr>
          </a:p>
          <a:p>
            <a:pPr lvl="0" algn="l"/>
            <a:r>
              <a:rPr lang="ru-RU" sz="8000" b="1" dirty="0" smtClean="0">
                <a:solidFill>
                  <a:srgbClr val="00B050"/>
                </a:solidFill>
              </a:rPr>
              <a:t>- Международный  конкурс – «Виват, талант 2010!» - Лауреат </a:t>
            </a:r>
            <a:r>
              <a:rPr lang="en-US" sz="8000" b="1" dirty="0" smtClean="0">
                <a:solidFill>
                  <a:srgbClr val="00B050"/>
                </a:solidFill>
              </a:rPr>
              <a:t>II</a:t>
            </a:r>
            <a:r>
              <a:rPr lang="ru-RU" sz="8000" b="1" dirty="0" smtClean="0">
                <a:solidFill>
                  <a:srgbClr val="00B050"/>
                </a:solidFill>
              </a:rPr>
              <a:t> степени,</a:t>
            </a:r>
            <a:endParaRPr lang="ru-RU" sz="8000" dirty="0" smtClean="0">
              <a:solidFill>
                <a:srgbClr val="00B050"/>
              </a:solidFill>
            </a:endParaRPr>
          </a:p>
          <a:p>
            <a:pPr lvl="0" algn="l"/>
            <a:r>
              <a:rPr lang="ru-RU" sz="8000" b="1" dirty="0" smtClean="0">
                <a:solidFill>
                  <a:srgbClr val="00B050"/>
                </a:solidFill>
              </a:rPr>
              <a:t>- Лауреат </a:t>
            </a:r>
            <a:r>
              <a:rPr lang="en-US" sz="8000" b="1" dirty="0" smtClean="0">
                <a:solidFill>
                  <a:srgbClr val="00B050"/>
                </a:solidFill>
              </a:rPr>
              <a:t>II</a:t>
            </a:r>
            <a:r>
              <a:rPr lang="ru-RU" sz="8000" b="1" dirty="0" smtClean="0">
                <a:solidFill>
                  <a:srgbClr val="00B050"/>
                </a:solidFill>
              </a:rPr>
              <a:t> степени  Городского конкурса гитаристов «Звенит гитарная струна 2011»</a:t>
            </a:r>
            <a:endParaRPr lang="ru-RU" sz="8000" dirty="0" smtClean="0">
              <a:solidFill>
                <a:srgbClr val="00B05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Autofit/>
          </a:bodyPr>
          <a:lstStyle/>
          <a:p>
            <a:pPr lvl="0" algn="l"/>
            <a:r>
              <a:rPr lang="ru-RU" sz="2400" b="1" dirty="0" err="1" smtClean="0">
                <a:solidFill>
                  <a:srgbClr val="002060"/>
                </a:solidFill>
              </a:rPr>
              <a:t>Фроликов</a:t>
            </a:r>
            <a:r>
              <a:rPr lang="ru-RU" sz="2400" b="1" dirty="0" smtClean="0">
                <a:solidFill>
                  <a:srgbClr val="002060"/>
                </a:solidFill>
              </a:rPr>
              <a:t> Борис, Коган Костя участники</a:t>
            </a:r>
            <a:r>
              <a:rPr lang="ru-RU" sz="2400" b="1" dirty="0" smtClean="0">
                <a:solidFill>
                  <a:srgbClr val="00B050"/>
                </a:solidFill>
              </a:rPr>
              <a:t/>
            </a:r>
            <a:br>
              <a:rPr lang="ru-RU" sz="2400" b="1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>-  Городского конкурса гитаристов «Звенит гитарная струна 2012» ,</a:t>
            </a: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- </a:t>
            </a:r>
            <a:r>
              <a:rPr lang="ru-RU" sz="2400" b="1" dirty="0" smtClean="0">
                <a:solidFill>
                  <a:srgbClr val="00B050"/>
                </a:solidFill>
              </a:rPr>
              <a:t>Лауреаты III степени I Городского  фестиваля – конкурса  юных инструменталистов «Подснежник 2012», </a:t>
            </a: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- </a:t>
            </a:r>
            <a:r>
              <a:rPr lang="ru-RU" sz="2400" b="1" dirty="0" smtClean="0">
                <a:solidFill>
                  <a:srgbClr val="00B050"/>
                </a:solidFill>
              </a:rPr>
              <a:t>Дипломанты I степени Международного конкурса исполнительского мастерства «Петербургская весна 2012», </a:t>
            </a: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- </a:t>
            </a:r>
            <a:r>
              <a:rPr lang="ru-RU" sz="2400" b="1" dirty="0" smtClean="0">
                <a:solidFill>
                  <a:srgbClr val="00B050"/>
                </a:solidFill>
              </a:rPr>
              <a:t>Лауреаты </a:t>
            </a:r>
            <a:r>
              <a:rPr lang="en-US" sz="2400" b="1" dirty="0" smtClean="0">
                <a:solidFill>
                  <a:srgbClr val="00B050"/>
                </a:solidFill>
              </a:rPr>
              <a:t>I</a:t>
            </a:r>
            <a:r>
              <a:rPr lang="ru-RU" sz="2400" b="1" dirty="0" smtClean="0">
                <a:solidFill>
                  <a:srgbClr val="00B050"/>
                </a:solidFill>
              </a:rPr>
              <a:t> степени Районного конкурса  инструментальных ансамблей «Музыкальная радуга 2012».</a:t>
            </a: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b="1" dirty="0" err="1" smtClean="0">
                <a:solidFill>
                  <a:srgbClr val="002060"/>
                </a:solidFill>
              </a:rPr>
              <a:t>Агапитов</a:t>
            </a:r>
            <a:r>
              <a:rPr lang="ru-RU" sz="2400" b="1" dirty="0" smtClean="0">
                <a:solidFill>
                  <a:srgbClr val="002060"/>
                </a:solidFill>
              </a:rPr>
              <a:t> Семён, Шестаков Артур </a:t>
            </a:r>
            <a:r>
              <a:rPr lang="ru-RU" sz="2400" b="1" dirty="0" smtClean="0">
                <a:solidFill>
                  <a:srgbClr val="0070C0"/>
                </a:solidFill>
              </a:rPr>
              <a:t>- </a:t>
            </a:r>
            <a:r>
              <a:rPr lang="ru-RU" sz="2400" b="1" dirty="0" smtClean="0">
                <a:solidFill>
                  <a:srgbClr val="00B050"/>
                </a:solidFill>
              </a:rPr>
              <a:t>Лауреаты I степени </a:t>
            </a:r>
            <a:br>
              <a:rPr lang="ru-RU" sz="2400" b="1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>-  Районного конкурса  инструментальных ансамблей «Музыкальная радуга 2012» ,</a:t>
            </a: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Киселева Дарья, </a:t>
            </a:r>
            <a:r>
              <a:rPr lang="ru-RU" sz="2400" b="1" dirty="0" err="1" smtClean="0">
                <a:solidFill>
                  <a:srgbClr val="002060"/>
                </a:solidFill>
              </a:rPr>
              <a:t>Середкин</a:t>
            </a:r>
            <a:r>
              <a:rPr lang="ru-RU" sz="2400" b="1" dirty="0" smtClean="0">
                <a:solidFill>
                  <a:srgbClr val="002060"/>
                </a:solidFill>
              </a:rPr>
              <a:t> Дмитрий, Скляр Мария, </a:t>
            </a:r>
            <a:r>
              <a:rPr lang="ru-RU" sz="2400" b="1" dirty="0" err="1" smtClean="0">
                <a:solidFill>
                  <a:srgbClr val="002060"/>
                </a:solidFill>
              </a:rPr>
              <a:t>Хорбаладзе</a:t>
            </a:r>
            <a:r>
              <a:rPr lang="ru-RU" sz="2400" b="1" dirty="0" smtClean="0">
                <a:solidFill>
                  <a:srgbClr val="002060"/>
                </a:solidFill>
              </a:rPr>
              <a:t> Александр </a:t>
            </a:r>
            <a:r>
              <a:rPr lang="ru-RU" sz="2400" b="1" dirty="0" smtClean="0">
                <a:solidFill>
                  <a:srgbClr val="00B050"/>
                </a:solidFill>
              </a:rPr>
              <a:t>– Дипломанты  </a:t>
            </a:r>
            <a:r>
              <a:rPr lang="en-US" sz="2400" b="1" dirty="0" smtClean="0">
                <a:solidFill>
                  <a:srgbClr val="00B050"/>
                </a:solidFill>
              </a:rPr>
              <a:t>III</a:t>
            </a:r>
            <a:r>
              <a:rPr lang="ru-RU" sz="2400" b="1" dirty="0" smtClean="0">
                <a:solidFill>
                  <a:srgbClr val="00B050"/>
                </a:solidFill>
              </a:rPr>
              <a:t>  степени</a:t>
            </a:r>
            <a:br>
              <a:rPr lang="ru-RU" sz="2400" b="1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>-  межрайонного конкурса инструменталистов  «Подснежник» Красногвардейского района.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836712"/>
            <a:ext cx="7834064" cy="5400576"/>
          </a:xfrm>
        </p:spPr>
        <p:txBody>
          <a:bodyPr>
            <a:noAutofit/>
          </a:bodyPr>
          <a:lstStyle/>
          <a:p>
            <a:pPr lvl="0" algn="l"/>
            <a:r>
              <a:rPr lang="ru-RU" sz="2800" b="1" dirty="0" err="1" smtClean="0">
                <a:solidFill>
                  <a:srgbClr val="002060"/>
                </a:solidFill>
              </a:rPr>
              <a:t>Тыминская</a:t>
            </a:r>
            <a:r>
              <a:rPr lang="ru-RU" sz="2800" b="1" dirty="0" smtClean="0">
                <a:solidFill>
                  <a:srgbClr val="002060"/>
                </a:solidFill>
              </a:rPr>
              <a:t> Анастасия, Шестаков Артур, Григорьева Полина, </a:t>
            </a:r>
            <a:r>
              <a:rPr lang="ru-RU" sz="2800" b="1" dirty="0" err="1" smtClean="0">
                <a:solidFill>
                  <a:srgbClr val="002060"/>
                </a:solidFill>
              </a:rPr>
              <a:t>Гаевая</a:t>
            </a:r>
            <a:r>
              <a:rPr lang="ru-RU" sz="2800" b="1" dirty="0" smtClean="0">
                <a:solidFill>
                  <a:srgbClr val="002060"/>
                </a:solidFill>
              </a:rPr>
              <a:t> Александра - участники </a:t>
            </a:r>
            <a:r>
              <a:rPr lang="ru-RU" sz="2800" b="1" dirty="0" smtClean="0">
                <a:solidFill>
                  <a:srgbClr val="00B050"/>
                </a:solidFill>
              </a:rPr>
              <a:t/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- Регионального конкурса – фестиваля авторской песни «Весенняя капель 2011».</a:t>
            </a:r>
            <a:r>
              <a:rPr lang="ru-RU" sz="2800" dirty="0" smtClean="0">
                <a:solidFill>
                  <a:srgbClr val="00B050"/>
                </a:solidFill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</a:rPr>
              <a:t>Лауреаты в номинации «Надежда».</a:t>
            </a:r>
            <a:r>
              <a:rPr lang="ru-RU" sz="2800" dirty="0" smtClean="0">
                <a:solidFill>
                  <a:srgbClr val="00B050"/>
                </a:solidFill>
              </a:rPr>
              <a:t/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b="1" dirty="0" err="1" smtClean="0">
                <a:solidFill>
                  <a:srgbClr val="002060"/>
                </a:solidFill>
              </a:rPr>
              <a:t>Тугунова</a:t>
            </a:r>
            <a:r>
              <a:rPr lang="ru-RU" sz="2800" b="1" dirty="0" smtClean="0">
                <a:solidFill>
                  <a:srgbClr val="002060"/>
                </a:solidFill>
              </a:rPr>
              <a:t> Маргарита- участница</a:t>
            </a:r>
            <a:r>
              <a:rPr lang="ru-RU" sz="2800" b="1" dirty="0" smtClean="0">
                <a:solidFill>
                  <a:srgbClr val="00B050"/>
                </a:solidFill>
              </a:rPr>
              <a:t/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-  83 – его Международного фестиваля – конкурса детского и юношеского творчества «Бегущая по волнам 2012». Дипломант  </a:t>
            </a:r>
            <a:r>
              <a:rPr lang="en-US" sz="2800" b="1" dirty="0" smtClean="0">
                <a:solidFill>
                  <a:srgbClr val="00B050"/>
                </a:solidFill>
              </a:rPr>
              <a:t>I </a:t>
            </a:r>
            <a:r>
              <a:rPr lang="ru-RU" sz="2800" b="1" dirty="0" smtClean="0">
                <a:solidFill>
                  <a:srgbClr val="00B050"/>
                </a:solidFill>
              </a:rPr>
              <a:t>степени.</a:t>
            </a:r>
            <a:r>
              <a:rPr lang="ru-RU" sz="2800" dirty="0" smtClean="0">
                <a:solidFill>
                  <a:srgbClr val="00B050"/>
                </a:solidFill>
              </a:rPr>
              <a:t/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b="1" dirty="0" err="1" smtClean="0">
                <a:solidFill>
                  <a:srgbClr val="002060"/>
                </a:solidFill>
              </a:rPr>
              <a:t>Соломатов</a:t>
            </a:r>
            <a:r>
              <a:rPr lang="ru-RU" sz="2800" b="1" dirty="0" smtClean="0">
                <a:solidFill>
                  <a:srgbClr val="002060"/>
                </a:solidFill>
              </a:rPr>
              <a:t> Иван – участник </a:t>
            </a:r>
            <a:r>
              <a:rPr lang="ru-RU" sz="2800" b="1" dirty="0" smtClean="0">
                <a:solidFill>
                  <a:srgbClr val="00B050"/>
                </a:solidFill>
              </a:rPr>
              <a:t/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- Международного многожанрового </a:t>
            </a:r>
            <a:r>
              <a:rPr lang="ru-RU" sz="2800" b="1" dirty="0" err="1" smtClean="0">
                <a:solidFill>
                  <a:srgbClr val="00B050"/>
                </a:solidFill>
              </a:rPr>
              <a:t>детско</a:t>
            </a:r>
            <a:r>
              <a:rPr lang="ru-RU" sz="2800" b="1" dirty="0" smtClean="0">
                <a:solidFill>
                  <a:srgbClr val="00B050"/>
                </a:solidFill>
              </a:rPr>
              <a:t> – юношеского фестиваля «Ярмарка талантов 2012» .Дипломант </a:t>
            </a:r>
            <a:r>
              <a:rPr lang="en-US" sz="2800" b="1" dirty="0" smtClean="0">
                <a:solidFill>
                  <a:srgbClr val="00B050"/>
                </a:solidFill>
              </a:rPr>
              <a:t>II </a:t>
            </a:r>
            <a:r>
              <a:rPr lang="ru-RU" sz="2800" b="1" dirty="0" smtClean="0">
                <a:solidFill>
                  <a:srgbClr val="00B050"/>
                </a:solidFill>
              </a:rPr>
              <a:t>степени.</a:t>
            </a:r>
            <a:r>
              <a:rPr lang="ru-RU" sz="2800" dirty="0" smtClean="0">
                <a:solidFill>
                  <a:srgbClr val="00B050"/>
                </a:solidFill>
              </a:rPr>
              <a:t/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 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700" b="1" dirty="0" smtClean="0">
                <a:solidFill>
                  <a:srgbClr val="002060"/>
                </a:solidFill>
              </a:rPr>
              <a:t>Ансамбль «Звонкие струны» - </a:t>
            </a:r>
            <a:r>
              <a:rPr lang="ru-RU" sz="2700" b="1" dirty="0" err="1" smtClean="0">
                <a:solidFill>
                  <a:srgbClr val="002060"/>
                </a:solidFill>
              </a:rPr>
              <a:t>Летникова</a:t>
            </a:r>
            <a:r>
              <a:rPr lang="ru-RU" sz="2700" b="1" dirty="0" smtClean="0">
                <a:solidFill>
                  <a:srgbClr val="002060"/>
                </a:solidFill>
              </a:rPr>
              <a:t> Саша, Колодий Ксения, </a:t>
            </a:r>
            <a:r>
              <a:rPr lang="ru-RU" sz="2700" b="1" dirty="0" err="1" smtClean="0">
                <a:solidFill>
                  <a:srgbClr val="002060"/>
                </a:solidFill>
              </a:rPr>
              <a:t>Караянова</a:t>
            </a:r>
            <a:r>
              <a:rPr lang="ru-RU" sz="2700" b="1" dirty="0" smtClean="0">
                <a:solidFill>
                  <a:srgbClr val="002060"/>
                </a:solidFill>
              </a:rPr>
              <a:t> Настя, </a:t>
            </a:r>
            <a:r>
              <a:rPr lang="ru-RU" sz="2700" b="1" dirty="0" err="1" smtClean="0">
                <a:solidFill>
                  <a:srgbClr val="002060"/>
                </a:solidFill>
              </a:rPr>
              <a:t>Фроликов</a:t>
            </a:r>
            <a:r>
              <a:rPr lang="ru-RU" sz="2700" b="1" dirty="0" smtClean="0">
                <a:solidFill>
                  <a:srgbClr val="002060"/>
                </a:solidFill>
              </a:rPr>
              <a:t> Борис 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B050"/>
                </a:solidFill>
              </a:rPr>
              <a:t>- Дипломанты </a:t>
            </a:r>
            <a:r>
              <a:rPr lang="en-US" sz="2700" b="1" dirty="0" smtClean="0">
                <a:solidFill>
                  <a:srgbClr val="00B050"/>
                </a:solidFill>
              </a:rPr>
              <a:t>I </a:t>
            </a:r>
            <a:r>
              <a:rPr lang="ru-RU" sz="2700" b="1" dirty="0" smtClean="0">
                <a:solidFill>
                  <a:srgbClr val="00B050"/>
                </a:solidFill>
              </a:rPr>
              <a:t>степени Международного конкурса исполнительского мастерства «Рождественские Ассамблеи 2013»;</a:t>
            </a:r>
            <a:r>
              <a:rPr lang="ru-RU" sz="2700" dirty="0" smtClean="0">
                <a:solidFill>
                  <a:srgbClr val="00B050"/>
                </a:solidFill>
              </a:rPr>
              <a:t/>
            </a:r>
            <a:br>
              <a:rPr lang="ru-RU" sz="2700" dirty="0" smtClean="0">
                <a:solidFill>
                  <a:srgbClr val="00B050"/>
                </a:solidFill>
              </a:rPr>
            </a:br>
            <a:r>
              <a:rPr lang="ru-RU" sz="2700" b="1" dirty="0" smtClean="0">
                <a:solidFill>
                  <a:srgbClr val="00B050"/>
                </a:solidFill>
              </a:rPr>
              <a:t>- Дипломанты  </a:t>
            </a:r>
            <a:r>
              <a:rPr lang="en-US" sz="2700" b="1" dirty="0" smtClean="0">
                <a:solidFill>
                  <a:srgbClr val="00B050"/>
                </a:solidFill>
              </a:rPr>
              <a:t>I </a:t>
            </a:r>
            <a:r>
              <a:rPr lang="ru-RU" sz="2700" b="1" dirty="0" smtClean="0">
                <a:solidFill>
                  <a:srgbClr val="00B050"/>
                </a:solidFill>
              </a:rPr>
              <a:t>степени Международного конкурса исполнительского мастерства «Петербургская весна — 2014»;</a:t>
            </a:r>
            <a:r>
              <a:rPr lang="ru-RU" sz="2700" dirty="0" smtClean="0">
                <a:solidFill>
                  <a:srgbClr val="00B050"/>
                </a:solidFill>
              </a:rPr>
              <a:t/>
            </a:r>
            <a:br>
              <a:rPr lang="ru-RU" sz="2700" dirty="0" smtClean="0">
                <a:solidFill>
                  <a:srgbClr val="00B050"/>
                </a:solidFill>
              </a:rPr>
            </a:br>
            <a:r>
              <a:rPr lang="ru-RU" sz="2700" b="1" dirty="0" smtClean="0">
                <a:solidFill>
                  <a:srgbClr val="00B050"/>
                </a:solidFill>
              </a:rPr>
              <a:t>- Участники всероссийского конкурса «Звезда удачи 2014» (участие);</a:t>
            </a:r>
            <a:r>
              <a:rPr lang="ru-RU" sz="2700" dirty="0" smtClean="0">
                <a:solidFill>
                  <a:srgbClr val="00B050"/>
                </a:solidFill>
              </a:rPr>
              <a:t/>
            </a:r>
            <a:br>
              <a:rPr lang="ru-RU" sz="2700" dirty="0" smtClean="0">
                <a:solidFill>
                  <a:srgbClr val="00B050"/>
                </a:solidFill>
              </a:rPr>
            </a:br>
            <a:r>
              <a:rPr lang="ru-RU" sz="2700" b="1" dirty="0" smtClean="0">
                <a:solidFill>
                  <a:srgbClr val="00B050"/>
                </a:solidFill>
              </a:rPr>
              <a:t>- Участники всероссийского конкурса «Звезда удачи 2014» - 2 тур (участие).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>
                <a:solidFill>
                  <a:srgbClr val="002060"/>
                </a:solidFill>
              </a:rPr>
              <a:t>Ансамбль «Рондо» - Лысенко А., Медведева И.А. </a:t>
            </a:r>
            <a:r>
              <a:rPr lang="ru-RU" sz="2700" b="1" dirty="0" smtClean="0"/>
              <a:t>- </a:t>
            </a:r>
            <a:r>
              <a:rPr lang="ru-RU" sz="2700" b="1" dirty="0" smtClean="0">
                <a:solidFill>
                  <a:srgbClr val="00B050"/>
                </a:solidFill>
              </a:rPr>
              <a:t>Лауреаты  </a:t>
            </a:r>
            <a:r>
              <a:rPr lang="en-US" sz="2700" b="1" dirty="0" smtClean="0">
                <a:solidFill>
                  <a:srgbClr val="00B050"/>
                </a:solidFill>
              </a:rPr>
              <a:t>III </a:t>
            </a:r>
            <a:r>
              <a:rPr lang="ru-RU" sz="2700" b="1" dirty="0" smtClean="0">
                <a:solidFill>
                  <a:srgbClr val="00B050"/>
                </a:solidFill>
              </a:rPr>
              <a:t>степени Международного конкурса исполнительского мастерства «Рождественские Ассамблеи 2013».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220886"/>
          </a:xfrm>
        </p:spPr>
        <p:txBody>
          <a:bodyPr>
            <a:normAutofit fontScale="9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700" b="1" dirty="0" err="1" smtClean="0">
                <a:solidFill>
                  <a:srgbClr val="002060"/>
                </a:solidFill>
              </a:rPr>
              <a:t>Хорбаладзе</a:t>
            </a:r>
            <a:r>
              <a:rPr lang="ru-RU" sz="2700" b="1" dirty="0" smtClean="0">
                <a:solidFill>
                  <a:srgbClr val="002060"/>
                </a:solidFill>
              </a:rPr>
              <a:t> Саша, Коган Костя</a:t>
            </a:r>
            <a:r>
              <a:rPr lang="ru-RU" sz="2200" b="1" dirty="0" smtClean="0">
                <a:solidFill>
                  <a:srgbClr val="0070C0"/>
                </a:solidFill>
              </a:rPr>
              <a:t/>
            </a:r>
            <a:br>
              <a:rPr lang="ru-RU" sz="2200" b="1" dirty="0" smtClean="0">
                <a:solidFill>
                  <a:srgbClr val="0070C0"/>
                </a:solidFill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> </a:t>
            </a:r>
            <a:r>
              <a:rPr lang="ru-RU" sz="2700" b="1" dirty="0" smtClean="0">
                <a:solidFill>
                  <a:srgbClr val="00B050"/>
                </a:solidFill>
              </a:rPr>
              <a:t>- Лауреаты  </a:t>
            </a:r>
            <a:r>
              <a:rPr lang="en-US" sz="2700" b="1" dirty="0" smtClean="0">
                <a:solidFill>
                  <a:srgbClr val="00B050"/>
                </a:solidFill>
              </a:rPr>
              <a:t>III </a:t>
            </a:r>
            <a:r>
              <a:rPr lang="ru-RU" sz="2700" b="1" dirty="0" smtClean="0">
                <a:solidFill>
                  <a:srgbClr val="00B050"/>
                </a:solidFill>
              </a:rPr>
              <a:t>степени Международного </a:t>
            </a:r>
            <a:br>
              <a:rPr lang="ru-RU" sz="2700" b="1" dirty="0" smtClean="0">
                <a:solidFill>
                  <a:srgbClr val="00B050"/>
                </a:solidFill>
              </a:rPr>
            </a:br>
            <a:r>
              <a:rPr lang="ru-RU" sz="2700" b="1" dirty="0" smtClean="0">
                <a:solidFill>
                  <a:srgbClr val="00B050"/>
                </a:solidFill>
              </a:rPr>
              <a:t>конкурса исполнительского мастерства «Петербургская весна — 2014»;</a:t>
            </a:r>
            <a:r>
              <a:rPr lang="ru-RU" sz="2700" dirty="0" smtClean="0">
                <a:solidFill>
                  <a:srgbClr val="00B050"/>
                </a:solidFill>
              </a:rPr>
              <a:t/>
            </a:r>
            <a:br>
              <a:rPr lang="ru-RU" sz="2700" dirty="0" smtClean="0">
                <a:solidFill>
                  <a:srgbClr val="00B050"/>
                </a:solidFill>
              </a:rPr>
            </a:br>
            <a:r>
              <a:rPr lang="ru-RU" sz="2700" b="1" dirty="0" smtClean="0">
                <a:solidFill>
                  <a:srgbClr val="00B050"/>
                </a:solidFill>
              </a:rPr>
              <a:t>- Участники всероссийского конкурса «Звезда удачи 2014»;</a:t>
            </a:r>
            <a:r>
              <a:rPr lang="ru-RU" sz="2700" dirty="0" smtClean="0">
                <a:solidFill>
                  <a:srgbClr val="00B050"/>
                </a:solidFill>
              </a:rPr>
              <a:t/>
            </a:r>
            <a:br>
              <a:rPr lang="ru-RU" sz="2700" dirty="0" smtClean="0">
                <a:solidFill>
                  <a:srgbClr val="00B050"/>
                </a:solidFill>
              </a:rPr>
            </a:br>
            <a:r>
              <a:rPr lang="ru-RU" sz="2700" b="1" dirty="0" smtClean="0">
                <a:solidFill>
                  <a:srgbClr val="00B050"/>
                </a:solidFill>
              </a:rPr>
              <a:t>- Участники всероссийского конкурса «Звезда удачи 2014» - 2 тур;</a:t>
            </a:r>
            <a:r>
              <a:rPr lang="ru-RU" sz="2700" dirty="0" smtClean="0">
                <a:solidFill>
                  <a:srgbClr val="00B050"/>
                </a:solidFill>
              </a:rPr>
              <a:t/>
            </a:r>
            <a:br>
              <a:rPr lang="ru-RU" sz="2700" dirty="0" smtClean="0">
                <a:solidFill>
                  <a:srgbClr val="00B050"/>
                </a:solidFill>
              </a:rPr>
            </a:br>
            <a:r>
              <a:rPr lang="ru-RU" sz="2700" b="1" dirty="0" smtClean="0">
                <a:solidFill>
                  <a:srgbClr val="00B050"/>
                </a:solidFill>
              </a:rPr>
              <a:t>- Лауреаты </a:t>
            </a:r>
            <a:r>
              <a:rPr lang="en-US" sz="2700" b="1" dirty="0" smtClean="0">
                <a:solidFill>
                  <a:srgbClr val="00B050"/>
                </a:solidFill>
              </a:rPr>
              <a:t>II </a:t>
            </a:r>
            <a:r>
              <a:rPr lang="ru-RU" sz="2700" b="1" dirty="0" smtClean="0">
                <a:solidFill>
                  <a:srgbClr val="00B050"/>
                </a:solidFill>
              </a:rPr>
              <a:t>степени Городского конкурса гитаристов «Звенит гитарная струна  2014»;</a:t>
            </a:r>
            <a:r>
              <a:rPr lang="ru-RU" sz="2700" dirty="0" smtClean="0">
                <a:solidFill>
                  <a:srgbClr val="00B050"/>
                </a:solidFill>
              </a:rPr>
              <a:t/>
            </a:r>
            <a:br>
              <a:rPr lang="ru-RU" sz="2700" dirty="0" smtClean="0">
                <a:solidFill>
                  <a:srgbClr val="00B050"/>
                </a:solidFill>
              </a:rPr>
            </a:br>
            <a:r>
              <a:rPr lang="ru-RU" sz="2700" b="1" dirty="0" smtClean="0">
                <a:solidFill>
                  <a:srgbClr val="00B050"/>
                </a:solidFill>
              </a:rPr>
              <a:t>- Дипломанты VI степени Городского фестиваля – конкурса  юных инструменталистов «Подснежник 2014»;</a:t>
            </a:r>
            <a:r>
              <a:rPr lang="ru-RU" sz="2700" dirty="0" smtClean="0">
                <a:solidFill>
                  <a:srgbClr val="00B050"/>
                </a:solidFill>
              </a:rPr>
              <a:t/>
            </a:r>
            <a:br>
              <a:rPr lang="ru-RU" sz="2700" dirty="0" smtClean="0">
                <a:solidFill>
                  <a:srgbClr val="00B050"/>
                </a:solidFill>
              </a:rPr>
            </a:br>
            <a:r>
              <a:rPr lang="ru-RU" sz="2700" b="1" dirty="0" smtClean="0">
                <a:solidFill>
                  <a:srgbClr val="00B050"/>
                </a:solidFill>
              </a:rPr>
              <a:t>- Лауреаты </a:t>
            </a:r>
            <a:r>
              <a:rPr lang="en-US" sz="2700" b="1" dirty="0" smtClean="0">
                <a:solidFill>
                  <a:srgbClr val="00B050"/>
                </a:solidFill>
              </a:rPr>
              <a:t>I </a:t>
            </a:r>
            <a:r>
              <a:rPr lang="ru-RU" sz="2700" b="1" dirty="0" smtClean="0">
                <a:solidFill>
                  <a:srgbClr val="00B050"/>
                </a:solidFill>
              </a:rPr>
              <a:t>степени Районного конкурса инструментальных ансамблей «Музыкальная радуга 2014».</a:t>
            </a:r>
            <a:r>
              <a:rPr lang="ru-RU" sz="2700" dirty="0" smtClean="0">
                <a:solidFill>
                  <a:srgbClr val="00B050"/>
                </a:solidFill>
              </a:rPr>
              <a:t/>
            </a:r>
            <a:br>
              <a:rPr lang="ru-RU" sz="2700" dirty="0" smtClean="0">
                <a:solidFill>
                  <a:srgbClr val="00B050"/>
                </a:solidFill>
              </a:rPr>
            </a:br>
            <a:endParaRPr lang="ru-RU" sz="27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3888432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rgbClr val="0070C0"/>
                </a:solidFill>
              </a:rPr>
              <a:t/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/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/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/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/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/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/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/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/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Ансамбль «Звонкие струны»: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 </a:t>
            </a:r>
            <a:r>
              <a:rPr lang="ru-RU" sz="2700" dirty="0" err="1" smtClean="0">
                <a:solidFill>
                  <a:srgbClr val="002060"/>
                </a:solidFill>
              </a:rPr>
              <a:t>Летникова</a:t>
            </a:r>
            <a:r>
              <a:rPr lang="ru-RU" sz="2700" dirty="0" smtClean="0">
                <a:solidFill>
                  <a:srgbClr val="002060"/>
                </a:solidFill>
              </a:rPr>
              <a:t> Саша, Колодий Ксения, </a:t>
            </a:r>
            <a:r>
              <a:rPr lang="ru-RU" sz="2700" dirty="0" err="1" smtClean="0">
                <a:solidFill>
                  <a:srgbClr val="002060"/>
                </a:solidFill>
              </a:rPr>
              <a:t>Караянова</a:t>
            </a:r>
            <a:r>
              <a:rPr lang="ru-RU" sz="2700" dirty="0" smtClean="0">
                <a:solidFill>
                  <a:srgbClr val="002060"/>
                </a:solidFill>
              </a:rPr>
              <a:t> Настя. </a:t>
            </a:r>
            <a:r>
              <a:rPr lang="ru-RU" sz="2700" dirty="0" smtClean="0">
                <a:solidFill>
                  <a:srgbClr val="0070C0"/>
                </a:solidFill>
              </a:rPr>
              <a:t/>
            </a:r>
            <a:br>
              <a:rPr lang="ru-RU" sz="2700" dirty="0" smtClean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rgbClr val="00B050"/>
                </a:solidFill>
              </a:rPr>
              <a:t>- </a:t>
            </a:r>
            <a:r>
              <a:rPr lang="ru-RU" sz="3100" b="1" dirty="0" smtClean="0">
                <a:solidFill>
                  <a:srgbClr val="00B050"/>
                </a:solidFill>
              </a:rPr>
              <a:t>Лауреаты </a:t>
            </a:r>
            <a:r>
              <a:rPr lang="en-US" sz="3100" b="1" dirty="0" smtClean="0">
                <a:solidFill>
                  <a:srgbClr val="00B050"/>
                </a:solidFill>
              </a:rPr>
              <a:t>I</a:t>
            </a:r>
            <a:r>
              <a:rPr lang="ru-RU" sz="3100" b="1" dirty="0" smtClean="0">
                <a:solidFill>
                  <a:srgbClr val="00B050"/>
                </a:solidFill>
              </a:rPr>
              <a:t> степени Международного конкурса – фестиваля искусств «Рождественские Ассамблеи - 2014»,</a:t>
            </a:r>
            <a:br>
              <a:rPr lang="ru-RU" sz="3100" b="1" dirty="0" smtClean="0">
                <a:solidFill>
                  <a:srgbClr val="00B050"/>
                </a:solidFill>
              </a:rPr>
            </a:br>
            <a:r>
              <a:rPr lang="ru-RU" sz="3100" b="1" dirty="0" smtClean="0">
                <a:solidFill>
                  <a:srgbClr val="00B050"/>
                </a:solidFill>
              </a:rPr>
              <a:t>-Лауреат </a:t>
            </a:r>
            <a:r>
              <a:rPr lang="en-US" sz="3100" b="1" dirty="0" smtClean="0">
                <a:solidFill>
                  <a:srgbClr val="00B050"/>
                </a:solidFill>
              </a:rPr>
              <a:t>III</a:t>
            </a:r>
            <a:r>
              <a:rPr lang="ru-RU" sz="3100" b="1" dirty="0" smtClean="0">
                <a:solidFill>
                  <a:srgbClr val="00B050"/>
                </a:solidFill>
              </a:rPr>
              <a:t> степени Международного конкурса «Виват Петербург 2015»,</a:t>
            </a:r>
            <a:br>
              <a:rPr lang="ru-RU" sz="3100" b="1" dirty="0" smtClean="0">
                <a:solidFill>
                  <a:srgbClr val="00B050"/>
                </a:solidFill>
              </a:rPr>
            </a:br>
            <a:r>
              <a:rPr lang="ru-RU" sz="3100" b="1" dirty="0" smtClean="0">
                <a:solidFill>
                  <a:srgbClr val="00B050"/>
                </a:solidFill>
              </a:rPr>
              <a:t>- Лауреат </a:t>
            </a:r>
            <a:r>
              <a:rPr lang="en-US" sz="3100" b="1" dirty="0" smtClean="0">
                <a:solidFill>
                  <a:srgbClr val="00B050"/>
                </a:solidFill>
              </a:rPr>
              <a:t>III</a:t>
            </a:r>
            <a:r>
              <a:rPr lang="ru-RU" sz="3100" b="1" dirty="0" smtClean="0">
                <a:solidFill>
                  <a:srgbClr val="00B050"/>
                </a:solidFill>
              </a:rPr>
              <a:t> степени Международного конкурса  «Творцы и хранители 2015»,</a:t>
            </a:r>
            <a:br>
              <a:rPr lang="ru-RU" sz="3100" b="1" dirty="0" smtClean="0">
                <a:solidFill>
                  <a:srgbClr val="00B050"/>
                </a:solidFill>
              </a:rPr>
            </a:br>
            <a:r>
              <a:rPr lang="ru-RU" sz="3100" b="1" dirty="0" smtClean="0">
                <a:solidFill>
                  <a:srgbClr val="00B050"/>
                </a:solidFill>
              </a:rPr>
              <a:t> - Лауреат </a:t>
            </a:r>
            <a:r>
              <a:rPr lang="en-US" sz="3100" b="1" dirty="0" smtClean="0">
                <a:solidFill>
                  <a:srgbClr val="00B050"/>
                </a:solidFill>
              </a:rPr>
              <a:t>III</a:t>
            </a:r>
            <a:r>
              <a:rPr lang="ru-RU" sz="3100" b="1" dirty="0" smtClean="0">
                <a:solidFill>
                  <a:srgbClr val="00B050"/>
                </a:solidFill>
              </a:rPr>
              <a:t> степени  Всероссийского конкурс</a:t>
            </a:r>
            <a:r>
              <a:rPr lang="ru-RU" sz="3100" dirty="0" smtClean="0">
                <a:solidFill>
                  <a:srgbClr val="00B050"/>
                </a:solidFill>
              </a:rPr>
              <a:t>а «</a:t>
            </a:r>
            <a:r>
              <a:rPr lang="ru-RU" sz="3100" b="1" dirty="0" smtClean="0">
                <a:solidFill>
                  <a:srgbClr val="00B050"/>
                </a:solidFill>
              </a:rPr>
              <a:t>Созвучие 2014»,</a:t>
            </a:r>
            <a:br>
              <a:rPr lang="ru-RU" sz="3100" b="1" dirty="0" smtClean="0">
                <a:solidFill>
                  <a:srgbClr val="00B050"/>
                </a:solidFill>
              </a:rPr>
            </a:br>
            <a:r>
              <a:rPr lang="ru-RU" sz="3100" b="1" dirty="0" smtClean="0">
                <a:solidFill>
                  <a:srgbClr val="00B050"/>
                </a:solidFill>
              </a:rPr>
              <a:t>- Лауреаты </a:t>
            </a:r>
            <a:r>
              <a:rPr lang="en-US" sz="3100" b="1" dirty="0" smtClean="0">
                <a:solidFill>
                  <a:srgbClr val="00B050"/>
                </a:solidFill>
              </a:rPr>
              <a:t>I</a:t>
            </a:r>
            <a:r>
              <a:rPr lang="ru-RU" sz="3100" b="1" dirty="0" smtClean="0">
                <a:solidFill>
                  <a:srgbClr val="00B050"/>
                </a:solidFill>
              </a:rPr>
              <a:t> степени  Городского конкурса  «Звенит гитарная струна 2015»</a:t>
            </a:r>
            <a:br>
              <a:rPr lang="ru-RU" sz="3100" b="1" dirty="0" smtClean="0">
                <a:solidFill>
                  <a:srgbClr val="00B050"/>
                </a:solidFill>
              </a:rPr>
            </a:br>
            <a:r>
              <a:rPr lang="ru-RU" sz="1600" b="1" dirty="0" smtClean="0">
                <a:solidFill>
                  <a:srgbClr val="00B050"/>
                </a:solidFill>
              </a:rPr>
              <a:t/>
            </a:r>
            <a:br>
              <a:rPr lang="ru-RU" sz="1600" b="1" dirty="0" smtClean="0">
                <a:solidFill>
                  <a:srgbClr val="00B050"/>
                </a:solidFill>
              </a:rPr>
            </a:br>
            <a:r>
              <a:rPr lang="ru-RU" sz="1800" b="1" dirty="0" smtClean="0">
                <a:solidFill>
                  <a:srgbClr val="00B050"/>
                </a:solidFill>
              </a:rPr>
              <a:t/>
            </a:r>
            <a:br>
              <a:rPr lang="ru-RU" sz="1800" b="1" dirty="0" smtClean="0">
                <a:solidFill>
                  <a:srgbClr val="00B050"/>
                </a:solidFill>
              </a:rPr>
            </a:br>
            <a:r>
              <a:rPr lang="ru-RU" sz="1800" b="1" dirty="0" smtClean="0">
                <a:solidFill>
                  <a:srgbClr val="00B05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604867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Программа называется «Звонкие струны».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00B0F0"/>
                </a:solidFill>
              </a:rPr>
              <a:t>Направленность – авторский </a:t>
            </a:r>
            <a:r>
              <a:rPr lang="ru-RU" sz="3200" dirty="0" err="1" smtClean="0">
                <a:solidFill>
                  <a:srgbClr val="00B0F0"/>
                </a:solidFill>
              </a:rPr>
              <a:t>бардовский</a:t>
            </a:r>
            <a:r>
              <a:rPr lang="ru-RU" sz="3200" dirty="0" smtClean="0">
                <a:solidFill>
                  <a:srgbClr val="00B0F0"/>
                </a:solidFill>
              </a:rPr>
              <a:t> жанр.</a:t>
            </a:r>
            <a:br>
              <a:rPr lang="ru-RU" sz="3200" dirty="0" smtClean="0">
                <a:solidFill>
                  <a:srgbClr val="00B0F0"/>
                </a:solidFill>
              </a:rPr>
            </a:br>
            <a:r>
              <a:rPr lang="ru-RU" sz="3200" dirty="0" smtClean="0">
                <a:solidFill>
                  <a:srgbClr val="00B0F0"/>
                </a:solidFill>
              </a:rPr>
              <a:t>Рассчитана на три года. </a:t>
            </a:r>
            <a:br>
              <a:rPr lang="ru-RU" sz="3200" dirty="0" smtClean="0">
                <a:solidFill>
                  <a:srgbClr val="00B0F0"/>
                </a:solidFill>
              </a:rPr>
            </a:br>
            <a:r>
              <a:rPr lang="ru-RU" sz="3200" dirty="0" smtClean="0">
                <a:solidFill>
                  <a:srgbClr val="00B0F0"/>
                </a:solidFill>
              </a:rPr>
              <a:t>Форма занятий – групповая. </a:t>
            </a: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По окончании трёхлетнего обучения, дети получают удостоверение, где фиксируются  сопутствующие дисциплины, изученные за это время:  ансамбль, вокал, сольфеджио 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002060"/>
                </a:solidFill>
              </a:rPr>
              <a:t>Ансамбль «</a:t>
            </a:r>
            <a:r>
              <a:rPr lang="en-US" sz="2000" b="1" dirty="0" smtClean="0">
                <a:solidFill>
                  <a:srgbClr val="002060"/>
                </a:solidFill>
              </a:rPr>
              <a:t>STRUNAL</a:t>
            </a:r>
            <a:r>
              <a:rPr lang="ru-RU" sz="2000" b="1" dirty="0" smtClean="0">
                <a:solidFill>
                  <a:srgbClr val="002060"/>
                </a:solidFill>
              </a:rPr>
              <a:t>»: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Коган Костя, </a:t>
            </a:r>
            <a:r>
              <a:rPr lang="ru-RU" sz="2000" dirty="0" err="1" smtClean="0">
                <a:solidFill>
                  <a:srgbClr val="002060"/>
                </a:solidFill>
              </a:rPr>
              <a:t>Хорбаладзе</a:t>
            </a:r>
            <a:r>
              <a:rPr lang="ru-RU" sz="2000" dirty="0" smtClean="0">
                <a:solidFill>
                  <a:srgbClr val="002060"/>
                </a:solidFill>
              </a:rPr>
              <a:t> Саша, </a:t>
            </a:r>
            <a:r>
              <a:rPr lang="ru-RU" sz="2000" dirty="0" err="1" smtClean="0">
                <a:solidFill>
                  <a:srgbClr val="002060"/>
                </a:solidFill>
              </a:rPr>
              <a:t>Ночевкина</a:t>
            </a:r>
            <a:r>
              <a:rPr lang="ru-RU" sz="2000" dirty="0" smtClean="0">
                <a:solidFill>
                  <a:srgbClr val="002060"/>
                </a:solidFill>
              </a:rPr>
              <a:t> Лиза, Лысенко Настя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Лауреаты </a:t>
            </a:r>
            <a:r>
              <a:rPr lang="en-US" sz="2400" b="1" dirty="0" smtClean="0">
                <a:solidFill>
                  <a:srgbClr val="00B050"/>
                </a:solidFill>
              </a:rPr>
              <a:t>III </a:t>
            </a:r>
            <a:r>
              <a:rPr lang="ru-RU" sz="2400" b="1" dirty="0" smtClean="0">
                <a:solidFill>
                  <a:srgbClr val="00B050"/>
                </a:solidFill>
              </a:rPr>
              <a:t>степени </a:t>
            </a:r>
            <a:r>
              <a:rPr lang="en-US" sz="2400" b="1" dirty="0" smtClean="0">
                <a:solidFill>
                  <a:srgbClr val="00B050"/>
                </a:solidFill>
              </a:rPr>
              <a:t>III</a:t>
            </a:r>
            <a:r>
              <a:rPr lang="ru-RU" sz="2400" b="1" dirty="0" smtClean="0">
                <a:solidFill>
                  <a:srgbClr val="00B050"/>
                </a:solidFill>
              </a:rPr>
              <a:t> Открытого  городского фестиваля– конкурса  юных инструменталистов «Подснежник 2015»,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Лауреат </a:t>
            </a:r>
            <a:r>
              <a:rPr lang="en-US" sz="2400" b="1" dirty="0" smtClean="0">
                <a:solidFill>
                  <a:srgbClr val="00B050"/>
                </a:solidFill>
              </a:rPr>
              <a:t>II</a:t>
            </a:r>
            <a:r>
              <a:rPr lang="ru-RU" sz="2400" b="1" dirty="0" smtClean="0">
                <a:solidFill>
                  <a:srgbClr val="00B050"/>
                </a:solidFill>
              </a:rPr>
              <a:t> степени Городского конкурса инструментальных ансамблей 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</a:rPr>
              <a:t>«Музыкальная радуга 2015»,</a:t>
            </a:r>
            <a:endParaRPr lang="ru-RU" sz="2400" dirty="0" smtClean="0">
              <a:solidFill>
                <a:srgbClr val="00B050"/>
              </a:solidFill>
            </a:endParaRPr>
          </a:p>
          <a:p>
            <a:r>
              <a:rPr lang="ru-RU" sz="2400" b="1" dirty="0" smtClean="0">
                <a:solidFill>
                  <a:srgbClr val="00B050"/>
                </a:solidFill>
              </a:rPr>
              <a:t>Лауреат </a:t>
            </a:r>
            <a:r>
              <a:rPr lang="en-US" sz="2400" b="1" dirty="0" smtClean="0">
                <a:solidFill>
                  <a:srgbClr val="00B050"/>
                </a:solidFill>
              </a:rPr>
              <a:t>II</a:t>
            </a:r>
            <a:r>
              <a:rPr lang="ru-RU" sz="2400" b="1" dirty="0" smtClean="0">
                <a:solidFill>
                  <a:srgbClr val="00B050"/>
                </a:solidFill>
              </a:rPr>
              <a:t> степени Международного конкурса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</a:rPr>
              <a:t>«Творцы и хранители 2015»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Э.Пресли «Люби меня нежно»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Исполняет </a:t>
            </a:r>
            <a:r>
              <a:rPr lang="ru-RU" dirty="0" err="1" smtClean="0">
                <a:solidFill>
                  <a:srgbClr val="00B050"/>
                </a:solidFill>
              </a:rPr>
              <a:t>Муселимис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Янис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Элвис Пресл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12391" y="1600200"/>
            <a:ext cx="4519218" cy="45259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err="1" smtClean="0">
                <a:solidFill>
                  <a:srgbClr val="7030A0"/>
                </a:solidFill>
              </a:rPr>
              <a:t>А.Кватромано</a:t>
            </a:r>
            <a:r>
              <a:rPr lang="ru-RU" sz="3600" dirty="0" smtClean="0">
                <a:solidFill>
                  <a:srgbClr val="7030A0"/>
                </a:solidFill>
              </a:rPr>
              <a:t> «Венесуэльский вальс. Отъезд»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Исполняет ансамбль  «</a:t>
            </a:r>
            <a:r>
              <a:rPr lang="en-US" sz="2800" dirty="0" smtClean="0">
                <a:solidFill>
                  <a:srgbClr val="00B050"/>
                </a:solidFill>
              </a:rPr>
              <a:t>STRUNAL</a:t>
            </a:r>
            <a:r>
              <a:rPr lang="ru-RU" sz="2800" dirty="0" smtClean="0">
                <a:solidFill>
                  <a:srgbClr val="00B050"/>
                </a:solidFill>
              </a:rPr>
              <a:t>»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Содержимое 5" descr="Валь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340768"/>
            <a:ext cx="4464496" cy="5299428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А.Дольский «Удивительный вальс»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Содержимое 5" descr="КАртинка для вальс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7000" y="1748631"/>
            <a:ext cx="6350000" cy="42291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36815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 Б.Окуджава «Шарманка »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556792"/>
            <a:ext cx="6400800" cy="3289920"/>
          </a:xfrm>
        </p:spPr>
        <p:txBody>
          <a:bodyPr>
            <a:normAutofit/>
          </a:bodyPr>
          <a:lstStyle/>
          <a:p>
            <a:endParaRPr lang="ru-RU" sz="4400" dirty="0" smtClean="0">
              <a:solidFill>
                <a:srgbClr val="92D050"/>
              </a:solidFill>
            </a:endParaRPr>
          </a:p>
        </p:txBody>
      </p:sp>
      <p:pic>
        <p:nvPicPr>
          <p:cNvPr id="12290" name="Picture 2" descr="F:\Вот и стали мы на год\Фото для презентации\okudga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28800"/>
            <a:ext cx="5095857" cy="2853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Сл. </a:t>
            </a:r>
            <a:r>
              <a:rPr lang="ru-RU" sz="4000" dirty="0" err="1" smtClean="0">
                <a:solidFill>
                  <a:srgbClr val="C00000"/>
                </a:solidFill>
              </a:rPr>
              <a:t>М.Матусовского</a:t>
            </a:r>
            <a:r>
              <a:rPr lang="ru-RU" sz="4000" dirty="0" smtClean="0">
                <a:solidFill>
                  <a:srgbClr val="C00000"/>
                </a:solidFill>
              </a:rPr>
              <a:t> ,муз. </a:t>
            </a:r>
            <a:r>
              <a:rPr lang="ru-RU" sz="4000" dirty="0" err="1" smtClean="0">
                <a:solidFill>
                  <a:srgbClr val="C00000"/>
                </a:solidFill>
              </a:rPr>
              <a:t>В.Баснера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«На безымянной высоте»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Картинка Безымянная высот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8846" y="1600200"/>
            <a:ext cx="5666307" cy="452596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Сл. </a:t>
            </a:r>
            <a:r>
              <a:rPr lang="ru-RU" dirty="0" err="1" smtClean="0">
                <a:solidFill>
                  <a:srgbClr val="7030A0"/>
                </a:solidFill>
              </a:rPr>
              <a:t>Р.Гамзатова,муз.Я</a:t>
            </a:r>
            <a:r>
              <a:rPr lang="ru-RU" dirty="0" smtClean="0">
                <a:solidFill>
                  <a:srgbClr val="7030A0"/>
                </a:solidFill>
              </a:rPr>
              <a:t> Френкель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«Журавли»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Содержимое 5" descr="Журавл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20204" y="1600200"/>
            <a:ext cx="4703591" cy="452596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В.Высоцкий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«Братские могилы»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На братских могилах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060848"/>
            <a:ext cx="5400600" cy="3672407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7030A0"/>
                </a:solidFill>
              </a:rPr>
              <a:t>М.Ножкин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«Последний бой»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Содержимое 5" descr="Последний бо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66837" y="1639094"/>
            <a:ext cx="6410325" cy="4448175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7030A0"/>
                </a:solidFill>
              </a:rPr>
              <a:t>Сл.В.Харитонова,муз.Д.Тухманова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«День Победы»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Содержимое 5" descr="День Побед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57606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Цель  программы:</a:t>
            </a:r>
            <a:endParaRPr lang="ru-RU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45638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Формирование эстетического вкуса и музыкальной культуры детей через обучение игре на гитаре и пение под ее аккомпанемент в процессе совместной творческой деятельности при освоении авторского (</a:t>
            </a:r>
            <a:r>
              <a:rPr lang="ru-RU" dirty="0" err="1" smtClean="0">
                <a:solidFill>
                  <a:srgbClr val="0070C0"/>
                </a:solidFill>
              </a:rPr>
              <a:t>бардовского</a:t>
            </a:r>
            <a:r>
              <a:rPr lang="ru-RU" dirty="0" smtClean="0">
                <a:solidFill>
                  <a:srgbClr val="0070C0"/>
                </a:solidFill>
              </a:rPr>
              <a:t>) жанра.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2195736" y="476672"/>
            <a:ext cx="4824536" cy="1944216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Занятие 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123728" y="2204864"/>
            <a:ext cx="936104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3" idx="4"/>
          </p:cNvCxnSpPr>
          <p:nvPr/>
        </p:nvCxnSpPr>
        <p:spPr>
          <a:xfrm flipH="1">
            <a:off x="4499992" y="2420888"/>
            <a:ext cx="108012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300192" y="2348880"/>
            <a:ext cx="418505" cy="500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051720" y="2708920"/>
            <a:ext cx="1440160" cy="158417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Теория музыки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63888" y="2708920"/>
            <a:ext cx="1944216" cy="2736304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Игра на инструменте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80112" y="2636912"/>
            <a:ext cx="2808312" cy="1872208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Вокальный раздел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(дыхательная гимнастика,</a:t>
            </a:r>
          </a:p>
          <a:p>
            <a:pPr algn="ctr"/>
            <a:r>
              <a:rPr lang="ru-RU" dirty="0" smtClean="0"/>
              <a:t>артикуляционные упражнения)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Количество выступлений обучающихся   с 2007 по 2015 учебные года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b="1" dirty="0" smtClean="0"/>
              <a:t>2007 – 2008 учебный год – </a:t>
            </a:r>
            <a:r>
              <a:rPr lang="ru-RU" sz="2400" b="1" dirty="0" smtClean="0">
                <a:solidFill>
                  <a:srgbClr val="FF0000"/>
                </a:solidFill>
              </a:rPr>
              <a:t>14,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400" b="1" dirty="0" smtClean="0"/>
              <a:t>2008 – 2009 учебный год – </a:t>
            </a:r>
            <a:r>
              <a:rPr lang="ru-RU" sz="2400" b="1" dirty="0" smtClean="0">
                <a:solidFill>
                  <a:srgbClr val="FF0000"/>
                </a:solidFill>
              </a:rPr>
              <a:t>18,</a:t>
            </a:r>
          </a:p>
          <a:p>
            <a:pPr algn="ctr">
              <a:buNone/>
            </a:pPr>
            <a:r>
              <a:rPr lang="ru-RU" sz="2400" b="1" dirty="0" smtClean="0"/>
              <a:t> 2009 – 2010 учебный год – </a:t>
            </a:r>
            <a:r>
              <a:rPr lang="ru-RU" sz="2400" b="1" dirty="0" smtClean="0">
                <a:solidFill>
                  <a:srgbClr val="FF0000"/>
                </a:solidFill>
              </a:rPr>
              <a:t>21,</a:t>
            </a:r>
          </a:p>
          <a:p>
            <a:pPr algn="ctr">
              <a:buNone/>
            </a:pPr>
            <a:r>
              <a:rPr lang="ru-RU" sz="2400" b="1" dirty="0" smtClean="0"/>
              <a:t>2010 - 2011 учебный год –</a:t>
            </a:r>
            <a:r>
              <a:rPr lang="ru-RU" sz="2400" b="1" dirty="0" smtClean="0">
                <a:solidFill>
                  <a:srgbClr val="FF0000"/>
                </a:solidFill>
              </a:rPr>
              <a:t>18,</a:t>
            </a:r>
          </a:p>
          <a:p>
            <a:pPr algn="ctr">
              <a:buNone/>
            </a:pPr>
            <a:r>
              <a:rPr lang="ru-RU" sz="2400" b="1" dirty="0" smtClean="0"/>
              <a:t> 2011 – 2012 учебный год – </a:t>
            </a:r>
            <a:r>
              <a:rPr lang="ru-RU" sz="2400" b="1" dirty="0" smtClean="0">
                <a:solidFill>
                  <a:srgbClr val="FF0000"/>
                </a:solidFill>
              </a:rPr>
              <a:t>11,</a:t>
            </a:r>
          </a:p>
          <a:p>
            <a:pPr algn="ctr">
              <a:buNone/>
            </a:pPr>
            <a:r>
              <a:rPr lang="ru-RU" sz="2400" b="1" dirty="0" smtClean="0"/>
              <a:t>2012 – 2013 учебный год – </a:t>
            </a:r>
            <a:r>
              <a:rPr lang="ru-RU" sz="2400" b="1" dirty="0" smtClean="0">
                <a:solidFill>
                  <a:srgbClr val="FF0000"/>
                </a:solidFill>
              </a:rPr>
              <a:t>6,</a:t>
            </a:r>
          </a:p>
          <a:p>
            <a:pPr algn="ctr">
              <a:buNone/>
            </a:pPr>
            <a:r>
              <a:rPr lang="ru-RU" sz="2400" b="1" dirty="0" smtClean="0"/>
              <a:t>2013 - 2014 учебный год -  </a:t>
            </a:r>
            <a:r>
              <a:rPr lang="ru-RU" sz="2400" b="1" dirty="0" smtClean="0">
                <a:solidFill>
                  <a:srgbClr val="FF0000"/>
                </a:solidFill>
              </a:rPr>
              <a:t>20,</a:t>
            </a:r>
          </a:p>
          <a:p>
            <a:pPr algn="ctr">
              <a:buNone/>
            </a:pPr>
            <a:r>
              <a:rPr lang="ru-RU" sz="2400" b="1" dirty="0" smtClean="0"/>
              <a:t>2014 – 2015 учебный год - </a:t>
            </a:r>
            <a:r>
              <a:rPr lang="ru-RU" sz="2400" b="1" dirty="0" smtClean="0">
                <a:solidFill>
                  <a:srgbClr val="FF0000"/>
                </a:solidFill>
              </a:rPr>
              <a:t>32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За 8  учебных лет  </a:t>
            </a:r>
            <a:r>
              <a:rPr lang="ru-RU" sz="2400" b="1" dirty="0" smtClean="0"/>
              <a:t>по программе авторского (</a:t>
            </a:r>
            <a:r>
              <a:rPr lang="ru-RU" sz="2400" b="1" dirty="0" err="1" smtClean="0"/>
              <a:t>бардовского</a:t>
            </a:r>
            <a:r>
              <a:rPr lang="ru-RU" sz="2400" b="1" dirty="0" smtClean="0"/>
              <a:t>) направления обучающиеся </a:t>
            </a:r>
            <a:r>
              <a:rPr lang="ru-RU" sz="2400" b="1" dirty="0" smtClean="0">
                <a:solidFill>
                  <a:srgbClr val="FF0000"/>
                </a:solidFill>
              </a:rPr>
              <a:t>приняли участие в  </a:t>
            </a:r>
            <a:r>
              <a:rPr lang="ru-RU" b="1" dirty="0" smtClean="0">
                <a:solidFill>
                  <a:srgbClr val="FF0000"/>
                </a:solidFill>
              </a:rPr>
              <a:t>140 </a:t>
            </a:r>
            <a:r>
              <a:rPr lang="ru-RU" sz="2400" b="1" dirty="0" smtClean="0">
                <a:solidFill>
                  <a:srgbClr val="FF0000"/>
                </a:solidFill>
              </a:rPr>
              <a:t>концертных программах  и конкурсах разного уровня.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Обучающиеся, награжденные почетным знаком  ДД(Ю)Т  Московского района «Сияние талантов»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92500" lnSpcReduction="10000"/>
          </a:bodyPr>
          <a:lstStyle/>
          <a:p>
            <a:r>
              <a:rPr lang="ru-RU" sz="2600" b="1" dirty="0" err="1" smtClean="0">
                <a:solidFill>
                  <a:srgbClr val="00B050"/>
                </a:solidFill>
              </a:rPr>
              <a:t>Бацева</a:t>
            </a:r>
            <a:r>
              <a:rPr lang="ru-RU" sz="2600" b="1" dirty="0" smtClean="0">
                <a:solidFill>
                  <a:srgbClr val="00B050"/>
                </a:solidFill>
              </a:rPr>
              <a:t> Ксения, Ющенко Наталья </a:t>
            </a:r>
            <a:r>
              <a:rPr lang="ru-RU" sz="2600" dirty="0" smtClean="0">
                <a:solidFill>
                  <a:srgbClr val="00B050"/>
                </a:solidFill>
              </a:rPr>
              <a:t>             </a:t>
            </a:r>
            <a:r>
              <a:rPr lang="ru-RU" sz="2600" b="1" dirty="0" smtClean="0"/>
              <a:t>2008 – 2009 </a:t>
            </a:r>
            <a:r>
              <a:rPr lang="ru-RU" sz="2600" b="1" dirty="0" err="1" smtClean="0"/>
              <a:t>у.г</a:t>
            </a:r>
            <a:r>
              <a:rPr lang="ru-RU" sz="2600" b="1" dirty="0" smtClean="0"/>
              <a:t>.</a:t>
            </a:r>
            <a:r>
              <a:rPr lang="ru-RU" sz="2600" dirty="0" smtClean="0"/>
              <a:t>,</a:t>
            </a:r>
          </a:p>
          <a:p>
            <a:r>
              <a:rPr lang="ru-RU" sz="2600" b="1" dirty="0" err="1" smtClean="0">
                <a:solidFill>
                  <a:srgbClr val="00B050"/>
                </a:solidFill>
              </a:rPr>
              <a:t>Тыминская</a:t>
            </a:r>
            <a:r>
              <a:rPr lang="ru-RU" sz="2600" b="1" dirty="0" smtClean="0">
                <a:solidFill>
                  <a:srgbClr val="00B050"/>
                </a:solidFill>
              </a:rPr>
              <a:t> Анастасия, Шестаков</a:t>
            </a:r>
            <a:r>
              <a:rPr lang="ru-RU" sz="2600" dirty="0" smtClean="0">
                <a:solidFill>
                  <a:srgbClr val="00B050"/>
                </a:solidFill>
              </a:rPr>
              <a:t> </a:t>
            </a:r>
            <a:r>
              <a:rPr lang="ru-RU" sz="2600" b="1" dirty="0" smtClean="0">
                <a:solidFill>
                  <a:srgbClr val="00B050"/>
                </a:solidFill>
              </a:rPr>
              <a:t>Артур   </a:t>
            </a:r>
            <a:r>
              <a:rPr lang="ru-RU" sz="2600" b="1" dirty="0" smtClean="0"/>
              <a:t>2009 – 2010у.г.,</a:t>
            </a:r>
            <a:endParaRPr lang="ru-RU" sz="2600" dirty="0" smtClean="0"/>
          </a:p>
          <a:p>
            <a:r>
              <a:rPr lang="ru-RU" sz="2600" b="1" dirty="0" err="1" smtClean="0">
                <a:solidFill>
                  <a:srgbClr val="00B050"/>
                </a:solidFill>
              </a:rPr>
              <a:t>Гаевая</a:t>
            </a:r>
            <a:r>
              <a:rPr lang="ru-RU" sz="2600" b="1" dirty="0" smtClean="0">
                <a:solidFill>
                  <a:srgbClr val="00B050"/>
                </a:solidFill>
              </a:rPr>
              <a:t>  Александра</a:t>
            </a:r>
            <a:r>
              <a:rPr lang="ru-RU" sz="2600" dirty="0" smtClean="0">
                <a:solidFill>
                  <a:srgbClr val="00B050"/>
                </a:solidFill>
              </a:rPr>
              <a:t>                                         </a:t>
            </a:r>
            <a:r>
              <a:rPr lang="ru-RU" sz="2600" b="1" dirty="0" smtClean="0"/>
              <a:t>2010 – 2011у.г.,</a:t>
            </a:r>
            <a:endParaRPr lang="ru-RU" sz="2600" dirty="0" smtClean="0"/>
          </a:p>
          <a:p>
            <a:r>
              <a:rPr lang="ru-RU" sz="2600" b="1" dirty="0" err="1" smtClean="0">
                <a:solidFill>
                  <a:srgbClr val="00B050"/>
                </a:solidFill>
              </a:rPr>
              <a:t>Агапитов</a:t>
            </a:r>
            <a:r>
              <a:rPr lang="ru-RU" sz="2600" b="1" dirty="0" smtClean="0">
                <a:solidFill>
                  <a:srgbClr val="00B050"/>
                </a:solidFill>
              </a:rPr>
              <a:t>  Семён</a:t>
            </a:r>
            <a:r>
              <a:rPr lang="ru-RU" sz="2600" dirty="0" smtClean="0"/>
              <a:t>                                              </a:t>
            </a:r>
            <a:r>
              <a:rPr lang="ru-RU" sz="2600" b="1" dirty="0" smtClean="0"/>
              <a:t>2011 – 2012у.г.,</a:t>
            </a:r>
            <a:endParaRPr lang="ru-RU" sz="2600" dirty="0" smtClean="0"/>
          </a:p>
          <a:p>
            <a:r>
              <a:rPr lang="ru-RU" sz="2600" b="1" dirty="0" smtClean="0">
                <a:solidFill>
                  <a:srgbClr val="00B050"/>
                </a:solidFill>
              </a:rPr>
              <a:t>Лысенко  Анастасия</a:t>
            </a:r>
            <a:r>
              <a:rPr lang="ru-RU" sz="2600" dirty="0" smtClean="0">
                <a:solidFill>
                  <a:srgbClr val="00B050"/>
                </a:solidFill>
              </a:rPr>
              <a:t>                                        </a:t>
            </a:r>
            <a:r>
              <a:rPr lang="ru-RU" sz="2600" b="1" dirty="0" smtClean="0"/>
              <a:t>2012 – 2013 </a:t>
            </a:r>
            <a:r>
              <a:rPr lang="ru-RU" sz="2600" b="1" dirty="0" err="1" smtClean="0"/>
              <a:t>у.г</a:t>
            </a:r>
            <a:r>
              <a:rPr lang="ru-RU" sz="2600" b="1" dirty="0" smtClean="0"/>
              <a:t>.</a:t>
            </a:r>
          </a:p>
          <a:p>
            <a:r>
              <a:rPr lang="ru-RU" sz="2600" b="1" dirty="0" smtClean="0">
                <a:solidFill>
                  <a:srgbClr val="00B050"/>
                </a:solidFill>
              </a:rPr>
              <a:t>Ансамбль «Рондо»                                          </a:t>
            </a:r>
            <a:r>
              <a:rPr lang="ru-RU" sz="2600" b="1" dirty="0" smtClean="0"/>
              <a:t>2013 – 2014 </a:t>
            </a:r>
            <a:r>
              <a:rPr lang="ru-RU" sz="2600" b="1" dirty="0" err="1" smtClean="0"/>
              <a:t>у.г</a:t>
            </a:r>
            <a:r>
              <a:rPr lang="ru-RU" sz="2600" b="1" dirty="0" smtClean="0">
                <a:solidFill>
                  <a:srgbClr val="00B050"/>
                </a:solidFill>
              </a:rPr>
              <a:t>.    </a:t>
            </a:r>
          </a:p>
          <a:p>
            <a:r>
              <a:rPr lang="ru-RU" sz="2600" b="1" dirty="0" smtClean="0">
                <a:solidFill>
                  <a:srgbClr val="00B050"/>
                </a:solidFill>
              </a:rPr>
              <a:t>Ансамбль  «Звонкие струны»                      </a:t>
            </a:r>
            <a:r>
              <a:rPr lang="ru-RU" sz="2600" b="1" dirty="0" smtClean="0"/>
              <a:t>2014 – 2015 </a:t>
            </a:r>
            <a:r>
              <a:rPr lang="ru-RU" sz="2600" b="1" dirty="0" err="1" smtClean="0"/>
              <a:t>у.г</a:t>
            </a:r>
            <a:r>
              <a:rPr lang="ru-RU" sz="2600" b="1" dirty="0" smtClean="0"/>
              <a:t>.</a:t>
            </a:r>
            <a:endParaRPr lang="ru-RU" sz="2600" dirty="0" smtClean="0"/>
          </a:p>
          <a:p>
            <a:pPr algn="ctr">
              <a:buNone/>
            </a:pPr>
            <a:r>
              <a:rPr lang="ru-RU" sz="2600" dirty="0" smtClean="0">
                <a:solidFill>
                  <a:srgbClr val="FF0000"/>
                </a:solidFill>
              </a:rPr>
              <a:t>       </a:t>
            </a:r>
            <a:r>
              <a:rPr lang="ru-RU" sz="3000" dirty="0" smtClean="0">
                <a:solidFill>
                  <a:srgbClr val="FF0000"/>
                </a:solidFill>
              </a:rPr>
              <a:t>Всего за 7 учебных лет</a:t>
            </a:r>
          </a:p>
          <a:p>
            <a:pPr algn="ctr">
              <a:buNone/>
            </a:pPr>
            <a:r>
              <a:rPr lang="ru-RU" sz="3000" dirty="0" smtClean="0">
                <a:solidFill>
                  <a:srgbClr val="FF0000"/>
                </a:solidFill>
              </a:rPr>
              <a:t> награждены</a:t>
            </a:r>
            <a:r>
              <a:rPr lang="ru-RU" sz="3000" dirty="0" smtClean="0"/>
              <a:t> </a:t>
            </a:r>
            <a:r>
              <a:rPr lang="ru-RU" sz="3000" dirty="0" smtClean="0">
                <a:solidFill>
                  <a:srgbClr val="FF0000"/>
                </a:solidFill>
              </a:rPr>
              <a:t>7</a:t>
            </a:r>
            <a:r>
              <a:rPr lang="ru-RU" sz="3000" dirty="0" smtClean="0"/>
              <a:t> </a:t>
            </a:r>
            <a:r>
              <a:rPr lang="ru-RU" sz="3000" dirty="0" smtClean="0">
                <a:solidFill>
                  <a:srgbClr val="FF0000"/>
                </a:solidFill>
              </a:rPr>
              <a:t>обучающихся, старшая и младшая концертная группа ансамбля</a:t>
            </a:r>
            <a:endParaRPr lang="ru-RU" sz="3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Почетный знак и грамота ансамбля «Рондо»</a:t>
            </a:r>
            <a:endParaRPr lang="ru-RU" dirty="0"/>
          </a:p>
        </p:txBody>
      </p:sp>
      <p:pic>
        <p:nvPicPr>
          <p:cNvPr id="4" name="Содержимое 3" descr="грамотв ансамбл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13" name="Содержимое 12" descr="кристалл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99077" y="1600200"/>
            <a:ext cx="3536845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Старшая концертная группа: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ансамбль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«Рондо» 2013 – 2014 </a:t>
            </a:r>
            <a:r>
              <a:rPr lang="ru-RU" sz="3200" dirty="0" err="1" smtClean="0">
                <a:solidFill>
                  <a:srgbClr val="FF0000"/>
                </a:solidFill>
              </a:rPr>
              <a:t>у.г</a:t>
            </a:r>
            <a:r>
              <a:rPr lang="ru-RU" sz="3200" dirty="0" smtClean="0">
                <a:solidFill>
                  <a:srgbClr val="FF0000"/>
                </a:solidFill>
              </a:rPr>
              <a:t>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Ансамбль Рондо концертгрупп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48505" y="1600200"/>
            <a:ext cx="5246990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636912"/>
            <a:ext cx="7772400" cy="33843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Bookman Old Style" pitchFamily="18" charset="0"/>
              </a:rPr>
              <a:t>1.«Давайте познакомимся»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Цель:  </a:t>
            </a:r>
            <a:r>
              <a:rPr lang="ru-RU" sz="3100" dirty="0" smtClean="0"/>
              <a:t>знакомство с образовательной программой и деятельностью объединения  </a:t>
            </a:r>
            <a:br>
              <a:rPr lang="ru-RU" sz="3100" dirty="0" smtClean="0"/>
            </a:br>
            <a:r>
              <a:rPr lang="ru-RU" sz="2200" dirty="0" smtClean="0"/>
              <a:t>(для обучающихся 1 года </a:t>
            </a:r>
            <a:br>
              <a:rPr lang="ru-RU" sz="2200" dirty="0" smtClean="0"/>
            </a:br>
            <a:r>
              <a:rPr lang="ru-RU" sz="2200" dirty="0" smtClean="0"/>
              <a:t> и их родителей)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836712"/>
            <a:ext cx="7772400" cy="1584177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Традиционные концерты объединения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1723</TotalTime>
  <Words>578</Words>
  <Application>Microsoft Office PowerPoint</Application>
  <PresentationFormat>Экран (4:3)</PresentationFormat>
  <Paragraphs>72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 Концерт для  обучающихся 1 года  и  их родителей  «Давайте познакомимся» объединения гитаристов  «Звонкие струны»</vt:lpstr>
      <vt:lpstr>Программа называется «Звонкие струны». Направленность – авторский бардовский жанр. Рассчитана на три года.  Форма занятий – групповая.  По окончании трёхлетнего обучения, дети получают удостоверение, где фиксируются  сопутствующие дисциплины, изученные за это время:  ансамбль, вокал, сольфеджио </vt:lpstr>
      <vt:lpstr>Цель  программы:</vt:lpstr>
      <vt:lpstr>Слайд 4</vt:lpstr>
      <vt:lpstr>Количество выступлений обучающихся   с 2007 по 2015 учебные года</vt:lpstr>
      <vt:lpstr>Обучающиеся, награжденные почетным знаком  ДД(Ю)Т  Московского района «Сияние талантов»</vt:lpstr>
      <vt:lpstr>Почетный знак и грамота ансамбля «Рондо»</vt:lpstr>
      <vt:lpstr>Старшая концертная группа:  ансамбль  «Рондо» 2013 – 2014 у.г.</vt:lpstr>
      <vt:lpstr>1.«Давайте познакомимся» Цель:  знакомство с образовательной программой и деятельностью объединения   (для обучающихся 1 года   и их родителей) </vt:lpstr>
      <vt:lpstr>«Любимые мелодии» Цель: подведение итогов за I полугодие</vt:lpstr>
      <vt:lpstr>«Вот и стали мы на год взрослей» Цель: подведение итогов за прошедший учебный год</vt:lpstr>
      <vt:lpstr>Обучающиеся  оформляют репертуарные тетради, где размещают тексты  исполняемых песен. Тетради пополняются новым репертуаром каждое полугодие.</vt:lpstr>
      <vt:lpstr>Финальная песня – подарок в исполнении всех юных музыкантов  1 – 3 г.о.</vt:lpstr>
      <vt:lpstr>Наши победы</vt:lpstr>
      <vt:lpstr>Фроликов Борис, Коган Костя участники -  Городского конкурса гитаристов «Звенит гитарная струна 2012» , - Лауреаты III степени I Городского  фестиваля – конкурса  юных инструменталистов «Подснежник 2012»,  - Дипломанты I степени Международного конкурса исполнительского мастерства «Петербургская весна 2012»,  - Лауреаты I степени Районного конкурса  инструментальных ансамблей «Музыкальная радуга 2012». Агапитов Семён, Шестаков Артур - Лауреаты I степени  -  Районного конкурса  инструментальных ансамблей «Музыкальная радуга 2012» , Киселева Дарья, Середкин Дмитрий, Скляр Мария, Хорбаладзе Александр – Дипломанты  III  степени -  межрайонного конкурса инструменталистов  «Подснежник» Красногвардейского района.</vt:lpstr>
      <vt:lpstr>Тыминская Анастасия, Шестаков Артур, Григорьева Полина, Гаевая Александра - участники  - Регионального конкурса – фестиваля авторской песни «Весенняя капель 2011». Лауреаты в номинации «Надежда». Тугунова Маргарита- участница -  83 – его Международного фестиваля – конкурса детского и юношеского творчества «Бегущая по волнам 2012». Дипломант  I степени. Соломатов Иван – участник  - Международного многожанрового детско – юношеского фестиваля «Ярмарка талантов 2012» .Дипломант II степени.  </vt:lpstr>
      <vt:lpstr>                Ансамбль «Звонкие струны» - Летникова Саша, Колодий Ксения, Караянова Настя, Фроликов Борис  - Дипломанты I степени Международного конкурса исполнительского мастерства «Рождественские Ассамблеи 2013»; - Дипломанты  I степени Международного конкурса исполнительского мастерства «Петербургская весна — 2014»; - Участники всероссийского конкурса «Звезда удачи 2014» (участие); - Участники всероссийского конкурса «Звезда удачи 2014» - 2 тур (участие). Ансамбль «Рондо» - Лысенко А., Медведева И.А. - Лауреаты  III степени Международного конкурса исполнительского мастерства «Рождественские Ассамблеи 2013». </vt:lpstr>
      <vt:lpstr>              Хорбаладзе Саша, Коган Костя  - Лауреаты  III степени Международного  конкурса исполнительского мастерства «Петербургская весна — 2014»; - Участники всероссийского конкурса «Звезда удачи 2014»; - Участники всероссийского конкурса «Звезда удачи 2014» - 2 тур; - Лауреаты II степени Городского конкурса гитаристов «Звенит гитарная струна  2014»; - Дипломанты VI степени Городского фестиваля – конкурса  юных инструменталистов «Подснежник 2014»; - Лауреаты I степени Районного конкурса инструментальных ансамблей «Музыкальная радуга 2014». </vt:lpstr>
      <vt:lpstr>         Ансамбль «Звонкие струны»:  Летникова Саша, Колодий Ксения, Караянова Настя.  - Лауреаты I степени Международного конкурса – фестиваля искусств «Рождественские Ассамблеи - 2014», -Лауреат III степени Международного конкурса «Виват Петербург 2015», - Лауреат III степени Международного конкурса  «Творцы и хранители 2015»,  - Лауреат III степени  Всероссийского конкурса «Созвучие 2014», - Лауреаты I степени  Городского конкурса  «Звенит гитарная струна 2015»     </vt:lpstr>
      <vt:lpstr>Ансамбль «STRUNAL»: Коган Костя, Хорбаладзе Саша, Ночевкина Лиза, Лысенко Настя</vt:lpstr>
      <vt:lpstr>Э.Пресли «Люби меня нежно» Исполняет Муселимис Янис </vt:lpstr>
      <vt:lpstr>А.Кватромано «Венесуэльский вальс. Отъезд» Исполняет ансамбль  «STRUNAL» </vt:lpstr>
      <vt:lpstr>А.Дольский «Удивительный вальс»</vt:lpstr>
      <vt:lpstr> Б.Окуджава «Шарманка »</vt:lpstr>
      <vt:lpstr>Сл. М.Матусовского ,муз. В.Баснера  «На безымянной высоте»</vt:lpstr>
      <vt:lpstr>Сл. Р.Гамзатова,муз.Я Френкель «Журавли»</vt:lpstr>
      <vt:lpstr> В.Высоцкий «Братские могилы»</vt:lpstr>
      <vt:lpstr>М.Ножкин «Последний бой»</vt:lpstr>
      <vt:lpstr>Сл.В.Харитонова,муз.Д.Тухманова «День Победы»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Вася</dc:title>
  <dc:creator>Музыкальный отдел</dc:creator>
  <cp:lastModifiedBy>Family</cp:lastModifiedBy>
  <cp:revision>337</cp:revision>
  <dcterms:created xsi:type="dcterms:W3CDTF">2012-02-04T09:52:18Z</dcterms:created>
  <dcterms:modified xsi:type="dcterms:W3CDTF">2015-12-09T19:26:49Z</dcterms:modified>
</cp:coreProperties>
</file>