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BC23AA9-AEB8-481E-9D9F-13F08AA79ECE}" type="datetimeFigureOut">
              <a:rPr lang="ru-RU" smtClean="0"/>
              <a:pPr/>
              <a:t>18.02.2009</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762C36B-E6FA-4164-B0BE-C0BA23D4FC3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ABC23AA9-AEB8-481E-9D9F-13F08AA79ECE}" type="datetimeFigureOut">
              <a:rPr lang="ru-RU" smtClean="0"/>
              <a:pPr/>
              <a:t>18.02.2009</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762C36B-E6FA-4164-B0BE-C0BA23D4FC3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BC23AA9-AEB8-481E-9D9F-13F08AA79ECE}" type="datetimeFigureOut">
              <a:rPr lang="ru-RU" smtClean="0"/>
              <a:pPr/>
              <a:t>18.02.2009</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A762C36B-E6FA-4164-B0BE-C0BA23D4FC3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ABC23AA9-AEB8-481E-9D9F-13F08AA79ECE}" type="datetimeFigureOut">
              <a:rPr lang="ru-RU" smtClean="0"/>
              <a:pPr/>
              <a:t>18.02.2009</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762C36B-E6FA-4164-B0BE-C0BA23D4FC3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ABC23AA9-AEB8-481E-9D9F-13F08AA79ECE}" type="datetimeFigureOut">
              <a:rPr lang="ru-RU" smtClean="0"/>
              <a:pPr/>
              <a:t>18.02.2009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762C36B-E6FA-4164-B0BE-C0BA23D4FC36}"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BC23AA9-AEB8-481E-9D9F-13F08AA79ECE}" type="datetimeFigureOut">
              <a:rPr lang="ru-RU" smtClean="0"/>
              <a:pPr/>
              <a:t>18.02.2009</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762C36B-E6FA-4164-B0BE-C0BA23D4FC3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43240" y="571480"/>
            <a:ext cx="5105400" cy="2868168"/>
          </a:xfrm>
        </p:spPr>
        <p:txBody>
          <a:bodyPr>
            <a:normAutofit/>
          </a:bodyPr>
          <a:lstStyle/>
          <a:p>
            <a:r>
              <a:rPr lang="ru-RU" sz="4000" dirty="0" smtClean="0"/>
              <a:t>Индивидуальная образовательная траектория</a:t>
            </a:r>
            <a:endParaRPr lang="ru-RU" sz="4000" dirty="0"/>
          </a:p>
        </p:txBody>
      </p:sp>
      <p:sp>
        <p:nvSpPr>
          <p:cNvPr id="3" name="Подзаголовок 2"/>
          <p:cNvSpPr>
            <a:spLocks noGrp="1"/>
          </p:cNvSpPr>
          <p:nvPr>
            <p:ph type="subTitle" idx="1"/>
          </p:nvPr>
        </p:nvSpPr>
        <p:spPr/>
        <p:txBody>
          <a:bodyPr/>
          <a:lstStyle/>
          <a:p>
            <a:r>
              <a:rPr lang="ru-RU" dirty="0" smtClean="0"/>
              <a:t>МОУ Петропавловская районная гимназия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Занятия в системе дополнительного образования</a:t>
            </a:r>
            <a:endParaRPr lang="ru-RU" sz="3200" dirty="0"/>
          </a:p>
        </p:txBody>
      </p:sp>
      <p:sp>
        <p:nvSpPr>
          <p:cNvPr id="3" name="Содержимое 2"/>
          <p:cNvSpPr>
            <a:spLocks noGrp="1"/>
          </p:cNvSpPr>
          <p:nvPr>
            <p:ph idx="1"/>
          </p:nvPr>
        </p:nvSpPr>
        <p:spPr/>
        <p:txBody>
          <a:bodyPr/>
          <a:lstStyle/>
          <a:p>
            <a:pPr algn="ctr"/>
            <a:r>
              <a:rPr lang="ru-RU" dirty="0" smtClean="0"/>
              <a:t>Ансамбли</a:t>
            </a:r>
          </a:p>
          <a:p>
            <a:pPr algn="ctr"/>
            <a:r>
              <a:rPr lang="ru-RU" dirty="0" smtClean="0"/>
              <a:t>Центры (пресс-центр «Дебют», Школа молодого лидера, детское движение «ППП», Дизайн-студия, клуб «</a:t>
            </a:r>
            <a:r>
              <a:rPr lang="ru-RU" dirty="0" err="1" smtClean="0"/>
              <a:t>Инфознайка</a:t>
            </a:r>
            <a:r>
              <a:rPr lang="ru-RU" dirty="0" smtClean="0"/>
              <a:t>», языковая студия «Альянс» и др.)</a:t>
            </a:r>
          </a:p>
          <a:p>
            <a:pPr algn="ctr"/>
            <a:r>
              <a:rPr lang="ru-RU" dirty="0" smtClean="0"/>
              <a:t>Научное общество учащихся</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a:t>
            </a:r>
            <a:endParaRPr lang="ru-RU" dirty="0"/>
          </a:p>
        </p:txBody>
      </p:sp>
      <p:sp>
        <p:nvSpPr>
          <p:cNvPr id="3" name="Содержимое 2"/>
          <p:cNvSpPr>
            <a:spLocks noGrp="1"/>
          </p:cNvSpPr>
          <p:nvPr>
            <p:ph idx="1"/>
          </p:nvPr>
        </p:nvSpPr>
        <p:spPr/>
        <p:txBody>
          <a:bodyPr>
            <a:normAutofit/>
          </a:bodyPr>
          <a:lstStyle/>
          <a:p>
            <a:pPr algn="ctr">
              <a:buNone/>
            </a:pPr>
            <a:r>
              <a:rPr lang="ru-RU" sz="3200" dirty="0" smtClean="0"/>
              <a:t>Ориентация образования на индивидуализацию обучения, соединенного с процессом социализации обучающихся в реальных условиях рыночных отношений, что должно повысить </a:t>
            </a:r>
            <a:r>
              <a:rPr lang="ru-RU" sz="3200" dirty="0" err="1" smtClean="0"/>
              <a:t>конкурентноспособность</a:t>
            </a:r>
            <a:r>
              <a:rPr lang="ru-RU" sz="3200" dirty="0" smtClean="0"/>
              <a:t> выпускников общеобразовательных учреждений на рынке труда.</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Проблемы при реализации ИУП</a:t>
            </a:r>
            <a:endParaRPr lang="ru-RU" dirty="0"/>
          </a:p>
        </p:txBody>
      </p:sp>
      <p:sp>
        <p:nvSpPr>
          <p:cNvPr id="3" name="Содержимое 2"/>
          <p:cNvSpPr>
            <a:spLocks noGrp="1"/>
          </p:cNvSpPr>
          <p:nvPr>
            <p:ph idx="1"/>
          </p:nvPr>
        </p:nvSpPr>
        <p:spPr/>
        <p:txBody>
          <a:bodyPr>
            <a:normAutofit/>
          </a:bodyPr>
          <a:lstStyle/>
          <a:p>
            <a:r>
              <a:rPr lang="ru-RU" sz="4000" dirty="0" smtClean="0"/>
              <a:t>Недостаточность материально-технических ресурсов</a:t>
            </a:r>
          </a:p>
          <a:p>
            <a:r>
              <a:rPr lang="ru-RU" sz="4000" dirty="0" smtClean="0"/>
              <a:t>НСОТ ( </a:t>
            </a:r>
            <a:r>
              <a:rPr lang="ru-RU" sz="4000" dirty="0" err="1" smtClean="0"/>
              <a:t>подушевое</a:t>
            </a:r>
            <a:r>
              <a:rPr lang="ru-RU" sz="4000" dirty="0" smtClean="0"/>
              <a:t> финансирование)</a:t>
            </a:r>
            <a:endParaRPr lang="ru-RU"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Индивидуальный учебный план</a:t>
            </a:r>
            <a:endParaRPr lang="ru-RU" dirty="0"/>
          </a:p>
        </p:txBody>
      </p:sp>
      <p:sp>
        <p:nvSpPr>
          <p:cNvPr id="3" name="Содержимое 2"/>
          <p:cNvSpPr>
            <a:spLocks noGrp="1"/>
          </p:cNvSpPr>
          <p:nvPr>
            <p:ph idx="1"/>
          </p:nvPr>
        </p:nvSpPr>
        <p:spPr/>
        <p:txBody>
          <a:bodyPr>
            <a:normAutofit/>
          </a:bodyPr>
          <a:lstStyle/>
          <a:p>
            <a:r>
              <a:rPr lang="ru-RU" dirty="0"/>
              <a:t>Под индивидуальным учебным планом (ИУП) понимается совокупность учебных предметов (курсов), выбранных для освоения обучающимся из учебного плана общеобразовательного учреждения, составленного на основе Базисного учебного плана (БУП). Новая структура БУП позволяет вводить ИУП по всем базовым, профильным предметам и элективным курсам.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Первый этап</a:t>
            </a:r>
            <a:endParaRPr lang="ru-RU" dirty="0"/>
          </a:p>
        </p:txBody>
      </p:sp>
      <p:sp>
        <p:nvSpPr>
          <p:cNvPr id="3" name="Содержимое 2"/>
          <p:cNvSpPr>
            <a:spLocks noGrp="1"/>
          </p:cNvSpPr>
          <p:nvPr>
            <p:ph idx="1"/>
          </p:nvPr>
        </p:nvSpPr>
        <p:spPr/>
        <p:txBody>
          <a:bodyPr>
            <a:normAutofit fontScale="85000" lnSpcReduction="20000"/>
          </a:bodyPr>
          <a:lstStyle/>
          <a:p>
            <a:r>
              <a:rPr lang="ru-RU" dirty="0"/>
              <a:t>На первом этапе происходит формирование списка учебных предметов и курсов, предлагаемых обучающимся. Данный этап начинается с составления предварительного варианта учебного плана общеобразовательного учреждения, включающего в себя набор учебных предметов, которые данное учреждение может предложить на выбор учащимся. В соответствии с БУП определяется перечень обязательных предметов базового уровня (федеральный компонент). Далее перечень дополняется профильными предметами, которые предлагает школа. Затем учебный план дополняется предметами регионального компонента и элективными курсами (перечень и содержание элективных курсов определяется школой -в рамках компонента образовательного учреждения).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Второй этап</a:t>
            </a:r>
            <a:endParaRPr lang="ru-RU" dirty="0"/>
          </a:p>
        </p:txBody>
      </p:sp>
      <p:sp>
        <p:nvSpPr>
          <p:cNvPr id="3" name="Содержимое 2"/>
          <p:cNvSpPr>
            <a:spLocks noGrp="1"/>
          </p:cNvSpPr>
          <p:nvPr>
            <p:ph idx="1"/>
          </p:nvPr>
        </p:nvSpPr>
        <p:spPr/>
        <p:txBody>
          <a:bodyPr>
            <a:normAutofit/>
          </a:bodyPr>
          <a:lstStyle/>
          <a:p>
            <a:r>
              <a:rPr lang="ru-RU" sz="3200" dirty="0"/>
              <a:t>После выбора обучающимися предметов и курсов производится подсчет суммарного количества их часов и установление соответствия с объемом учебной нагрузки, предусмотренной БУП и </a:t>
            </a:r>
            <a:r>
              <a:rPr lang="ru-RU" sz="3200" dirty="0" err="1"/>
              <a:t>СанПиНами</a:t>
            </a:r>
            <a:r>
              <a:rPr lang="ru-RU" sz="3200" dirty="0"/>
              <a:t>. </a:t>
            </a:r>
          </a:p>
          <a:p>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Autofit/>
          </a:bodyPr>
          <a:lstStyle/>
          <a:p>
            <a:r>
              <a:rPr lang="ru-RU" sz="3200" dirty="0" smtClean="0"/>
              <a:t>МОУ Петропавловская районная гимназия: основные принципы разработки ИУП</a:t>
            </a:r>
            <a:endParaRPr lang="ru-RU" sz="3200" dirty="0"/>
          </a:p>
        </p:txBody>
      </p:sp>
      <p:sp>
        <p:nvSpPr>
          <p:cNvPr id="3" name="Содержимое 2"/>
          <p:cNvSpPr>
            <a:spLocks noGrp="1"/>
          </p:cNvSpPr>
          <p:nvPr>
            <p:ph idx="1"/>
          </p:nvPr>
        </p:nvSpPr>
        <p:spPr/>
        <p:txBody>
          <a:bodyPr>
            <a:normAutofit fontScale="92500" lnSpcReduction="10000"/>
          </a:bodyPr>
          <a:lstStyle/>
          <a:p>
            <a:r>
              <a:rPr lang="ru-RU" sz="4000" dirty="0" smtClean="0"/>
              <a:t>Наличие социального заказа со стороны учащихся и их родителей</a:t>
            </a:r>
          </a:p>
          <a:p>
            <a:r>
              <a:rPr lang="ru-RU" sz="4000" dirty="0" smtClean="0"/>
              <a:t>Ориентация на продолжение образования в специальных учебных заведениях</a:t>
            </a:r>
          </a:p>
          <a:p>
            <a:r>
              <a:rPr lang="ru-RU" sz="4000" dirty="0" smtClean="0"/>
              <a:t>Обеспечение максимально возможной вариативности обучения</a:t>
            </a:r>
            <a:endParaRPr lang="ru-RU"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ИУП</a:t>
            </a:r>
            <a:endParaRPr lang="ru-RU" dirty="0"/>
          </a:p>
        </p:txBody>
      </p:sp>
      <p:sp>
        <p:nvSpPr>
          <p:cNvPr id="3" name="Содержимое 2"/>
          <p:cNvSpPr>
            <a:spLocks noGrp="1"/>
          </p:cNvSpPr>
          <p:nvPr>
            <p:ph idx="1"/>
          </p:nvPr>
        </p:nvSpPr>
        <p:spPr/>
        <p:txBody>
          <a:bodyPr/>
          <a:lstStyle/>
          <a:p>
            <a:r>
              <a:rPr lang="ru-RU" dirty="0" smtClean="0"/>
              <a:t>Базовые учебные предметы</a:t>
            </a:r>
          </a:p>
          <a:p>
            <a:r>
              <a:rPr lang="ru-RU" dirty="0" smtClean="0"/>
              <a:t>Профильные учебные предметы</a:t>
            </a:r>
          </a:p>
          <a:p>
            <a:r>
              <a:rPr lang="ru-RU" dirty="0" smtClean="0"/>
              <a:t>Учебные мастерские (</a:t>
            </a:r>
            <a:r>
              <a:rPr lang="ru-RU" dirty="0" err="1" smtClean="0"/>
              <a:t>элективы</a:t>
            </a:r>
            <a:r>
              <a:rPr lang="ru-RU" dirty="0" smtClean="0"/>
              <a:t>)</a:t>
            </a:r>
          </a:p>
          <a:p>
            <a:r>
              <a:rPr lang="ru-RU" dirty="0" smtClean="0"/>
              <a:t>Социальные стажировки</a:t>
            </a:r>
          </a:p>
          <a:p>
            <a:r>
              <a:rPr lang="ru-RU" dirty="0" smtClean="0"/>
              <a:t>Трудовые мастерские</a:t>
            </a:r>
          </a:p>
          <a:p>
            <a:r>
              <a:rPr lang="ru-RU" dirty="0" smtClean="0"/>
              <a:t>Занятия в системе дополнительного образования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Учебные мастерские</a:t>
            </a:r>
            <a:endParaRPr lang="ru-RU" dirty="0"/>
          </a:p>
        </p:txBody>
      </p:sp>
      <p:sp>
        <p:nvSpPr>
          <p:cNvPr id="3" name="Содержимое 2"/>
          <p:cNvSpPr>
            <a:spLocks noGrp="1"/>
          </p:cNvSpPr>
          <p:nvPr>
            <p:ph idx="1"/>
          </p:nvPr>
        </p:nvSpPr>
        <p:spPr/>
        <p:txBody>
          <a:bodyPr>
            <a:normAutofit/>
          </a:bodyPr>
          <a:lstStyle/>
          <a:p>
            <a:r>
              <a:rPr lang="ru-RU" dirty="0" smtClean="0"/>
              <a:t>«Модули»</a:t>
            </a:r>
          </a:p>
          <a:p>
            <a:r>
              <a:rPr lang="ru-RU" dirty="0" smtClean="0"/>
              <a:t>«Параметры»</a:t>
            </a:r>
          </a:p>
          <a:p>
            <a:r>
              <a:rPr lang="ru-RU" dirty="0" smtClean="0"/>
              <a:t>«Анимация в среде </a:t>
            </a:r>
            <a:r>
              <a:rPr lang="en-US" dirty="0" smtClean="0"/>
              <a:t>macromedia flash</a:t>
            </a:r>
            <a:r>
              <a:rPr lang="ru-RU" dirty="0" smtClean="0"/>
              <a:t>»</a:t>
            </a:r>
          </a:p>
          <a:p>
            <a:r>
              <a:rPr lang="ru-RU" dirty="0" smtClean="0"/>
              <a:t>«Деловой английский»</a:t>
            </a:r>
          </a:p>
          <a:p>
            <a:r>
              <a:rPr lang="ru-RU" dirty="0" smtClean="0"/>
              <a:t>«Бизнес-курс «Немецкий»</a:t>
            </a:r>
          </a:p>
          <a:p>
            <a:r>
              <a:rPr lang="ru-RU" dirty="0" smtClean="0"/>
              <a:t>«Искусство красноречия»</a:t>
            </a:r>
          </a:p>
          <a:p>
            <a:r>
              <a:rPr lang="ru-RU" dirty="0" smtClean="0"/>
              <a:t>«Мир дизайна»</a:t>
            </a:r>
          </a:p>
          <a:p>
            <a:r>
              <a:rPr lang="ru-RU" dirty="0" smtClean="0"/>
              <a:t>«Фемида»</a:t>
            </a:r>
          </a:p>
          <a:p>
            <a:r>
              <a:rPr lang="ru-RU" dirty="0" smtClean="0"/>
              <a:t>«Мир бурятской культуры»</a:t>
            </a:r>
          </a:p>
          <a:p>
            <a:r>
              <a:rPr lang="ru-RU" dirty="0" smtClean="0"/>
              <a:t>«Основы делового общения»</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Социальные стажировки</a:t>
            </a:r>
            <a:endParaRPr lang="ru-RU" dirty="0"/>
          </a:p>
        </p:txBody>
      </p:sp>
      <p:sp>
        <p:nvSpPr>
          <p:cNvPr id="3" name="Содержимое 2"/>
          <p:cNvSpPr>
            <a:spLocks noGrp="1"/>
          </p:cNvSpPr>
          <p:nvPr>
            <p:ph idx="1"/>
          </p:nvPr>
        </p:nvSpPr>
        <p:spPr/>
        <p:txBody>
          <a:bodyPr>
            <a:normAutofit/>
          </a:bodyPr>
          <a:lstStyle/>
          <a:p>
            <a:r>
              <a:rPr lang="ru-RU" sz="3200" dirty="0" smtClean="0"/>
              <a:t>Заключение договоров с учреждениями села по предоставлению образовательных услуг</a:t>
            </a:r>
          </a:p>
          <a:p>
            <a:r>
              <a:rPr lang="ru-RU" sz="3200" dirty="0" smtClean="0"/>
              <a:t>Система социального партнерства: ЦРБ, ОВД, райсуд, </a:t>
            </a:r>
            <a:r>
              <a:rPr lang="ru-RU" sz="3200" dirty="0" smtClean="0"/>
              <a:t>центр </a:t>
            </a:r>
            <a:r>
              <a:rPr lang="ru-RU" sz="3200" dirty="0" smtClean="0"/>
              <a:t>«Импульс», Сбербанк, </a:t>
            </a:r>
            <a:r>
              <a:rPr lang="ru-RU" sz="3200" dirty="0" err="1" smtClean="0"/>
              <a:t>Байкалбанк</a:t>
            </a:r>
            <a:r>
              <a:rPr lang="ru-RU" sz="3200" dirty="0" smtClean="0"/>
              <a:t>, налоговая инспекция и др.</a:t>
            </a:r>
            <a:endParaRPr lang="ru-RU"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Трудовые </a:t>
            </a:r>
            <a:r>
              <a:rPr lang="ru-RU" dirty="0" smtClean="0"/>
              <a:t>мастерские</a:t>
            </a:r>
            <a:br>
              <a:rPr lang="ru-RU" dirty="0" smtClean="0"/>
            </a:br>
            <a:r>
              <a:rPr lang="ru-RU" dirty="0" smtClean="0"/>
              <a:t>(на базе ПУ-29)</a:t>
            </a:r>
            <a:endParaRPr lang="ru-RU" dirty="0"/>
          </a:p>
        </p:txBody>
      </p:sp>
      <p:sp>
        <p:nvSpPr>
          <p:cNvPr id="3" name="Содержимое 2"/>
          <p:cNvSpPr>
            <a:spLocks noGrp="1"/>
          </p:cNvSpPr>
          <p:nvPr>
            <p:ph idx="1"/>
          </p:nvPr>
        </p:nvSpPr>
        <p:spPr/>
        <p:txBody>
          <a:bodyPr>
            <a:normAutofit/>
          </a:bodyPr>
          <a:lstStyle/>
          <a:p>
            <a:r>
              <a:rPr lang="ru-RU" sz="2800" dirty="0" smtClean="0"/>
              <a:t>Портной</a:t>
            </a:r>
          </a:p>
          <a:p>
            <a:r>
              <a:rPr lang="ru-RU" sz="2800" dirty="0" smtClean="0"/>
              <a:t>Оператор ЭВМ</a:t>
            </a:r>
          </a:p>
          <a:p>
            <a:r>
              <a:rPr lang="ru-RU" sz="2800" dirty="0" smtClean="0"/>
              <a:t>Парикмахер</a:t>
            </a:r>
          </a:p>
          <a:p>
            <a:r>
              <a:rPr lang="ru-RU" sz="2800" dirty="0" smtClean="0"/>
              <a:t>Сварщик</a:t>
            </a:r>
          </a:p>
          <a:p>
            <a:r>
              <a:rPr lang="ru-RU" sz="2800" dirty="0" smtClean="0"/>
              <a:t>Водитель категории В,С</a:t>
            </a:r>
          </a:p>
          <a:p>
            <a:pPr algn="ctr">
              <a:buNone/>
            </a:pPr>
            <a:r>
              <a:rPr lang="ru-RU" sz="2800" dirty="0" smtClean="0"/>
              <a:t>Квалификационный сертификат-10 класс</a:t>
            </a:r>
          </a:p>
          <a:p>
            <a:pPr algn="ctr">
              <a:buNone/>
            </a:pPr>
            <a:r>
              <a:rPr lang="ru-RU" sz="2800" dirty="0" smtClean="0"/>
              <a:t>Диплом специалиста-11 класс</a:t>
            </a:r>
          </a:p>
          <a:p>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TotalTime>
  <Words>405</Words>
  <Application>Microsoft Office PowerPoint</Application>
  <PresentationFormat>Экран (4:3)</PresentationFormat>
  <Paragraphs>50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Индивидуальная образовательная траектория</vt:lpstr>
      <vt:lpstr>Индивидуальный учебный план</vt:lpstr>
      <vt:lpstr>Первый этап</vt:lpstr>
      <vt:lpstr>Второй этап</vt:lpstr>
      <vt:lpstr>МОУ Петропавловская районная гимназия: основные принципы разработки ИУП</vt:lpstr>
      <vt:lpstr>ИУП</vt:lpstr>
      <vt:lpstr>Учебные мастерские</vt:lpstr>
      <vt:lpstr>Социальные стажировки</vt:lpstr>
      <vt:lpstr>Трудовые мастерские (на базе ПУ-29)</vt:lpstr>
      <vt:lpstr>Занятия в системе дополнительного образования</vt:lpstr>
      <vt:lpstr>Результат</vt:lpstr>
      <vt:lpstr>Проблемы при реализации ИУП</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Индивидуальная образовательная траектория</dc:title>
  <dc:creator>1</dc:creator>
  <cp:lastModifiedBy>1</cp:lastModifiedBy>
  <cp:revision>14</cp:revision>
  <dcterms:created xsi:type="dcterms:W3CDTF">2009-02-18T13:27:54Z</dcterms:created>
  <dcterms:modified xsi:type="dcterms:W3CDTF">2009-02-18T15:41:56Z</dcterms:modified>
</cp:coreProperties>
</file>