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6" d="100"/>
          <a:sy n="46" d="100"/>
        </p:scale>
        <p:origin x="-2076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B6E3F-4123-4E56-A899-FF4A927514CB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5C189-674E-4E92-A1E4-F9D75E3161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3759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5C189-674E-4E92-A1E4-F9D75E3161E1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1149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929880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ru-RU" sz="4000" dirty="0" smtClean="0"/>
              <a:t>Консультация</a:t>
            </a:r>
            <a:r>
              <a:rPr lang="ru-RU" sz="3200" dirty="0" smtClean="0"/>
              <a:t> 					</a:t>
            </a:r>
            <a:r>
              <a:rPr lang="ru-RU" sz="3200" b="1" dirty="0" smtClean="0"/>
              <a:t>«</a:t>
            </a:r>
            <a:r>
              <a:rPr lang="ru-RU" sz="3200" b="1" dirty="0" err="1" smtClean="0"/>
              <a:t>Чикко</a:t>
            </a:r>
            <a:r>
              <a:rPr lang="ru-RU" sz="3200" b="1" dirty="0" smtClean="0"/>
              <a:t> играет с признаками» </a:t>
            </a:r>
            <a:r>
              <a:rPr lang="ru-RU" sz="3200" dirty="0" smtClean="0"/>
              <a:t>– формирование представлений о признаках объектов у детей дошкольного возраста           </a:t>
            </a:r>
            <a:r>
              <a:rPr lang="ru-RU" sz="4000" dirty="0" smtClean="0"/>
              <a:t>      </a:t>
            </a:r>
            <a:r>
              <a:rPr lang="ru-RU" sz="2800" dirty="0" smtClean="0"/>
              <a:t>(работа с мультимедийным пособием)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4869160"/>
            <a:ext cx="6172200" cy="936104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r>
              <a:rPr lang="ru-RU" sz="4200" dirty="0" smtClean="0"/>
              <a:t>Воспитатель: Горина Н. В.</a:t>
            </a:r>
            <a:endParaRPr lang="ru-RU" sz="4200" dirty="0"/>
          </a:p>
        </p:txBody>
      </p:sp>
    </p:spTree>
    <p:extLst>
      <p:ext uri="{BB962C8B-B14F-4D97-AF65-F5344CB8AC3E}">
        <p14:creationId xmlns:p14="http://schemas.microsoft.com/office/powerpoint/2010/main" xmlns="" val="241165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755576" y="7101408"/>
            <a:ext cx="7543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3240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dirty="0" smtClean="0"/>
              <a:t>Спасибо за внимание!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xmlns="" val="176074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>
                <a:effectLst/>
              </a:rPr>
              <a:t/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/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>Полный </a:t>
            </a:r>
            <a:r>
              <a:rPr lang="ru-RU" sz="2000" dirty="0">
                <a:effectLst/>
              </a:rPr>
              <a:t>комплект материалов включает в себя:</a:t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• мультипликационный фильм «</a:t>
            </a:r>
            <a:r>
              <a:rPr lang="ru-RU" sz="2000" dirty="0" err="1">
                <a:effectLst/>
              </a:rPr>
              <a:t>Чикко</a:t>
            </a:r>
            <a:r>
              <a:rPr lang="ru-RU" sz="2000" dirty="0">
                <a:effectLst/>
              </a:rPr>
              <a:t> и Вселенная», авторы </a:t>
            </a:r>
            <a:r>
              <a:rPr lang="ru-RU" sz="2000" dirty="0" err="1">
                <a:effectLst/>
              </a:rPr>
              <a:t>Т.А.Сидорчук</a:t>
            </a:r>
            <a:r>
              <a:rPr lang="ru-RU" sz="2000" dirty="0">
                <a:effectLst/>
              </a:rPr>
              <a:t>, </a:t>
            </a:r>
            <a:r>
              <a:rPr lang="ru-RU" sz="2000" dirty="0" err="1">
                <a:effectLst/>
              </a:rPr>
              <a:t>Н.Н.Хоменко</a:t>
            </a:r>
            <a:r>
              <a:rPr lang="ru-RU" sz="2000" dirty="0">
                <a:effectLst/>
              </a:rPr>
              <a:t>. Художник Гарри </a:t>
            </a:r>
            <a:r>
              <a:rPr lang="ru-RU" sz="2000" dirty="0" err="1">
                <a:effectLst/>
              </a:rPr>
              <a:t>Флоссер</a:t>
            </a:r>
            <a:r>
              <a:rPr lang="ru-RU" sz="2000" dirty="0">
                <a:effectLst/>
              </a:rPr>
              <a:t>.</a:t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• Методические рекомендации для педагогов, автор </a:t>
            </a:r>
            <a:r>
              <a:rPr lang="ru-RU" sz="2000" dirty="0" err="1">
                <a:effectLst/>
              </a:rPr>
              <a:t>М.Г.Дунаева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• Рабочая тетрадь для ребенка 5 – 7 лет, составитель </a:t>
            </a:r>
            <a:r>
              <a:rPr lang="ru-RU" sz="2000" dirty="0" err="1">
                <a:effectLst/>
              </a:rPr>
              <a:t>М.Г.Дунаева</a:t>
            </a:r>
            <a:r>
              <a:rPr lang="ru-RU" sz="2000" dirty="0">
                <a:effectLst/>
              </a:rPr>
              <a:t> </a:t>
            </a:r>
            <a:endParaRPr lang="ru-RU" sz="20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764703"/>
            <a:ext cx="7834064" cy="3578697"/>
          </a:xfrm>
        </p:spPr>
        <p:txBody>
          <a:bodyPr>
            <a:normAutofit fontScale="70000" lnSpcReduction="20000"/>
          </a:bodyPr>
          <a:lstStyle/>
          <a:p>
            <a:endParaRPr lang="ru-RU" dirty="0" smtClean="0">
              <a:effectLst/>
            </a:endParaRPr>
          </a:p>
          <a:p>
            <a:endParaRPr lang="ru-RU" dirty="0" smtClean="0"/>
          </a:p>
          <a:p>
            <a:endParaRPr lang="ru-RU" dirty="0" smtClean="0">
              <a:effectLst/>
            </a:endParaRPr>
          </a:p>
          <a:p>
            <a:endParaRPr lang="ru-RU" dirty="0" smtClean="0">
              <a:effectLst/>
            </a:endParaRPr>
          </a:p>
          <a:p>
            <a:endParaRPr lang="ru-RU" dirty="0" smtClean="0"/>
          </a:p>
          <a:p>
            <a:endParaRPr lang="ru-RU" dirty="0" smtClean="0">
              <a:effectLst/>
            </a:endParaRP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effectLst/>
              </a:rPr>
              <a:t>Пособие </a:t>
            </a:r>
            <a:r>
              <a:rPr lang="ru-RU" dirty="0">
                <a:effectLst/>
              </a:rPr>
              <a:t>«Формирование представлений о признаках объектов у детей дошкольного возраста» одобрено решением кафедры педагогических технологий Ульяновского социально – педагогического колледжа № 1. Редактор: </a:t>
            </a:r>
            <a:r>
              <a:rPr lang="ru-RU" dirty="0" err="1">
                <a:effectLst/>
              </a:rPr>
              <a:t>Сидорчук</a:t>
            </a:r>
            <a:r>
              <a:rPr lang="ru-RU" dirty="0">
                <a:effectLst/>
              </a:rPr>
              <a:t> Т.А.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5136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429000"/>
            <a:ext cx="8784976" cy="2520280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effectLst/>
              </a:rPr>
              <a:t>Давно доказано, что способ мышления (обработки информации)  формируется до 7-10 летнего возраста (</a:t>
            </a:r>
            <a:r>
              <a:rPr lang="ru-RU" sz="2000" dirty="0" err="1">
                <a:effectLst/>
              </a:rPr>
              <a:t>Поддъяков</a:t>
            </a:r>
            <a:r>
              <a:rPr lang="ru-RU" sz="2000" dirty="0">
                <a:effectLst/>
              </a:rPr>
              <a:t> Н.Н., 1977). В результате этого сразу возникает проблема: у педагога должно быть </a:t>
            </a:r>
            <a:r>
              <a:rPr lang="ru-RU" sz="2000" dirty="0" err="1">
                <a:effectLst/>
              </a:rPr>
              <a:t>тризовское</a:t>
            </a:r>
            <a:r>
              <a:rPr lang="ru-RU" sz="2000" dirty="0">
                <a:effectLst/>
              </a:rPr>
              <a:t> мышление, чтобы научить детей, но его мышление сложилось задолго до того, как он столкнулся с ТРИЗ. Наша деятельность направлена на решение проблемы: как изменить стиль мышления педагога? Он должен меняться на сознательном уровне в процессе освоения ОТСМ – ТРИЗ.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60649"/>
            <a:ext cx="8784976" cy="32403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effectLst/>
              </a:rPr>
              <a:t>Под руководством Г.С. </a:t>
            </a:r>
            <a:r>
              <a:rPr lang="ru-RU" dirty="0" err="1">
                <a:effectLst/>
              </a:rPr>
              <a:t>Альтшуллера</a:t>
            </a:r>
            <a:r>
              <a:rPr lang="ru-RU" dirty="0">
                <a:effectLst/>
              </a:rPr>
              <a:t> около 20 лет назад обозначилось направление ОТСМ (общая теория сильного мышления). Это направление разрабатывается в настоящее время в проекте «Джонатан Ливингстон» (координатор проекта – Николай Хоменко). ОТСМ базируется на классической ТРИЗ.</a:t>
            </a:r>
          </a:p>
        </p:txBody>
      </p:sp>
    </p:spTree>
    <p:extLst>
      <p:ext uri="{BB962C8B-B14F-4D97-AF65-F5344CB8AC3E}">
        <p14:creationId xmlns:p14="http://schemas.microsoft.com/office/powerpoint/2010/main" xmlns="" val="234788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1628800"/>
            <a:ext cx="7543800" cy="4162400"/>
          </a:xfrm>
        </p:spPr>
        <p:txBody>
          <a:bodyPr/>
          <a:lstStyle/>
          <a:p>
            <a:pPr lvl="0"/>
            <a:r>
              <a:rPr lang="ru-RU" sz="2400" dirty="0">
                <a:effectLst/>
              </a:rPr>
              <a:t>- развитие у детей способности познавать имена признаков и их значения;</a:t>
            </a:r>
            <a:br>
              <a:rPr lang="ru-RU" sz="2400" dirty="0">
                <a:effectLst/>
              </a:rPr>
            </a:br>
            <a:r>
              <a:rPr lang="ru-RU" sz="2400" dirty="0">
                <a:effectLst/>
              </a:rPr>
              <a:t>- развития способности преобразовывать имена и значения признаков;</a:t>
            </a:r>
            <a:br>
              <a:rPr lang="ru-RU" sz="2400" dirty="0">
                <a:effectLst/>
              </a:rPr>
            </a:br>
            <a:r>
              <a:rPr lang="ru-RU" sz="2400" dirty="0">
                <a:effectLst/>
              </a:rPr>
              <a:t>- способность выявлять взаимосвязи и взаимодействия признаков.</a:t>
            </a:r>
            <a:endParaRPr lang="ru-RU" sz="24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88641"/>
            <a:ext cx="8050088" cy="27363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400" dirty="0" smtClean="0">
              <a:effectLst/>
            </a:endParaRPr>
          </a:p>
          <a:p>
            <a:pPr marL="0" indent="0" algn="ctr">
              <a:buNone/>
            </a:pPr>
            <a:r>
              <a:rPr lang="ru-RU" sz="2400" dirty="0" smtClean="0">
                <a:effectLst/>
              </a:rPr>
              <a:t>Организация </a:t>
            </a:r>
            <a:r>
              <a:rPr lang="ru-RU" sz="2400" dirty="0">
                <a:effectLst/>
              </a:rPr>
              <a:t>педагогической деятельности в условиях образовательных учреждений строится на следующих основаниях</a:t>
            </a:r>
            <a:r>
              <a:rPr lang="ru-RU" sz="2400" dirty="0" smtClean="0">
                <a:effectLst/>
              </a:rPr>
              <a:t>:</a:t>
            </a: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168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556792"/>
            <a:ext cx="8712968" cy="4608512"/>
          </a:xfrm>
        </p:spPr>
        <p:txBody>
          <a:bodyPr/>
          <a:lstStyle/>
          <a:p>
            <a:r>
              <a:rPr lang="ru-RU" sz="2000" dirty="0">
                <a:effectLst/>
              </a:rPr>
              <a:t>1 – организуется работа с мультипликационным пособием: демонстрация изменений происходящих с </a:t>
            </a:r>
            <a:r>
              <a:rPr lang="ru-RU" sz="2000" dirty="0" err="1">
                <a:effectLst/>
              </a:rPr>
              <a:t>Чикко</a:t>
            </a:r>
            <a:r>
              <a:rPr lang="ru-RU" sz="2000" dirty="0">
                <a:effectLst/>
              </a:rPr>
              <a:t> по одному имени признаку из разных типовых приемов фантазирования. Фиксируется изменение значения данного признака и вводится в активный словарь имя признака.</a:t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2 – проводится беседа по просмотренному материалу. Предлагаются фрагменты литературных произведений или приводятся примеры из окружающей действительности, где проявляется изменение данного признака.</a:t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3 –предлагается практическая работа: проведение опытов, целенаправленных наблюдений, организация продуктивной деятельности и др.</a:t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4 – предполагается выполнение задания детьми в рабочей тетради.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60649"/>
            <a:ext cx="8050088" cy="18001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i="1" u="sng" dirty="0" smtClean="0">
                <a:effectLst/>
              </a:rPr>
              <a:t>Методика </a:t>
            </a:r>
            <a:r>
              <a:rPr lang="ru-RU" sz="3200" b="1" i="1" u="sng" dirty="0">
                <a:effectLst/>
              </a:rPr>
              <a:t>работы с </a:t>
            </a:r>
            <a:r>
              <a:rPr lang="ru-RU" sz="3200" b="1" i="1" u="sng" dirty="0" smtClean="0">
                <a:effectLst/>
              </a:rPr>
              <a:t>детьми</a:t>
            </a:r>
            <a:r>
              <a:rPr lang="ru-RU" sz="3200" b="1" dirty="0" smtClean="0">
                <a:effectLst/>
              </a:rPr>
              <a:t>:</a:t>
            </a:r>
            <a:r>
              <a:rPr lang="ru-RU" sz="3200" dirty="0" smtClean="0">
                <a:effectLst/>
              </a:rPr>
              <a:t> </a:t>
            </a:r>
            <a:endParaRPr lang="ru-RU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717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1484784"/>
            <a:ext cx="7543800" cy="5040560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effectLst/>
              </a:rPr>
              <a:t>В тетради представлены задания на закрепление имен признаков по каждому разделу мультипликационного пособия. В методических рекомендациях даются объяснения задания, но предполагается </a:t>
            </a:r>
            <a:r>
              <a:rPr lang="ru-RU" sz="2400" b="1" dirty="0">
                <a:effectLst/>
              </a:rPr>
              <a:t>самостоятельное </a:t>
            </a:r>
            <a:r>
              <a:rPr lang="ru-RU" sz="2400" dirty="0">
                <a:effectLst/>
              </a:rPr>
              <a:t>выполнение его ребенком. Такая стратегия работы дает возможность не только отследить знание имени признака, но и умение ребенком применить это знание в новых условиях, в умение использовать имя признака при решении творческих задач. </a:t>
            </a:r>
            <a:br>
              <a:rPr lang="ru-RU" sz="2400" dirty="0">
                <a:effectLst/>
              </a:rPr>
            </a:br>
            <a:r>
              <a:rPr lang="ru-RU" sz="2400" dirty="0" smtClean="0">
                <a:effectLst/>
              </a:rPr>
              <a:t>Взрослым </a:t>
            </a:r>
            <a:r>
              <a:rPr lang="ru-RU" sz="2400" dirty="0">
                <a:effectLst/>
              </a:rPr>
              <a:t>рекомендуется вводить корректировку занятий индивидуально для каждого ребенка.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60649"/>
            <a:ext cx="8050088" cy="2232247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ru-RU" sz="3200" b="1" i="1" u="sng" dirty="0" smtClean="0">
                <a:effectLst/>
              </a:rPr>
              <a:t>Рабочая </a:t>
            </a:r>
            <a:r>
              <a:rPr lang="ru-RU" sz="3200" b="1" i="1" u="sng" dirty="0">
                <a:effectLst/>
              </a:rPr>
              <a:t>тетрадь для ребенка</a:t>
            </a:r>
            <a:endParaRPr lang="ru-RU" sz="3200" dirty="0">
              <a:effectLst/>
            </a:endParaRPr>
          </a:p>
          <a:p>
            <a:pPr marL="0" indent="0">
              <a:buNone/>
            </a:pPr>
            <a:r>
              <a:rPr lang="ru-RU" sz="3200" dirty="0">
                <a:effectLst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xmlns="" val="158118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1772816"/>
            <a:ext cx="7543800" cy="4464496"/>
          </a:xfrm>
        </p:spPr>
        <p:txBody>
          <a:bodyPr/>
          <a:lstStyle/>
          <a:p>
            <a:r>
              <a:rPr lang="ru-RU" sz="2000" dirty="0">
                <a:effectLst/>
              </a:rPr>
              <a:t>В центре экрана – главный герой мультфильма – цыплёнок </a:t>
            </a:r>
            <a:r>
              <a:rPr lang="ru-RU" sz="2000" dirty="0" err="1">
                <a:effectLst/>
              </a:rPr>
              <a:t>Чикко</a:t>
            </a:r>
            <a:r>
              <a:rPr lang="ru-RU" sz="2000" dirty="0">
                <a:effectLst/>
              </a:rPr>
              <a:t>. В нижней части экрана расположены сундучки – типовые приемы фантазирования (ТПФ). При открытии одного из сундучков в верхней части экрана появляется названием данного приема (увеличение - уменьшение, дробление – слияние, наоборот, время, оживление – окаменение, простой - сложный). В правом нижнем углу значок - динамическая модель приема.  С правой стороны экрана вертикально расположены имена признаков. При открытии любого из них происходит демонстрация изменений с </a:t>
            </a:r>
            <a:r>
              <a:rPr lang="ru-RU" sz="2000" dirty="0" err="1">
                <a:effectLst/>
              </a:rPr>
              <a:t>Чикко</a:t>
            </a:r>
            <a:r>
              <a:rPr lang="ru-RU" sz="2000" dirty="0">
                <a:effectLst/>
              </a:rPr>
              <a:t> по данному признаку и приему.</a:t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 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9"/>
            <a:ext cx="8640960" cy="144015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200" b="1" i="1" dirty="0">
                <a:effectLst/>
              </a:rPr>
              <a:t>Мультипликационное пособие «</a:t>
            </a:r>
            <a:r>
              <a:rPr lang="ru-RU" sz="3200" b="1" i="1" dirty="0" err="1">
                <a:effectLst/>
              </a:rPr>
              <a:t>Чикко</a:t>
            </a:r>
            <a:r>
              <a:rPr lang="ru-RU" sz="3200" b="1" i="1" dirty="0">
                <a:effectLst/>
              </a:rPr>
              <a:t> и Вселенная»</a:t>
            </a:r>
            <a:endParaRPr lang="ru-RU" sz="3200" dirty="0">
              <a:effectLst/>
            </a:endParaRPr>
          </a:p>
          <a:p>
            <a:pPr marL="0" indent="0">
              <a:buNone/>
            </a:pPr>
            <a:r>
              <a:rPr lang="ru-RU" dirty="0">
                <a:effectLst/>
              </a:rPr>
              <a:t>	 </a:t>
            </a:r>
          </a:p>
        </p:txBody>
      </p:sp>
    </p:spTree>
    <p:extLst>
      <p:ext uri="{BB962C8B-B14F-4D97-AF65-F5344CB8AC3E}">
        <p14:creationId xmlns:p14="http://schemas.microsoft.com/office/powerpoint/2010/main" xmlns="" val="126941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2780928"/>
            <a:ext cx="7543800" cy="2592288"/>
          </a:xfrm>
        </p:spPr>
        <p:txBody>
          <a:bodyPr/>
          <a:lstStyle/>
          <a:p>
            <a:pPr lvl="0"/>
            <a:r>
              <a:rPr lang="ru-RU" sz="2400" dirty="0">
                <a:effectLst/>
              </a:rPr>
              <a:t>Прием </a:t>
            </a:r>
            <a:r>
              <a:rPr lang="ru-RU" sz="2400" dirty="0" smtClean="0">
                <a:effectLst/>
              </a:rPr>
              <a:t>«Увеличение – уменьшение»,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>
                <a:effectLst/>
              </a:rPr>
              <a:t>Прием </a:t>
            </a:r>
            <a:r>
              <a:rPr lang="ru-RU" sz="2400" dirty="0" smtClean="0">
                <a:effectLst/>
              </a:rPr>
              <a:t>«Деление – объединение», 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>
                <a:effectLst/>
              </a:rPr>
              <a:t>Прием </a:t>
            </a:r>
            <a:r>
              <a:rPr lang="ru-RU" sz="2400" dirty="0" smtClean="0">
                <a:effectLst/>
              </a:rPr>
              <a:t>«Преобразование </a:t>
            </a:r>
            <a:r>
              <a:rPr lang="ru-RU" sz="2400" dirty="0">
                <a:effectLst/>
              </a:rPr>
              <a:t>признаков </a:t>
            </a:r>
            <a:r>
              <a:rPr lang="ru-RU" sz="2400" smtClean="0">
                <a:effectLst/>
              </a:rPr>
              <a:t>времени»,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>
                <a:effectLst/>
              </a:rPr>
              <a:t>Прием </a:t>
            </a:r>
            <a:r>
              <a:rPr lang="ru-RU" sz="2400" dirty="0" smtClean="0">
                <a:effectLst/>
              </a:rPr>
              <a:t>«Оживление – окаменение»,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>
                <a:effectLst/>
              </a:rPr>
              <a:t>Прием </a:t>
            </a:r>
            <a:r>
              <a:rPr lang="ru-RU" sz="2400" dirty="0" smtClean="0">
                <a:effectLst/>
              </a:rPr>
              <a:t>«Специализация </a:t>
            </a:r>
            <a:r>
              <a:rPr lang="ru-RU" sz="2400" dirty="0">
                <a:effectLst/>
              </a:rPr>
              <a:t>– </a:t>
            </a:r>
            <a:r>
              <a:rPr lang="ru-RU" sz="2400" dirty="0" smtClean="0">
                <a:effectLst/>
              </a:rPr>
              <a:t>универсализация»,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>
                <a:effectLst/>
              </a:rPr>
              <a:t>Прием </a:t>
            </a:r>
            <a:r>
              <a:rPr lang="ru-RU" sz="2400" smtClean="0">
                <a:effectLst/>
              </a:rPr>
              <a:t>«Наоборот».</a:t>
            </a:r>
            <a:endParaRPr lang="ru-RU" sz="2400" dirty="0">
              <a:effectLst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60647"/>
            <a:ext cx="8784976" cy="20162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effectLst/>
              </a:rPr>
              <a:t>Типовые приемы фантазирования (далее ТПФ) созданы Г. С. </a:t>
            </a:r>
            <a:r>
              <a:rPr lang="ru-RU" sz="2400" dirty="0" err="1">
                <a:effectLst/>
              </a:rPr>
              <a:t>Альтшуллером</a:t>
            </a:r>
            <a:r>
              <a:rPr lang="ru-RU" sz="2400" dirty="0">
                <a:effectLst/>
              </a:rPr>
              <a:t> в семидесятых годах ХХ века для активизации мыслительной деятельности людей, занимающихся изобретательством. </a:t>
            </a:r>
          </a:p>
        </p:txBody>
      </p:sp>
    </p:spTree>
    <p:extLst>
      <p:ext uri="{BB962C8B-B14F-4D97-AF65-F5344CB8AC3E}">
        <p14:creationId xmlns:p14="http://schemas.microsoft.com/office/powerpoint/2010/main" xmlns="" val="357364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749588"/>
            <a:ext cx="7906072" cy="455973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4400" dirty="0" smtClean="0">
                <a:effectLst/>
              </a:rPr>
              <a:t>Игровые упражнения для детей .</a:t>
            </a:r>
          </a:p>
          <a:p>
            <a:pPr marL="0" indent="0">
              <a:buNone/>
            </a:pPr>
            <a:endParaRPr lang="ru-RU" sz="4400" b="1" dirty="0" smtClean="0"/>
          </a:p>
          <a:p>
            <a:pPr marL="0" indent="0">
              <a:buNone/>
            </a:pPr>
            <a:r>
              <a:rPr lang="ru-RU" dirty="0" smtClean="0">
                <a:effectLst/>
              </a:rPr>
              <a:t>    </a:t>
            </a:r>
            <a:r>
              <a:rPr lang="ru-RU" sz="2900" dirty="0" smtClean="0">
                <a:effectLst/>
              </a:rPr>
              <a:t>-    </a:t>
            </a:r>
            <a:r>
              <a:rPr lang="ru-RU" sz="3300" dirty="0" smtClean="0">
                <a:effectLst/>
              </a:rPr>
              <a:t>работа </a:t>
            </a:r>
            <a:r>
              <a:rPr lang="ru-RU" sz="3300" dirty="0">
                <a:effectLst/>
              </a:rPr>
              <a:t>с мультипликационным пособием</a:t>
            </a:r>
          </a:p>
          <a:p>
            <a:pPr marL="0" indent="0">
              <a:buNone/>
            </a:pPr>
            <a:endParaRPr lang="ru-RU" sz="2900" dirty="0">
              <a:effectLst/>
            </a:endParaRPr>
          </a:p>
          <a:p>
            <a:pPr marL="0" indent="0">
              <a:buNone/>
            </a:pPr>
            <a:r>
              <a:rPr lang="ru-RU" sz="2900" dirty="0" smtClean="0">
                <a:effectLst/>
              </a:rPr>
              <a:t>     </a:t>
            </a:r>
            <a:r>
              <a:rPr lang="ru-RU" sz="3300" dirty="0" smtClean="0">
                <a:effectLst/>
              </a:rPr>
              <a:t>-   работа со сказкой</a:t>
            </a:r>
          </a:p>
          <a:p>
            <a:pPr marL="0" indent="0">
              <a:buNone/>
            </a:pPr>
            <a:r>
              <a:rPr lang="ru-RU" sz="2900" dirty="0" smtClean="0">
                <a:effectLst/>
              </a:rPr>
              <a:t> </a:t>
            </a:r>
          </a:p>
          <a:p>
            <a:pPr marL="0" indent="0">
              <a:buNone/>
            </a:pPr>
            <a:r>
              <a:rPr lang="ru-RU" sz="2900" dirty="0" smtClean="0">
                <a:effectLst/>
              </a:rPr>
              <a:t>     </a:t>
            </a:r>
            <a:r>
              <a:rPr lang="ru-RU" sz="3300" dirty="0" smtClean="0">
                <a:effectLst/>
              </a:rPr>
              <a:t>-  практическая работа</a:t>
            </a:r>
          </a:p>
          <a:p>
            <a:endParaRPr lang="ru-RU" sz="3300" dirty="0">
              <a:effectLst/>
            </a:endParaRPr>
          </a:p>
          <a:p>
            <a:pPr marL="0" indent="0">
              <a:buNone/>
            </a:pPr>
            <a:r>
              <a:rPr lang="ru-RU" sz="2900" dirty="0" smtClean="0">
                <a:effectLst/>
              </a:rPr>
              <a:t>      </a:t>
            </a:r>
            <a:r>
              <a:rPr lang="ru-RU" sz="3800" dirty="0" smtClean="0">
                <a:effectLst/>
              </a:rPr>
              <a:t>- </a:t>
            </a:r>
            <a:r>
              <a:rPr lang="ru-RU" sz="3800" dirty="0">
                <a:effectLst/>
              </a:rPr>
              <a:t>задания в </a:t>
            </a:r>
            <a:r>
              <a:rPr lang="ru-RU" sz="3800" dirty="0" smtClean="0">
                <a:effectLst/>
              </a:rPr>
              <a:t>тетради</a:t>
            </a:r>
          </a:p>
          <a:p>
            <a:endParaRPr lang="ru-RU" sz="3800" dirty="0">
              <a:effectLst/>
            </a:endParaRPr>
          </a:p>
          <a:p>
            <a:pPr marL="0" indent="0">
              <a:buNone/>
            </a:pPr>
            <a:r>
              <a:rPr lang="ru-RU" sz="2900" dirty="0" smtClean="0">
                <a:effectLst/>
              </a:rPr>
              <a:t>       - </a:t>
            </a:r>
            <a:r>
              <a:rPr lang="ru-RU" sz="3800" dirty="0" smtClean="0">
                <a:effectLst/>
              </a:rPr>
              <a:t>творческое </a:t>
            </a:r>
            <a:r>
              <a:rPr lang="ru-RU" sz="3800" dirty="0">
                <a:effectLst/>
              </a:rPr>
              <a:t>задание</a:t>
            </a:r>
          </a:p>
          <a:p>
            <a:pPr marL="0" indent="0">
              <a:buNone/>
            </a:pPr>
            <a:r>
              <a:rPr lang="ru-RU" dirty="0">
                <a:effectLst/>
              </a:rPr>
              <a:t> </a:t>
            </a:r>
          </a:p>
        </p:txBody>
      </p:sp>
      <p:pic>
        <p:nvPicPr>
          <p:cNvPr id="4" name="Рисунок 3" descr="чикко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066" y="2593299"/>
            <a:ext cx="457200" cy="413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чикко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V="1">
            <a:off x="630008" y="3258377"/>
            <a:ext cx="448258" cy="288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чикко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066" y="3933056"/>
            <a:ext cx="448258" cy="423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чикко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949" y="4725144"/>
            <a:ext cx="460375" cy="412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чикко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2124" y="5509819"/>
            <a:ext cx="457200" cy="422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55854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157</TotalTime>
  <Words>444</Words>
  <Application>Microsoft Office PowerPoint</Application>
  <PresentationFormat>Экран (4:3)</PresentationFormat>
  <Paragraphs>43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Консультация      «Чикко играет с признаками» – формирование представлений о признаках объектов у детей дошкольного возраста                 (работа с мультимедийным пособием)</vt:lpstr>
      <vt:lpstr>  Полный комплект материалов включает в себя: • мультипликационный фильм «Чикко и Вселенная», авторы Т.А.Сидорчук, Н.Н.Хоменко. Художник Гарри Флоссер. • Методические рекомендации для педагогов, автор М.Г.Дунаева • Рабочая тетрадь для ребенка 5 – 7 лет, составитель М.Г.Дунаева </vt:lpstr>
      <vt:lpstr>Давно доказано, что способ мышления (обработки информации)  формируется до 7-10 летнего возраста (Поддъяков Н.Н., 1977). В результате этого сразу возникает проблема: у педагога должно быть тризовское мышление, чтобы научить детей, но его мышление сложилось задолго до того, как он столкнулся с ТРИЗ. Наша деятельность направлена на решение проблемы: как изменить стиль мышления педагога? Он должен меняться на сознательном уровне в процессе освоения ОТСМ – ТРИЗ.</vt:lpstr>
      <vt:lpstr>- развитие у детей способности познавать имена признаков и их значения; - развития способности преобразовывать имена и значения признаков; - способность выявлять взаимосвязи и взаимодействия признаков.</vt:lpstr>
      <vt:lpstr>1 – организуется работа с мультипликационным пособием: демонстрация изменений происходящих с Чикко по одному имени признаку из разных типовых приемов фантазирования. Фиксируется изменение значения данного признака и вводится в активный словарь имя признака. 2 – проводится беседа по просмотренному материалу. Предлагаются фрагменты литературных произведений или приводятся примеры из окружающей действительности, где проявляется изменение данного признака. 3 –предлагается практическая работа: проведение опытов, целенаправленных наблюдений, организация продуктивной деятельности и др. 4 – предполагается выполнение задания детьми в рабочей тетради.</vt:lpstr>
      <vt:lpstr>В тетради представлены задания на закрепление имен признаков по каждому разделу мультипликационного пособия. В методических рекомендациях даются объяснения задания, но предполагается самостоятельное выполнение его ребенком. Такая стратегия работы дает возможность не только отследить знание имени признака, но и умение ребенком применить это знание в новых условиях, в умение использовать имя признака при решении творческих задач.  Взрослым рекомендуется вводить корректировку занятий индивидуально для каждого ребенка.</vt:lpstr>
      <vt:lpstr>В центре экрана – главный герой мультфильма – цыплёнок Чикко. В нижней части экрана расположены сундучки – типовые приемы фантазирования (ТПФ). При открытии одного из сундучков в верхней части экрана появляется названием данного приема (увеличение - уменьшение, дробление – слияние, наоборот, время, оживление – окаменение, простой - сложный). В правом нижнем углу значок - динамическая модель приема.  С правой стороны экрана вертикально расположены имена признаков. При открытии любого из них происходит демонстрация изменений с Чикко по данному признаку и приему.  </vt:lpstr>
      <vt:lpstr>Прием «Увеличение – уменьшение», Прием «Деление – объединение»,  Прием «Преобразование признаков времени», Прием «Оживление – окаменение», Прием «Специализация – универсализация», Прием «Наоборот».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«Чикко играет с признаками» – формирование представлений о признаках объектов у детей дошкольного возраста</dc:title>
  <dc:creator>Юлия</dc:creator>
  <cp:lastModifiedBy>Наталья</cp:lastModifiedBy>
  <cp:revision>15</cp:revision>
  <dcterms:created xsi:type="dcterms:W3CDTF">2013-01-20T15:50:39Z</dcterms:created>
  <dcterms:modified xsi:type="dcterms:W3CDTF">2014-12-02T09:31:16Z</dcterms:modified>
</cp:coreProperties>
</file>