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comments/comment1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2"/>
  </p:notesMasterIdLst>
  <p:sldIdLst>
    <p:sldId id="297" r:id="rId2"/>
    <p:sldId id="334" r:id="rId3"/>
    <p:sldId id="315" r:id="rId4"/>
    <p:sldId id="336" r:id="rId5"/>
    <p:sldId id="337" r:id="rId6"/>
    <p:sldId id="338" r:id="rId7"/>
    <p:sldId id="257" r:id="rId8"/>
    <p:sldId id="271" r:id="rId9"/>
    <p:sldId id="316" r:id="rId10"/>
    <p:sldId id="274" r:id="rId11"/>
    <p:sldId id="258" r:id="rId12"/>
    <p:sldId id="293" r:id="rId13"/>
    <p:sldId id="318" r:id="rId14"/>
    <p:sldId id="320" r:id="rId15"/>
    <p:sldId id="301" r:id="rId16"/>
    <p:sldId id="322" r:id="rId17"/>
    <p:sldId id="324" r:id="rId18"/>
    <p:sldId id="325" r:id="rId19"/>
    <p:sldId id="326" r:id="rId20"/>
    <p:sldId id="259" r:id="rId21"/>
    <p:sldId id="277" r:id="rId22"/>
    <p:sldId id="292" r:id="rId23"/>
    <p:sldId id="304" r:id="rId24"/>
    <p:sldId id="307" r:id="rId25"/>
    <p:sldId id="311" r:id="rId26"/>
    <p:sldId id="339" r:id="rId27"/>
    <p:sldId id="341" r:id="rId28"/>
    <p:sldId id="345" r:id="rId29"/>
    <p:sldId id="342" r:id="rId30"/>
    <p:sldId id="343" r:id="rId31"/>
    <p:sldId id="327" r:id="rId32"/>
    <p:sldId id="329" r:id="rId33"/>
    <p:sldId id="330" r:id="rId34"/>
    <p:sldId id="335" r:id="rId35"/>
    <p:sldId id="346" r:id="rId36"/>
    <p:sldId id="347" r:id="rId37"/>
    <p:sldId id="348" r:id="rId38"/>
    <p:sldId id="349" r:id="rId39"/>
    <p:sldId id="350" r:id="rId40"/>
    <p:sldId id="332" r:id="rId4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99"/>
    <a:srgbClr val="FFFFCC"/>
    <a:srgbClr val="F61666"/>
    <a:srgbClr val="C59EE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71" autoAdjust="0"/>
  </p:normalViewPr>
  <p:slideViewPr>
    <p:cSldViewPr>
      <p:cViewPr varScale="1">
        <p:scale>
          <a:sx n="98" d="100"/>
          <a:sy n="98" d="100"/>
        </p:scale>
        <p:origin x="-354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60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1-02-17T00:24:12.781" idx="1">
    <p:pos x="5760" y="0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D034D1-60E5-44D5-9771-C3FE9EB43075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FE0CE4-7902-46F0-9D6D-6D3BB305B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gif"/><Relationship Id="rId13" Type="http://schemas.openxmlformats.org/officeDocument/2006/relationships/image" Target="../media/image19.png"/><Relationship Id="rId3" Type="http://schemas.openxmlformats.org/officeDocument/2006/relationships/image" Target="../media/image10.gif"/><Relationship Id="rId7" Type="http://schemas.openxmlformats.org/officeDocument/2006/relationships/image" Target="../media/image14.gif"/><Relationship Id="rId12" Type="http://schemas.openxmlformats.org/officeDocument/2006/relationships/image" Target="../media/image18.gif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13.gif"/><Relationship Id="rId11" Type="http://schemas.openxmlformats.org/officeDocument/2006/relationships/image" Target="../media/image17.gif"/><Relationship Id="rId5" Type="http://schemas.openxmlformats.org/officeDocument/2006/relationships/image" Target="../media/image12.gif"/><Relationship Id="rId10" Type="http://schemas.openxmlformats.org/officeDocument/2006/relationships/image" Target="../media/image9.gif"/><Relationship Id="rId4" Type="http://schemas.openxmlformats.org/officeDocument/2006/relationships/image" Target="../media/image11.jpeg"/><Relationship Id="rId9" Type="http://schemas.openxmlformats.org/officeDocument/2006/relationships/image" Target="../media/image16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F:\&#1091;&#1088;&#1086;&#1082;%20&#1085;&#1072;%20&#1082;&#1086;&#1085;&#1082;&#1091;&#1088;&#1089;\MS900054316%5b1%5d.mid" TargetMode="Externa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hyperlink" Target="%5bFR_004-004-054%5d_%5b004-L-P%5d.om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E:\Documents%20and%20Settings\&#1050;&#1088;&#1080;&#1082;&#1091;&#1085;&#1086;&#1074;&#1072;\&#1056;&#1072;&#1073;&#1086;&#1095;&#1080;&#1081;%20&#1089;&#1090;&#1086;&#1083;\GO-sirena-Signal-obschey-trevogi(muzofun.net).mp3" TargetMode="External"/><Relationship Id="rId1" Type="http://schemas.openxmlformats.org/officeDocument/2006/relationships/audio" Target="file:///F:\&#1091;&#1088;&#1086;&#1082;%20&#1085;&#1072;%20&#1082;&#1086;&#1085;&#1082;&#1091;&#1088;&#1089;\MS900054316%5b1%5d.mid" TargetMode="Externa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1" descr="C:\Documents and Settings\Admin\Рабочий стол\картинки о космосе\i.jp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85776"/>
            <a:ext cx="9144000" cy="7372376"/>
          </a:xfrm>
          <a:prstGeom prst="rect">
            <a:avLst/>
          </a:prstGeom>
          <a:noFill/>
        </p:spPr>
      </p:pic>
      <p:sp>
        <p:nvSpPr>
          <p:cNvPr id="2062" name="WordArt 14"/>
          <p:cNvSpPr>
            <a:spLocks noChangeArrowheads="1" noChangeShapeType="1" noTextEdit="1"/>
          </p:cNvSpPr>
          <p:nvPr/>
        </p:nvSpPr>
        <p:spPr bwMode="auto">
          <a:xfrm rot="21380178">
            <a:off x="1378828" y="406737"/>
            <a:ext cx="6265862" cy="758229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i="1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Impact"/>
              </a:rPr>
              <a:t>Добро пожаловать</a:t>
            </a:r>
          </a:p>
          <a:p>
            <a:pPr algn="ctr"/>
            <a:r>
              <a:rPr lang="ru-RU" sz="3600" i="1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Impact"/>
              </a:rPr>
              <a:t>на </a:t>
            </a:r>
            <a:r>
              <a:rPr lang="ru-RU" sz="3600" i="1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Impact"/>
              </a:rPr>
              <a:t>  урок</a:t>
            </a:r>
            <a:endParaRPr lang="ru-RU" sz="3600" i="1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rgbClr val="FFC000"/>
              </a:solidFill>
              <a:latin typeface="Impact"/>
            </a:endParaRPr>
          </a:p>
          <a:p>
            <a:pPr algn="ctr"/>
            <a:endParaRPr lang="ru-RU" sz="36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rgbClr val="FFC000"/>
              </a:soli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857224" y="533400"/>
            <a:ext cx="7615044" cy="286816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3354442" y="5857892"/>
            <a:ext cx="5114778" cy="857256"/>
          </a:xfrm>
        </p:spPr>
        <p:txBody>
          <a:bodyPr/>
          <a:lstStyle/>
          <a:p>
            <a:r>
              <a:rPr lang="ru-RU" dirty="0" err="1" smtClean="0"/>
              <a:t>Крикунова</a:t>
            </a:r>
            <a:r>
              <a:rPr lang="ru-RU" dirty="0" smtClean="0"/>
              <a:t> Л.С.           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C:\Documents and Settings\Admin\Рабочий стол\картинки о космосе\i.jp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14376"/>
            <a:ext cx="9144000" cy="7372376"/>
          </a:xfrm>
          <a:prstGeom prst="rect">
            <a:avLst/>
          </a:prstGeom>
          <a:noFill/>
        </p:spPr>
      </p:pic>
      <p:sp>
        <p:nvSpPr>
          <p:cNvPr id="60421" name="WordArt 5"/>
          <p:cNvSpPr>
            <a:spLocks noChangeArrowheads="1" noChangeShapeType="1" noTextEdit="1"/>
          </p:cNvSpPr>
          <p:nvPr/>
        </p:nvSpPr>
        <p:spPr bwMode="auto">
          <a:xfrm>
            <a:off x="771525" y="1125538"/>
            <a:ext cx="7600950" cy="4175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72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0"/>
            <a:ext cx="871540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/>
              </a:rPr>
              <a:t>На что указывают</a:t>
            </a:r>
          </a:p>
          <a:p>
            <a:r>
              <a:rPr lang="ru-RU" sz="40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/>
              </a:rPr>
              <a:t>неопределенные</a:t>
            </a:r>
          </a:p>
          <a:p>
            <a:r>
              <a:rPr lang="ru-RU" sz="40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/>
              </a:rPr>
              <a:t>местоимения?</a:t>
            </a:r>
          </a:p>
          <a:p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 rot="2184651">
            <a:off x="2529057" y="4691776"/>
            <a:ext cx="484632" cy="9784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4357686" y="4929198"/>
            <a:ext cx="484632" cy="9784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 rot="19423672">
            <a:off x="5957475" y="4692005"/>
            <a:ext cx="484632" cy="9784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Picture 30" descr="r4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3107521" y="2536025"/>
            <a:ext cx="2857520" cy="164307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8"/>
            <a:ext cx="9144000" cy="6858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357166"/>
          <a:ext cx="9144000" cy="4773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1500173">
                <a:tc gridSpan="3">
                  <a:txBody>
                    <a:bodyPr/>
                    <a:lstStyle/>
                    <a:p>
                      <a:pPr algn="ctr"/>
                      <a:endParaRPr lang="ru-RU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8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Неопределенные местоимения указывают</a:t>
                      </a:r>
                      <a:endParaRPr lang="ru-RU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371417">
                <a:tc>
                  <a:txBody>
                    <a:bodyPr/>
                    <a:lstStyle/>
                    <a:p>
                      <a:pPr algn="ctr"/>
                      <a:endParaRPr lang="ru-RU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На неопределенные предметы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На неопределенные признаки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На неопределенное количество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1416"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5500702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Некто, нечто, кое-какой, некоторый, несколько, кто-то, какой-либо, сколько-нибудь</a:t>
            </a:r>
            <a:endParaRPr lang="ru-RU" sz="2800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8"/>
            <a:ext cx="9144000" cy="6858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0"/>
          <a:ext cx="9144000" cy="59988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1428031">
                <a:tc gridSpan="3">
                  <a:txBody>
                    <a:bodyPr/>
                    <a:lstStyle/>
                    <a:p>
                      <a:pPr algn="ctr"/>
                      <a:endParaRPr lang="ru-RU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Неопределенные местоимения указывают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643911">
                <a:tc>
                  <a:txBody>
                    <a:bodyPr/>
                    <a:lstStyle/>
                    <a:p>
                      <a:pPr algn="ctr"/>
                      <a:endParaRPr lang="ru-RU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На неопределенные предметы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На неопределенные признаки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На неопределенное количество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26875"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600076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4348" y="585789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928662" y="4071942"/>
            <a:ext cx="113864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некто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нечто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кто-то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3500430" y="4071942"/>
            <a:ext cx="189545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кое-какой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некоторый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какой-либо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6286512" y="4071942"/>
            <a:ext cx="253094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несколько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сколько-нибудь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C:\Documents and Settings\Admin\Рабочий стол\картинки о космосе\i.jp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14376"/>
            <a:ext cx="9144000" cy="7372376"/>
          </a:xfrm>
          <a:prstGeom prst="rect">
            <a:avLst/>
          </a:prstGeom>
          <a:noFill/>
        </p:spPr>
      </p:pic>
      <p:sp>
        <p:nvSpPr>
          <p:cNvPr id="60421" name="WordArt 5"/>
          <p:cNvSpPr>
            <a:spLocks noChangeArrowheads="1" noChangeShapeType="1" noTextEdit="1"/>
          </p:cNvSpPr>
          <p:nvPr/>
        </p:nvSpPr>
        <p:spPr bwMode="auto">
          <a:xfrm>
            <a:off x="771525" y="1625604"/>
            <a:ext cx="7600950" cy="4175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72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-214338"/>
            <a:ext cx="871540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/>
              </a:rPr>
              <a:t>Неопределенные</a:t>
            </a:r>
          </a:p>
          <a:p>
            <a:r>
              <a:rPr lang="ru-RU" sz="40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/>
              </a:rPr>
              <a:t>местоимения  </a:t>
            </a:r>
          </a:p>
          <a:p>
            <a:r>
              <a:rPr lang="ru-RU" sz="40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/>
              </a:rPr>
              <a:t>указывают</a:t>
            </a:r>
          </a:p>
          <a:p>
            <a:endParaRPr lang="ru-RU" sz="4000" b="1" kern="10" dirty="0" smtClean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/>
            </a:endParaRPr>
          </a:p>
          <a:p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8" name="Пятно 1 7"/>
          <p:cNvSpPr/>
          <p:nvPr/>
        </p:nvSpPr>
        <p:spPr>
          <a:xfrm>
            <a:off x="3786182" y="1214422"/>
            <a:ext cx="2286016" cy="1714512"/>
          </a:xfrm>
          <a:prstGeom prst="irregularSeal1">
            <a:avLst/>
          </a:prstGeom>
          <a:solidFill>
            <a:srgbClr val="FFFF99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800" b="1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 rot="2681248">
            <a:off x="3171999" y="2334322"/>
            <a:ext cx="484632" cy="9784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 rot="348049">
            <a:off x="4429124" y="3429000"/>
            <a:ext cx="484632" cy="164307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 rot="19423672">
            <a:off x="6243227" y="2405989"/>
            <a:ext cx="484632" cy="9784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WordArt 12"/>
          <p:cNvSpPr>
            <a:spLocks noChangeArrowheads="1" noChangeShapeType="1" noTextEdit="1"/>
          </p:cNvSpPr>
          <p:nvPr/>
        </p:nvSpPr>
        <p:spPr bwMode="auto">
          <a:xfrm>
            <a:off x="214282" y="3357562"/>
            <a:ext cx="4524375" cy="5715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2800" b="1" kern="10" dirty="0">
              <a:ln w="9525">
                <a:solidFill>
                  <a:srgbClr val="800080"/>
                </a:solidFill>
                <a:round/>
                <a:headEnd/>
                <a:tailEnd/>
              </a:ln>
              <a:solidFill>
                <a:schemeClr val="bg1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18" name="WordArt 13"/>
          <p:cNvSpPr>
            <a:spLocks noChangeArrowheads="1" noChangeShapeType="1" noTextEdit="1"/>
          </p:cNvSpPr>
          <p:nvPr/>
        </p:nvSpPr>
        <p:spPr bwMode="auto">
          <a:xfrm>
            <a:off x="714348" y="4357694"/>
            <a:ext cx="2857520" cy="64294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 dirty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 pitchFamily="34" charset="0"/>
                <a:cs typeface="Arial"/>
              </a:rPr>
              <a:t>кто-то, что-то </a:t>
            </a:r>
          </a:p>
        </p:txBody>
      </p:sp>
      <p:sp>
        <p:nvSpPr>
          <p:cNvPr id="20" name="WordArt 15"/>
          <p:cNvSpPr>
            <a:spLocks noChangeArrowheads="1" noChangeShapeType="1" noTextEdit="1"/>
          </p:cNvSpPr>
          <p:nvPr/>
        </p:nvSpPr>
        <p:spPr bwMode="auto">
          <a:xfrm>
            <a:off x="2214546" y="6072206"/>
            <a:ext cx="4867275" cy="4524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 dirty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 pitchFamily="34" charset="0"/>
                <a:cs typeface="Arial"/>
              </a:rPr>
              <a:t>какие-то, какой-нибудь</a:t>
            </a:r>
          </a:p>
        </p:txBody>
      </p:sp>
      <p:sp>
        <p:nvSpPr>
          <p:cNvPr id="21" name="WordArt 16"/>
          <p:cNvSpPr>
            <a:spLocks noChangeArrowheads="1" noChangeShapeType="1" noTextEdit="1"/>
          </p:cNvSpPr>
          <p:nvPr/>
        </p:nvSpPr>
        <p:spPr bwMode="auto">
          <a:xfrm>
            <a:off x="5429256" y="3286124"/>
            <a:ext cx="3714744" cy="68580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2800" b="1" kern="10" dirty="0" smtClean="0">
              <a:ln w="9525">
                <a:solidFill>
                  <a:srgbClr val="800080"/>
                </a:solidFill>
                <a:round/>
                <a:headEnd/>
                <a:tailEnd/>
              </a:ln>
              <a:solidFill>
                <a:schemeClr val="bg1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22" name="WordArt 17"/>
          <p:cNvSpPr>
            <a:spLocks noChangeArrowheads="1" noChangeShapeType="1" noTextEdit="1"/>
          </p:cNvSpPr>
          <p:nvPr/>
        </p:nvSpPr>
        <p:spPr bwMode="auto">
          <a:xfrm>
            <a:off x="5214942" y="4429132"/>
            <a:ext cx="3643306" cy="8572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 pitchFamily="34" charset="0"/>
                <a:cs typeface="Arial"/>
              </a:rPr>
              <a:t>сколько-нибудь</a:t>
            </a:r>
            <a:r>
              <a:rPr lang="ru-RU" sz="3600" b="1" i="1" kern="10" dirty="0" smtClean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 pitchFamily="34" charset="0"/>
                <a:cs typeface="Arial"/>
              </a:rPr>
              <a:t>,</a:t>
            </a:r>
          </a:p>
          <a:p>
            <a:pPr algn="ctr"/>
            <a:r>
              <a:rPr lang="ru-RU" sz="3600" b="1" i="1" kern="10" dirty="0" smtClean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 pitchFamily="34" charset="0"/>
                <a:cs typeface="Arial"/>
              </a:rPr>
              <a:t> </a:t>
            </a:r>
            <a:r>
              <a:rPr lang="ru-RU" sz="3600" b="1" i="1" kern="10" dirty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 pitchFamily="34" charset="0"/>
                <a:cs typeface="Arial"/>
              </a:rPr>
              <a:t>несколько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0" y="3286124"/>
            <a:ext cx="42862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latin typeface="Arial Black" pitchFamily="34" charset="0"/>
              </a:rPr>
              <a:t>Неопределенные предметы</a:t>
            </a:r>
            <a:endParaRPr lang="ru-RU" sz="32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998313" y="3286124"/>
            <a:ext cx="414568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Arial Black" pitchFamily="34" charset="0"/>
              </a:rPr>
              <a:t>Неопределенное</a:t>
            </a:r>
          </a:p>
          <a:p>
            <a:pPr algn="ctr"/>
            <a:r>
              <a:rPr lang="ru-RU" sz="3200" dirty="0" smtClean="0">
                <a:solidFill>
                  <a:schemeClr val="bg1"/>
                </a:solidFill>
                <a:latin typeface="Arial Black" pitchFamily="34" charset="0"/>
              </a:rPr>
              <a:t>количество</a:t>
            </a:r>
            <a:endParaRPr lang="ru-RU" sz="32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357290" y="5357826"/>
            <a:ext cx="66191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Arial Black" pitchFamily="34" charset="0"/>
              </a:rPr>
              <a:t>Неопределенные признаки</a:t>
            </a:r>
            <a:endParaRPr lang="ru-RU" sz="3200" b="1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C:\Documents and Settings\Admin\Рабочий стол\картинки о космосе\i.jp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14376"/>
            <a:ext cx="9144000" cy="7372376"/>
          </a:xfrm>
          <a:prstGeom prst="rect">
            <a:avLst/>
          </a:prstGeom>
          <a:noFill/>
        </p:spPr>
      </p:pic>
      <p:sp>
        <p:nvSpPr>
          <p:cNvPr id="60421" name="WordArt 5"/>
          <p:cNvSpPr>
            <a:spLocks noChangeArrowheads="1" noChangeShapeType="1" noTextEdit="1"/>
          </p:cNvSpPr>
          <p:nvPr/>
        </p:nvSpPr>
        <p:spPr bwMode="auto">
          <a:xfrm>
            <a:off x="771525" y="1125538"/>
            <a:ext cx="7600950" cy="4175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72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214290"/>
            <a:ext cx="871540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/>
              </a:rPr>
              <a:t>Как образуются</a:t>
            </a:r>
          </a:p>
          <a:p>
            <a:r>
              <a:rPr lang="ru-RU" sz="40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/>
              </a:rPr>
              <a:t>неопределенные</a:t>
            </a:r>
          </a:p>
          <a:p>
            <a:r>
              <a:rPr lang="ru-RU" sz="40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/>
              </a:rPr>
              <a:t>местоимения?</a:t>
            </a:r>
          </a:p>
          <a:p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8" name="Пятно 1 7"/>
          <p:cNvSpPr/>
          <p:nvPr/>
        </p:nvSpPr>
        <p:spPr>
          <a:xfrm>
            <a:off x="3571868" y="2143116"/>
            <a:ext cx="2500330" cy="2000264"/>
          </a:xfrm>
          <a:prstGeom prst="irregularSeal1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8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 rot="13066247">
            <a:off x="2814809" y="4048834"/>
            <a:ext cx="484632" cy="9784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 rot="10645613">
            <a:off x="4643438" y="4286256"/>
            <a:ext cx="484632" cy="9784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 rot="8170211">
            <a:off x="6243227" y="4049063"/>
            <a:ext cx="484632" cy="9784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8"/>
            <a:ext cx="9144000" cy="6858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752" name="WordArt 8"/>
          <p:cNvSpPr>
            <a:spLocks noChangeArrowheads="1" noChangeShapeType="1" noTextEdit="1"/>
          </p:cNvSpPr>
          <p:nvPr/>
        </p:nvSpPr>
        <p:spPr bwMode="auto">
          <a:xfrm>
            <a:off x="900113" y="2276475"/>
            <a:ext cx="952500" cy="2057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5050"/>
                </a:solidFill>
                <a:latin typeface="Arial"/>
                <a:cs typeface="Arial"/>
              </a:rPr>
              <a:t>не</a:t>
            </a:r>
          </a:p>
          <a:p>
            <a:pPr algn="ctr"/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5050"/>
              </a:solidFill>
              <a:latin typeface="Arial"/>
              <a:cs typeface="Arial"/>
            </a:endParaRPr>
          </a:p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5050"/>
                </a:solidFill>
                <a:latin typeface="Arial"/>
                <a:cs typeface="Arial"/>
              </a:rPr>
              <a:t>кое</a:t>
            </a:r>
          </a:p>
        </p:txBody>
      </p:sp>
      <p:sp>
        <p:nvSpPr>
          <p:cNvPr id="31753" name="WordArt 9"/>
          <p:cNvSpPr>
            <a:spLocks noChangeArrowheads="1" noChangeShapeType="1" noTextEdit="1"/>
          </p:cNvSpPr>
          <p:nvPr/>
        </p:nvSpPr>
        <p:spPr bwMode="auto">
          <a:xfrm>
            <a:off x="3203575" y="1484313"/>
            <a:ext cx="2352675" cy="411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0080"/>
                </a:solidFill>
                <a:latin typeface="Arial"/>
                <a:cs typeface="Arial"/>
              </a:rPr>
              <a:t>кто</a:t>
            </a:r>
          </a:p>
          <a:p>
            <a:pPr algn="ctr"/>
            <a:r>
              <a:rPr lang="ru-RU" sz="4800" kern="10" dirty="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0080"/>
                </a:solidFill>
                <a:latin typeface="Arial"/>
                <a:cs typeface="Arial"/>
              </a:rPr>
              <a:t>что</a:t>
            </a:r>
          </a:p>
          <a:p>
            <a:pPr algn="ctr"/>
            <a:r>
              <a:rPr lang="ru-RU" sz="4800" kern="10" dirty="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0080"/>
                </a:solidFill>
                <a:latin typeface="Arial"/>
                <a:cs typeface="Arial"/>
              </a:rPr>
              <a:t>какой</a:t>
            </a:r>
          </a:p>
          <a:p>
            <a:pPr algn="ctr"/>
            <a:r>
              <a:rPr lang="ru-RU" sz="4800" kern="10" dirty="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0080"/>
                </a:solidFill>
                <a:latin typeface="Arial"/>
                <a:cs typeface="Arial"/>
              </a:rPr>
              <a:t>который</a:t>
            </a:r>
          </a:p>
          <a:p>
            <a:pPr algn="ctr"/>
            <a:r>
              <a:rPr lang="ru-RU" sz="4800" kern="10" dirty="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0080"/>
                </a:solidFill>
                <a:latin typeface="Arial"/>
                <a:cs typeface="Arial"/>
              </a:rPr>
              <a:t>чей</a:t>
            </a:r>
          </a:p>
          <a:p>
            <a:pPr algn="ctr"/>
            <a:r>
              <a:rPr lang="ru-RU" sz="4800" kern="10" dirty="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0080"/>
                </a:solidFill>
                <a:latin typeface="Arial"/>
                <a:cs typeface="Arial"/>
              </a:rPr>
              <a:t>сколько</a:t>
            </a:r>
          </a:p>
        </p:txBody>
      </p:sp>
      <p:sp>
        <p:nvSpPr>
          <p:cNvPr id="31754" name="WordArt 10"/>
          <p:cNvSpPr>
            <a:spLocks noChangeArrowheads="1" noChangeShapeType="1" noTextEdit="1"/>
          </p:cNvSpPr>
          <p:nvPr/>
        </p:nvSpPr>
        <p:spPr bwMode="auto">
          <a:xfrm>
            <a:off x="6588125" y="1773238"/>
            <a:ext cx="1990725" cy="3429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то</a:t>
            </a:r>
          </a:p>
          <a:p>
            <a:pPr algn="ctr"/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либо</a:t>
            </a:r>
          </a:p>
          <a:p>
            <a:pPr algn="ctr"/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  <a:p>
            <a:pPr algn="ctr"/>
            <a:r>
              <a:rPr lang="ru-RU" sz="4800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нибудь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6588125" y="1412875"/>
            <a:ext cx="1800225" cy="3240088"/>
            <a:chOff x="6588125" y="1412875"/>
            <a:chExt cx="1800225" cy="3240088"/>
          </a:xfrm>
        </p:grpSpPr>
        <p:sp>
          <p:nvSpPr>
            <p:cNvPr id="31759" name="Line 15"/>
            <p:cNvSpPr>
              <a:spLocks noChangeShapeType="1"/>
            </p:cNvSpPr>
            <p:nvPr/>
          </p:nvSpPr>
          <p:spPr bwMode="auto">
            <a:xfrm flipV="1">
              <a:off x="7235825" y="1412875"/>
              <a:ext cx="360363" cy="28733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1760" name="Line 16"/>
            <p:cNvSpPr>
              <a:spLocks noChangeShapeType="1"/>
            </p:cNvSpPr>
            <p:nvPr/>
          </p:nvSpPr>
          <p:spPr bwMode="auto">
            <a:xfrm flipV="1">
              <a:off x="7019925" y="2708275"/>
              <a:ext cx="576263" cy="43338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1762" name="Line 18"/>
            <p:cNvSpPr>
              <a:spLocks noChangeShapeType="1"/>
            </p:cNvSpPr>
            <p:nvPr/>
          </p:nvSpPr>
          <p:spPr bwMode="auto">
            <a:xfrm>
              <a:off x="7596188" y="1412875"/>
              <a:ext cx="287337" cy="28733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1766" name="Line 22"/>
            <p:cNvSpPr>
              <a:spLocks noChangeShapeType="1"/>
            </p:cNvSpPr>
            <p:nvPr/>
          </p:nvSpPr>
          <p:spPr bwMode="auto">
            <a:xfrm>
              <a:off x="7596188" y="2708275"/>
              <a:ext cx="576262" cy="43338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1769" name="Line 25"/>
            <p:cNvSpPr>
              <a:spLocks noChangeShapeType="1"/>
            </p:cNvSpPr>
            <p:nvPr/>
          </p:nvSpPr>
          <p:spPr bwMode="auto">
            <a:xfrm flipV="1">
              <a:off x="6588125" y="4076700"/>
              <a:ext cx="1008063" cy="57626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1770" name="Line 26"/>
            <p:cNvSpPr>
              <a:spLocks noChangeShapeType="1"/>
            </p:cNvSpPr>
            <p:nvPr/>
          </p:nvSpPr>
          <p:spPr bwMode="auto">
            <a:xfrm>
              <a:off x="7596188" y="4076700"/>
              <a:ext cx="792162" cy="57626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900113" y="3789363"/>
            <a:ext cx="1008062" cy="144462"/>
            <a:chOff x="900113" y="3789363"/>
            <a:chExt cx="1008062" cy="144462"/>
          </a:xfrm>
        </p:grpSpPr>
        <p:sp>
          <p:nvSpPr>
            <p:cNvPr id="31771" name="Line 27"/>
            <p:cNvSpPr>
              <a:spLocks noChangeShapeType="1"/>
            </p:cNvSpPr>
            <p:nvPr/>
          </p:nvSpPr>
          <p:spPr bwMode="auto">
            <a:xfrm>
              <a:off x="900113" y="3789363"/>
              <a:ext cx="100806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1772" name="Line 28"/>
            <p:cNvSpPr>
              <a:spLocks noChangeShapeType="1"/>
            </p:cNvSpPr>
            <p:nvPr/>
          </p:nvSpPr>
          <p:spPr bwMode="auto">
            <a:xfrm>
              <a:off x="1908175" y="3789363"/>
              <a:ext cx="0" cy="14446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1773" name="Line 29"/>
          <p:cNvSpPr>
            <a:spLocks noChangeShapeType="1"/>
          </p:cNvSpPr>
          <p:nvPr/>
        </p:nvSpPr>
        <p:spPr bwMode="auto">
          <a:xfrm>
            <a:off x="971550" y="2133600"/>
            <a:ext cx="863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774" name="Line 30"/>
          <p:cNvSpPr>
            <a:spLocks noChangeShapeType="1"/>
          </p:cNvSpPr>
          <p:nvPr/>
        </p:nvSpPr>
        <p:spPr bwMode="auto">
          <a:xfrm>
            <a:off x="1835150" y="2133600"/>
            <a:ext cx="0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2143108" y="0"/>
            <a:ext cx="45005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Вопросительные местоимения</a:t>
            </a:r>
            <a:endParaRPr lang="ru-RU" sz="3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C:\Documents and Settings\Admin\Рабочий стол\картинки о космосе\i.jp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57214"/>
            <a:ext cx="9144000" cy="7372376"/>
          </a:xfrm>
          <a:prstGeom prst="rect">
            <a:avLst/>
          </a:prstGeom>
          <a:noFill/>
        </p:spPr>
      </p:pic>
      <p:sp>
        <p:nvSpPr>
          <p:cNvPr id="60421" name="WordArt 5"/>
          <p:cNvSpPr>
            <a:spLocks noChangeArrowheads="1" noChangeShapeType="1" noTextEdit="1"/>
          </p:cNvSpPr>
          <p:nvPr/>
        </p:nvSpPr>
        <p:spPr bwMode="auto">
          <a:xfrm>
            <a:off x="771525" y="1125538"/>
            <a:ext cx="7600950" cy="4175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72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871540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/>
              </a:rPr>
              <a:t>Неопределенные</a:t>
            </a:r>
          </a:p>
          <a:p>
            <a:r>
              <a:rPr lang="ru-RU" sz="40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/>
              </a:rPr>
              <a:t>местоимения </a:t>
            </a:r>
          </a:p>
          <a:p>
            <a:r>
              <a:rPr lang="ru-RU" sz="40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/>
              </a:rPr>
              <a:t>образуются</a:t>
            </a:r>
          </a:p>
          <a:p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8" name="Пятно 1 7"/>
          <p:cNvSpPr/>
          <p:nvPr/>
        </p:nvSpPr>
        <p:spPr>
          <a:xfrm>
            <a:off x="3500430" y="857232"/>
            <a:ext cx="2357454" cy="1928826"/>
          </a:xfrm>
          <a:prstGeom prst="irregularSeal1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8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 rot="8170211">
            <a:off x="6057720" y="1960318"/>
            <a:ext cx="484632" cy="9784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 rot="13066247">
            <a:off x="2963479" y="2260469"/>
            <a:ext cx="484632" cy="9784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 rot="10610351">
            <a:off x="4463959" y="2441259"/>
            <a:ext cx="484632" cy="127694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3214678" y="3929066"/>
            <a:ext cx="324800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Arial Black" pitchFamily="34" charset="0"/>
              </a:rPr>
              <a:t>Вопросительные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 Black" pitchFamily="34" charset="0"/>
              </a:rPr>
              <a:t>местоимения</a:t>
            </a:r>
          </a:p>
          <a:p>
            <a:endParaRPr lang="ru-RU" sz="24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4" name="WordArt 8"/>
          <p:cNvSpPr>
            <a:spLocks noChangeArrowheads="1" noChangeShapeType="1" noTextEdit="1"/>
          </p:cNvSpPr>
          <p:nvPr/>
        </p:nvSpPr>
        <p:spPr bwMode="auto">
          <a:xfrm>
            <a:off x="1285852" y="3714752"/>
            <a:ext cx="952500" cy="2057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"/>
                <a:cs typeface="Arial"/>
              </a:rPr>
              <a:t>не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chemeClr val="bg1"/>
              </a:solidFill>
              <a:latin typeface="Arial"/>
              <a:cs typeface="Arial"/>
            </a:endParaRPr>
          </a:p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"/>
                <a:cs typeface="Arial"/>
              </a:rPr>
              <a:t>кое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5" name="WordArt 10"/>
          <p:cNvSpPr>
            <a:spLocks noChangeArrowheads="1" noChangeShapeType="1" noTextEdit="1"/>
          </p:cNvSpPr>
          <p:nvPr/>
        </p:nvSpPr>
        <p:spPr bwMode="auto">
          <a:xfrm>
            <a:off x="6643702" y="3143248"/>
            <a:ext cx="1990725" cy="3429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"/>
                <a:cs typeface="Arial"/>
              </a:rPr>
              <a:t>то</a:t>
            </a:r>
          </a:p>
          <a:p>
            <a:pPr algn="ctr"/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chemeClr val="bg1"/>
              </a:solidFill>
              <a:latin typeface="Arial"/>
              <a:cs typeface="Arial"/>
            </a:endParaRPr>
          </a:p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"/>
                <a:cs typeface="Arial"/>
              </a:rPr>
              <a:t>либо</a:t>
            </a:r>
          </a:p>
          <a:p>
            <a:pPr algn="ctr"/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chemeClr val="bg1"/>
              </a:solidFill>
              <a:latin typeface="Arial"/>
              <a:cs typeface="Arial"/>
            </a:endParaRPr>
          </a:p>
          <a:p>
            <a:pPr algn="ctr"/>
            <a:r>
              <a:rPr lang="ru-RU" sz="4800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"/>
                <a:cs typeface="Arial"/>
              </a:rPr>
              <a:t>нибудь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chemeClr val="bg1"/>
              </a:solidFill>
              <a:latin typeface="Arial"/>
              <a:cs typeface="Arial"/>
            </a:endParaRPr>
          </a:p>
        </p:txBody>
      </p:sp>
      <p:grpSp>
        <p:nvGrpSpPr>
          <p:cNvPr id="26" name="Группа 25"/>
          <p:cNvGrpSpPr/>
          <p:nvPr/>
        </p:nvGrpSpPr>
        <p:grpSpPr>
          <a:xfrm>
            <a:off x="1142976" y="3500438"/>
            <a:ext cx="1008062" cy="144462"/>
            <a:chOff x="900113" y="3789363"/>
            <a:chExt cx="1008062" cy="144462"/>
          </a:xfrm>
        </p:grpSpPr>
        <p:sp>
          <p:nvSpPr>
            <p:cNvPr id="27" name="Line 27"/>
            <p:cNvSpPr>
              <a:spLocks noChangeShapeType="1"/>
            </p:cNvSpPr>
            <p:nvPr/>
          </p:nvSpPr>
          <p:spPr bwMode="auto">
            <a:xfrm>
              <a:off x="900113" y="3789363"/>
              <a:ext cx="1008062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Line 28"/>
            <p:cNvSpPr>
              <a:spLocks noChangeShapeType="1"/>
            </p:cNvSpPr>
            <p:nvPr/>
          </p:nvSpPr>
          <p:spPr bwMode="auto">
            <a:xfrm>
              <a:off x="1908175" y="3789363"/>
              <a:ext cx="0" cy="144462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1214414" y="4929198"/>
            <a:ext cx="1008062" cy="144462"/>
            <a:chOff x="900113" y="3789363"/>
            <a:chExt cx="1008062" cy="144462"/>
          </a:xfrm>
        </p:grpSpPr>
        <p:sp>
          <p:nvSpPr>
            <p:cNvPr id="30" name="Line 27"/>
            <p:cNvSpPr>
              <a:spLocks noChangeShapeType="1"/>
            </p:cNvSpPr>
            <p:nvPr/>
          </p:nvSpPr>
          <p:spPr bwMode="auto">
            <a:xfrm>
              <a:off x="900113" y="3789363"/>
              <a:ext cx="1008062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1" name="Line 28"/>
            <p:cNvSpPr>
              <a:spLocks noChangeShapeType="1"/>
            </p:cNvSpPr>
            <p:nvPr/>
          </p:nvSpPr>
          <p:spPr bwMode="auto">
            <a:xfrm>
              <a:off x="1908175" y="3789363"/>
              <a:ext cx="0" cy="144462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6643702" y="2714620"/>
            <a:ext cx="1800225" cy="3240088"/>
            <a:chOff x="6588125" y="1412875"/>
            <a:chExt cx="1800225" cy="3240088"/>
          </a:xfrm>
        </p:grpSpPr>
        <p:sp>
          <p:nvSpPr>
            <p:cNvPr id="41" name="Line 15"/>
            <p:cNvSpPr>
              <a:spLocks noChangeShapeType="1"/>
            </p:cNvSpPr>
            <p:nvPr/>
          </p:nvSpPr>
          <p:spPr bwMode="auto">
            <a:xfrm flipV="1">
              <a:off x="7235825" y="1412875"/>
              <a:ext cx="360363" cy="28733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2" name="Line 16"/>
            <p:cNvSpPr>
              <a:spLocks noChangeShapeType="1"/>
            </p:cNvSpPr>
            <p:nvPr/>
          </p:nvSpPr>
          <p:spPr bwMode="auto">
            <a:xfrm flipV="1">
              <a:off x="7019925" y="2708275"/>
              <a:ext cx="576263" cy="43338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3" name="Line 18"/>
            <p:cNvSpPr>
              <a:spLocks noChangeShapeType="1"/>
            </p:cNvSpPr>
            <p:nvPr/>
          </p:nvSpPr>
          <p:spPr bwMode="auto">
            <a:xfrm>
              <a:off x="7596188" y="1412875"/>
              <a:ext cx="287337" cy="28733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4" name="Line 22"/>
            <p:cNvSpPr>
              <a:spLocks noChangeShapeType="1"/>
            </p:cNvSpPr>
            <p:nvPr/>
          </p:nvSpPr>
          <p:spPr bwMode="auto">
            <a:xfrm>
              <a:off x="7596188" y="2708275"/>
              <a:ext cx="576262" cy="43338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5" name="Line 25"/>
            <p:cNvSpPr>
              <a:spLocks noChangeShapeType="1"/>
            </p:cNvSpPr>
            <p:nvPr/>
          </p:nvSpPr>
          <p:spPr bwMode="auto">
            <a:xfrm flipV="1">
              <a:off x="6588125" y="4076700"/>
              <a:ext cx="1008063" cy="576263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6" name="Line 26"/>
            <p:cNvSpPr>
              <a:spLocks noChangeShapeType="1"/>
            </p:cNvSpPr>
            <p:nvPr/>
          </p:nvSpPr>
          <p:spPr bwMode="auto">
            <a:xfrm>
              <a:off x="7596188" y="4076700"/>
              <a:ext cx="792162" cy="576263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Picture 5" descr="black4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572000" cy="3557588"/>
          </a:xfrm>
          <a:prstGeom prst="rect">
            <a:avLst/>
          </a:prstGeom>
          <a:noFill/>
        </p:spPr>
      </p:pic>
      <p:pic>
        <p:nvPicPr>
          <p:cNvPr id="9222" name="Picture 6" descr="black4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6100" y="0"/>
            <a:ext cx="4787900" cy="3557588"/>
          </a:xfrm>
          <a:prstGeom prst="rect">
            <a:avLst/>
          </a:prstGeom>
          <a:noFill/>
        </p:spPr>
      </p:pic>
      <p:pic>
        <p:nvPicPr>
          <p:cNvPr id="9223" name="Picture 7" descr="black4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00413"/>
            <a:ext cx="4572000" cy="3557587"/>
          </a:xfrm>
          <a:prstGeom prst="rect">
            <a:avLst/>
          </a:prstGeom>
          <a:noFill/>
        </p:spPr>
      </p:pic>
      <p:pic>
        <p:nvPicPr>
          <p:cNvPr id="9224" name="Picture 8" descr="black4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6100" y="3300413"/>
            <a:ext cx="4787900" cy="3557587"/>
          </a:xfrm>
          <a:prstGeom prst="rect">
            <a:avLst/>
          </a:prstGeom>
          <a:noFill/>
        </p:spPr>
      </p:pic>
      <p:sp>
        <p:nvSpPr>
          <p:cNvPr id="9226" name="AutoShape 10"/>
          <p:cNvSpPr>
            <a:spLocks noChangeArrowheads="1"/>
          </p:cNvSpPr>
          <p:nvPr/>
        </p:nvSpPr>
        <p:spPr bwMode="auto">
          <a:xfrm rot="-2453948">
            <a:off x="2987675" y="1989138"/>
            <a:ext cx="3384550" cy="3314700"/>
          </a:xfrm>
          <a:prstGeom prst="star4">
            <a:avLst>
              <a:gd name="adj" fmla="val 11542"/>
            </a:avLst>
          </a:prstGeom>
          <a:gradFill rotWithShape="1">
            <a:gsLst>
              <a:gs pos="0">
                <a:srgbClr val="990099"/>
              </a:gs>
              <a:gs pos="100000">
                <a:srgbClr val="FF00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25" name="AutoShape 9"/>
          <p:cNvSpPr>
            <a:spLocks noChangeArrowheads="1"/>
          </p:cNvSpPr>
          <p:nvPr/>
        </p:nvSpPr>
        <p:spPr bwMode="auto">
          <a:xfrm>
            <a:off x="3276600" y="2060575"/>
            <a:ext cx="2736850" cy="2954338"/>
          </a:xfrm>
          <a:prstGeom prst="star4">
            <a:avLst>
              <a:gd name="adj" fmla="val 11542"/>
            </a:avLst>
          </a:prstGeom>
          <a:gradFill rotWithShape="1">
            <a:gsLst>
              <a:gs pos="0">
                <a:schemeClr val="accent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27" name="AutoShape 11"/>
          <p:cNvSpPr>
            <a:spLocks noChangeArrowheads="1"/>
          </p:cNvSpPr>
          <p:nvPr/>
        </p:nvSpPr>
        <p:spPr bwMode="auto">
          <a:xfrm rot="-1728264">
            <a:off x="6084888" y="765175"/>
            <a:ext cx="1795462" cy="1603375"/>
          </a:xfrm>
          <a:prstGeom prst="star5">
            <a:avLst/>
          </a:prstGeom>
          <a:gradFill rotWithShape="1">
            <a:gsLst>
              <a:gs pos="0">
                <a:schemeClr val="bg1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9219" name="Picture 3" descr="05_moon_meteorit_alh-8100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1620838" y="0"/>
            <a:ext cx="1404938" cy="1038225"/>
          </a:xfrm>
          <a:prstGeom prst="rect">
            <a:avLst/>
          </a:prstGeom>
          <a:noFill/>
        </p:spPr>
      </p:pic>
      <p:pic>
        <p:nvPicPr>
          <p:cNvPr id="9229" name="Picture 13" descr="05_moon_meteorit_alh-8100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324975" y="0"/>
            <a:ext cx="1404938" cy="908050"/>
          </a:xfrm>
          <a:prstGeom prst="rect">
            <a:avLst/>
          </a:prstGeom>
          <a:noFill/>
        </p:spPr>
      </p:pic>
      <p:sp>
        <p:nvSpPr>
          <p:cNvPr id="9231" name="AutoShape 15"/>
          <p:cNvSpPr>
            <a:spLocks noChangeArrowheads="1"/>
          </p:cNvSpPr>
          <p:nvPr/>
        </p:nvSpPr>
        <p:spPr bwMode="auto">
          <a:xfrm>
            <a:off x="1042988" y="4797425"/>
            <a:ext cx="936625" cy="863600"/>
          </a:xfrm>
          <a:prstGeom prst="star5">
            <a:avLst/>
          </a:prstGeom>
          <a:gradFill rotWithShape="1">
            <a:gsLst>
              <a:gs pos="0">
                <a:srgbClr val="6699FF"/>
              </a:gs>
              <a:gs pos="100000">
                <a:srgbClr val="00FF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33" name="AutoShape 17"/>
          <p:cNvSpPr>
            <a:spLocks noChangeArrowheads="1"/>
          </p:cNvSpPr>
          <p:nvPr/>
        </p:nvSpPr>
        <p:spPr bwMode="auto">
          <a:xfrm>
            <a:off x="3635375" y="549275"/>
            <a:ext cx="1223963" cy="1079500"/>
          </a:xfrm>
          <a:prstGeom prst="star5">
            <a:avLst/>
          </a:prstGeom>
          <a:gradFill rotWithShape="1">
            <a:gsLst>
              <a:gs pos="0">
                <a:srgbClr val="FFFF66"/>
              </a:gs>
              <a:gs pos="100000">
                <a:srgbClr val="00FF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34" name="AutoShape 18"/>
          <p:cNvSpPr>
            <a:spLocks noChangeArrowheads="1"/>
          </p:cNvSpPr>
          <p:nvPr/>
        </p:nvSpPr>
        <p:spPr bwMode="auto">
          <a:xfrm rot="-1624394">
            <a:off x="6283325" y="3414713"/>
            <a:ext cx="1731963" cy="1655762"/>
          </a:xfrm>
          <a:prstGeom prst="star5">
            <a:avLst/>
          </a:prstGeom>
          <a:gradFill rotWithShape="1">
            <a:gsLst>
              <a:gs pos="0">
                <a:srgbClr val="FF0066"/>
              </a:gs>
              <a:gs pos="100000">
                <a:srgbClr val="CC99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35" name="AutoShape 19"/>
          <p:cNvSpPr>
            <a:spLocks noChangeArrowheads="1"/>
          </p:cNvSpPr>
          <p:nvPr/>
        </p:nvSpPr>
        <p:spPr bwMode="auto">
          <a:xfrm rot="-1624394">
            <a:off x="779463" y="1011238"/>
            <a:ext cx="1587500" cy="1511300"/>
          </a:xfrm>
          <a:prstGeom prst="star5">
            <a:avLst/>
          </a:prstGeom>
          <a:gradFill rotWithShape="1">
            <a:gsLst>
              <a:gs pos="0">
                <a:srgbClr val="990099"/>
              </a:gs>
              <a:gs pos="100000">
                <a:srgbClr val="FF99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36" name="AutoShape 20"/>
          <p:cNvSpPr>
            <a:spLocks noChangeArrowheads="1"/>
          </p:cNvSpPr>
          <p:nvPr/>
        </p:nvSpPr>
        <p:spPr bwMode="auto">
          <a:xfrm rot="-1624394">
            <a:off x="3567113" y="4805363"/>
            <a:ext cx="1873250" cy="1736725"/>
          </a:xfrm>
          <a:prstGeom prst="star5">
            <a:avLst/>
          </a:prstGeom>
          <a:gradFill rotWithShape="1">
            <a:gsLst>
              <a:gs pos="0">
                <a:srgbClr val="33CC33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pic>
        <p:nvPicPr>
          <p:cNvPr id="9237" name="Picture 21" descr="earth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86050" y="4071942"/>
            <a:ext cx="1511300" cy="1511300"/>
          </a:xfrm>
          <a:prstGeom prst="rect">
            <a:avLst/>
          </a:prstGeom>
          <a:noFill/>
        </p:spPr>
      </p:pic>
      <p:pic>
        <p:nvPicPr>
          <p:cNvPr id="9238" name="Picture 22" descr="42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87900" y="3860800"/>
            <a:ext cx="792163" cy="792163"/>
          </a:xfrm>
          <a:prstGeom prst="rect">
            <a:avLst/>
          </a:prstGeom>
          <a:noFill/>
        </p:spPr>
      </p:pic>
      <p:pic>
        <p:nvPicPr>
          <p:cNvPr id="9239" name="Picture 23" descr="mars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71775" y="2205038"/>
            <a:ext cx="863600" cy="863600"/>
          </a:xfrm>
          <a:prstGeom prst="rect">
            <a:avLst/>
          </a:prstGeom>
          <a:noFill/>
        </p:spPr>
      </p:pic>
      <p:pic>
        <p:nvPicPr>
          <p:cNvPr id="9240" name="Picture 24" descr="112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235825" y="3213100"/>
            <a:ext cx="1079500" cy="1079500"/>
          </a:xfrm>
          <a:prstGeom prst="rect">
            <a:avLst/>
          </a:prstGeom>
          <a:noFill/>
        </p:spPr>
      </p:pic>
      <p:pic>
        <p:nvPicPr>
          <p:cNvPr id="9241" name="Picture 25" descr="upiter"/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124075" y="708025"/>
            <a:ext cx="935038" cy="498475"/>
          </a:xfrm>
          <a:prstGeom prst="rect">
            <a:avLst/>
          </a:prstGeom>
          <a:noFill/>
        </p:spPr>
      </p:pic>
      <p:pic>
        <p:nvPicPr>
          <p:cNvPr id="9242" name="Picture 26" descr="r4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16200000">
            <a:off x="-33337" y="5857875"/>
            <a:ext cx="1428750" cy="571500"/>
          </a:xfrm>
          <a:prstGeom prst="rect">
            <a:avLst/>
          </a:prstGeom>
          <a:noFill/>
        </p:spPr>
      </p:pic>
      <p:pic>
        <p:nvPicPr>
          <p:cNvPr id="9245" name="Picture 29" descr="r4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95288" y="188913"/>
            <a:ext cx="1428750" cy="571500"/>
          </a:xfrm>
          <a:prstGeom prst="rect">
            <a:avLst/>
          </a:prstGeom>
          <a:noFill/>
        </p:spPr>
      </p:pic>
      <p:pic>
        <p:nvPicPr>
          <p:cNvPr id="9246" name="Picture 30" descr="r4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5400000">
            <a:off x="7888288" y="617538"/>
            <a:ext cx="1428750" cy="571500"/>
          </a:xfrm>
          <a:prstGeom prst="rect">
            <a:avLst/>
          </a:prstGeom>
          <a:noFill/>
        </p:spPr>
      </p:pic>
      <p:pic>
        <p:nvPicPr>
          <p:cNvPr id="9248" name="Picture 32" descr="r7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-23696382">
            <a:off x="4211638" y="1700213"/>
            <a:ext cx="1657350" cy="1104900"/>
          </a:xfrm>
          <a:prstGeom prst="rect">
            <a:avLst/>
          </a:prstGeom>
          <a:noFill/>
        </p:spPr>
      </p:pic>
      <p:pic>
        <p:nvPicPr>
          <p:cNvPr id="9249" name="Picture 33" descr="56r2"/>
          <p:cNvPicPr>
            <a:picLocks noChangeAspect="1" noChangeArrowheads="1" noCrop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-1371600" y="0"/>
            <a:ext cx="1371600" cy="495300"/>
          </a:xfrm>
          <a:prstGeom prst="rect">
            <a:avLst/>
          </a:prstGeom>
          <a:noFill/>
        </p:spPr>
      </p:pic>
      <p:pic>
        <p:nvPicPr>
          <p:cNvPr id="9250" name="Picture 34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принц.wav"/>
          </p:nvPr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96188" y="6237288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25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2" dur="3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9000"/>
                            </p:stCondLst>
                            <p:childTnLst>
                              <p:par>
                                <p:cTn id="24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3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000"/>
                            </p:stCondLst>
                            <p:childTnLst>
                              <p:par>
                                <p:cTn id="27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500"/>
                            </p:stCondLst>
                            <p:childTnLst>
                              <p:par>
                                <p:cTn id="34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4500"/>
                            </p:stCondLst>
                            <p:childTnLst>
                              <p:par>
                                <p:cTn id="39" presetID="10" presetClass="entr" presetSubtype="0" repeatCount="4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8500"/>
                            </p:stCondLst>
                            <p:childTnLst>
                              <p:par>
                                <p:cTn id="43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9500"/>
                            </p:stCondLst>
                            <p:childTnLst>
                              <p:par>
                                <p:cTn id="47" presetID="2" presetClass="exit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3000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3000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2500"/>
                            </p:stCondLst>
                            <p:childTnLst>
                              <p:par>
                                <p:cTn id="52" presetID="2" presetClass="exit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3000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3000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500"/>
                            </p:stCondLst>
                            <p:childTnLst>
                              <p:par>
                                <p:cTn id="57" presetID="2" presetClass="exit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3000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3000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8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9000"/>
                            </p:stCondLst>
                            <p:childTnLst>
                              <p:par>
                                <p:cTn id="6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95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0000"/>
                            </p:stCondLst>
                            <p:childTnLst>
                              <p:par>
                                <p:cTn id="7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10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1500"/>
                            </p:stCondLst>
                            <p:childTnLst>
                              <p:par>
                                <p:cTn id="8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10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25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3000"/>
                            </p:stCondLst>
                            <p:childTnLst>
                              <p:par>
                                <p:cTn id="9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10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40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4500"/>
                            </p:stCondLst>
                            <p:childTnLst>
                              <p:par>
                                <p:cTn id="9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10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35500"/>
                            </p:stCondLst>
                            <p:childTnLst>
                              <p:par>
                                <p:cTn id="10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33333E-6 L 0.00035 -0.80532 " pathEditMode="relative" rAng="0" ptsTypes="AA">
                                      <p:cBhvr>
                                        <p:cTn id="106" dur="30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38500"/>
                            </p:stCondLst>
                            <p:childTnLst>
                              <p:par>
                                <p:cTn id="10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51 0.00023 L 0.80382 -0.01018 " pathEditMode="relative" rAng="0" ptsTypes="AA">
                                      <p:cBhvr>
                                        <p:cTn id="115" dur="30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8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41500"/>
                            </p:stCondLst>
                            <p:childTnLst>
                              <p:par>
                                <p:cTn id="11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4" dur="3000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3000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44500"/>
                            </p:stCondLst>
                            <p:childTnLst>
                              <p:par>
                                <p:cTn id="1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45500"/>
                            </p:stCondLst>
                            <p:childTnLst>
                              <p:par>
                                <p:cTn id="1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" presetClass="path" presetSubtype="0" repeatCount="400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77 -0.01991 C 0.02951 0.0875 -0.01042 0.2169 -0.09566 0.26829 C -0.1809 0.32084 -0.28021 0.27384 -0.31649 0.16667 C -0.35295 0.05926 -0.31319 -0.06944 -0.2276 -0.12106 C -0.14236 -0.17245 -0.0434 -0.12731 -0.00677 -0.01991 Z " pathEditMode="relative" rAng="3942850" ptsTypes="fffff">
                                      <p:cBhvr>
                                        <p:cTn id="136" dur="3000" spd="-1000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" y="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7500"/>
                            </p:stCondLst>
                            <p:childTnLst>
                              <p:par>
                                <p:cTn id="1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8500"/>
                            </p:stCondLst>
                            <p:childTnLst>
                              <p:par>
                                <p:cTn id="1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59500"/>
                            </p:stCondLst>
                            <p:childTnLst>
                              <p:par>
                                <p:cTn id="1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60500"/>
                            </p:stCondLst>
                            <p:childTnLst>
                              <p:par>
                                <p:cTn id="150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30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30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63500"/>
                            </p:stCondLst>
                            <p:childTnLst>
                              <p:par>
                                <p:cTn id="155" presetID="10" presetClass="entr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66500"/>
                            </p:stCondLst>
                            <p:childTnLst>
                              <p:par>
                                <p:cTn id="15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44444E-6 L -0.13385 0.30463 " pathEditMode="relative" rAng="0" ptsTypes="AA">
                                      <p:cBhvr>
                                        <p:cTn id="160" dur="30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" y="152"/>
                                    </p:animMotion>
                                  </p:childTnLst>
                                </p:cTn>
                              </p:par>
                              <p:par>
                                <p:cTn id="16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2" dur="3000" fill="hold"/>
                                        <p:tgtEl>
                                          <p:spTgt spid="9248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69500"/>
                            </p:stCondLst>
                            <p:childTnLst>
                              <p:par>
                                <p:cTn id="164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5" dur="2000" fill="hold"/>
                                        <p:tgtEl>
                                          <p:spTgt spid="923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71500"/>
                            </p:stCondLst>
                            <p:childTnLst>
                              <p:par>
                                <p:cTn id="16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10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72500"/>
                            </p:stCondLst>
                            <p:childTnLst>
                              <p:par>
                                <p:cTn id="17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10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10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10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73500"/>
                            </p:stCondLst>
                            <p:childTnLst>
                              <p:par>
                                <p:cTn id="18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74000"/>
                            </p:stCondLst>
                            <p:childTnLst>
                              <p:par>
                                <p:cTn id="18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20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8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250"/>
                </p:tgtEl>
              </p:cMediaNode>
            </p:audio>
          </p:childTnLst>
        </p:cTn>
      </p:par>
    </p:tnLst>
    <p:bldLst>
      <p:bldP spid="9226" grpId="0" animBg="1"/>
      <p:bldP spid="9226" grpId="1" animBg="1"/>
      <p:bldP spid="9226" grpId="2" animBg="1"/>
      <p:bldP spid="9225" grpId="0" animBg="1"/>
      <p:bldP spid="9225" grpId="1" animBg="1"/>
      <p:bldP spid="9225" grpId="2" animBg="1"/>
      <p:bldP spid="9227" grpId="0" animBg="1"/>
      <p:bldP spid="9227" grpId="1" animBg="1"/>
      <p:bldP spid="9227" grpId="2" animBg="1"/>
      <p:bldP spid="9231" grpId="0" animBg="1"/>
      <p:bldP spid="9231" grpId="1" animBg="1"/>
      <p:bldP spid="9233" grpId="0" animBg="1"/>
      <p:bldP spid="9233" grpId="1" animBg="1"/>
      <p:bldP spid="9234" grpId="0" animBg="1"/>
      <p:bldP spid="9234" grpId="1" animBg="1"/>
      <p:bldP spid="9235" grpId="0" animBg="1"/>
      <p:bldP spid="9235" grpId="1" animBg="1"/>
      <p:bldP spid="9236" grpId="0" animBg="1"/>
      <p:bldP spid="9236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C:\Documents and Settings\Admin\Рабочий стол\картинки о космосе\рнпаро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0481"/>
            <a:ext cx="9144000" cy="6888481"/>
          </a:xfrm>
          <a:prstGeom prst="rect">
            <a:avLst/>
          </a:prstGeom>
          <a:noFill/>
        </p:spPr>
      </p:pic>
      <p:pic>
        <p:nvPicPr>
          <p:cNvPr id="6" name="Picture 2" descr="C:\Documents and Settings\Admin\Рабочий стол\картинки о космосе\лодлд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1005072" y="-505061"/>
            <a:ext cx="4204901" cy="5643604"/>
          </a:xfrm>
          <a:prstGeom prst="rect">
            <a:avLst/>
          </a:prstGeom>
          <a:noFill/>
        </p:spPr>
      </p:pic>
      <p:pic>
        <p:nvPicPr>
          <p:cNvPr id="46083" name="Picture 3" descr="C:\Documents and Settings\Admin\Рабочий стол\картинки о космосе\огнг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9943693">
            <a:off x="4630748" y="3262695"/>
            <a:ext cx="4038117" cy="304280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428596" y="857232"/>
            <a:ext cx="5297091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Кто(то) </a:t>
            </a:r>
          </a:p>
          <a:p>
            <a:pPr algn="ctr"/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просит чего(</a:t>
            </a:r>
            <a:r>
              <a:rPr lang="ru-RU" sz="3600" i="1" dirty="0" err="1" smtClean="0">
                <a:latin typeface="Times New Roman" pitchFamily="18" charset="0"/>
                <a:cs typeface="Times New Roman" pitchFamily="18" charset="0"/>
              </a:rPr>
              <a:t>нибудь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(кое)(у)кого. Встречайте </a:t>
            </a:r>
          </a:p>
          <a:p>
            <a:pPr algn="ctr"/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кого(либо) в (не)котором</a:t>
            </a:r>
          </a:p>
          <a:p>
            <a:pPr algn="ctr"/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году.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Admin\Рабочий стол\картинки о космосе\рнпаро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0481"/>
            <a:ext cx="9144000" cy="6888481"/>
          </a:xfrm>
          <a:prstGeom prst="rect">
            <a:avLst/>
          </a:prstGeom>
          <a:noFill/>
        </p:spPr>
      </p:pic>
      <p:pic>
        <p:nvPicPr>
          <p:cNvPr id="3" name="Picture 4" descr="C:\Documents and Settings\Admin\Рабочий стол\картинки о космосе\оглод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4143380"/>
            <a:ext cx="3071834" cy="2407654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Прямоугольник 4"/>
          <p:cNvSpPr/>
          <p:nvPr/>
        </p:nvSpPr>
        <p:spPr>
          <a:xfrm>
            <a:off x="2857488" y="285728"/>
            <a:ext cx="571504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"/>
                <a:cs typeface="Arial"/>
              </a:rPr>
              <a:t>Как пишутся</a:t>
            </a:r>
          </a:p>
          <a:p>
            <a:pPr algn="ctr"/>
            <a:r>
              <a:rPr lang="ru-RU" sz="48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"/>
                <a:cs typeface="Arial"/>
              </a:rPr>
              <a:t>неопределенные</a:t>
            </a:r>
          </a:p>
          <a:p>
            <a:pPr algn="ctr"/>
            <a:r>
              <a:rPr lang="ru-RU" sz="48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"/>
                <a:cs typeface="Arial"/>
              </a:rPr>
              <a:t>местоимения</a:t>
            </a:r>
          </a:p>
          <a:p>
            <a:pPr algn="ctr"/>
            <a:r>
              <a:rPr lang="ru-RU" sz="48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"/>
                <a:cs typeface="Arial"/>
              </a:rPr>
              <a:t>с приставками</a:t>
            </a:r>
          </a:p>
          <a:p>
            <a:pPr algn="ctr"/>
            <a:r>
              <a:rPr lang="ru-RU" sz="48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"/>
                <a:cs typeface="Arial"/>
              </a:rPr>
              <a:t>и суффиксами?</a:t>
            </a:r>
            <a:endParaRPr lang="ru-RU" sz="48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latin typeface="Arial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C:\Documents and Settings\Admin\Рабочий стол\картинки о космосе\рнпаро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30481"/>
            <a:ext cx="9144000" cy="6888481"/>
          </a:xfrm>
          <a:prstGeom prst="rect">
            <a:avLst/>
          </a:prstGeom>
          <a:noFill/>
        </p:spPr>
      </p:pic>
      <p:sp>
        <p:nvSpPr>
          <p:cNvPr id="3" name="Пятно 1 2"/>
          <p:cNvSpPr/>
          <p:nvPr/>
        </p:nvSpPr>
        <p:spPr>
          <a:xfrm>
            <a:off x="1142976" y="1571612"/>
            <a:ext cx="1357322" cy="1357322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ятно 1 3"/>
          <p:cNvSpPr/>
          <p:nvPr/>
        </p:nvSpPr>
        <p:spPr>
          <a:xfrm>
            <a:off x="3357554" y="2500306"/>
            <a:ext cx="2286016" cy="1714512"/>
          </a:xfrm>
          <a:prstGeom prst="irregularSeal1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  <a:latin typeface="Arial Black" pitchFamily="34" charset="0"/>
              </a:rPr>
              <a:t>?</a:t>
            </a:r>
            <a:endParaRPr lang="ru-RU" sz="48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5" name="4-конечная звезда 4"/>
          <p:cNvSpPr/>
          <p:nvPr/>
        </p:nvSpPr>
        <p:spPr>
          <a:xfrm rot="1143678">
            <a:off x="6924285" y="4581767"/>
            <a:ext cx="1557739" cy="1104858"/>
          </a:xfrm>
          <a:prstGeom prst="star4">
            <a:avLst>
              <a:gd name="adj" fmla="val 21591"/>
            </a:avLst>
          </a:prstGeom>
          <a:solidFill>
            <a:srgbClr val="F616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16-конечная звезда 5"/>
          <p:cNvSpPr/>
          <p:nvPr/>
        </p:nvSpPr>
        <p:spPr>
          <a:xfrm>
            <a:off x="1285852" y="4929198"/>
            <a:ext cx="914400" cy="914400"/>
          </a:xfrm>
          <a:prstGeom prst="star16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4-конечная звезда 6"/>
          <p:cNvSpPr/>
          <p:nvPr/>
        </p:nvSpPr>
        <p:spPr>
          <a:xfrm>
            <a:off x="3857620" y="1357298"/>
            <a:ext cx="914400" cy="914400"/>
          </a:xfrm>
          <a:prstGeom prst="star4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7-конечная звезда 7"/>
          <p:cNvSpPr/>
          <p:nvPr/>
        </p:nvSpPr>
        <p:spPr>
          <a:xfrm>
            <a:off x="6643702" y="1857364"/>
            <a:ext cx="1285884" cy="1214446"/>
          </a:xfrm>
          <a:prstGeom prst="star7">
            <a:avLst>
              <a:gd name="adj" fmla="val 25960"/>
              <a:gd name="hf" fmla="val 102572"/>
              <a:gd name="vf" fmla="val 105210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4-конечная звезда 8"/>
          <p:cNvSpPr/>
          <p:nvPr/>
        </p:nvSpPr>
        <p:spPr>
          <a:xfrm>
            <a:off x="214282" y="3429000"/>
            <a:ext cx="1214446" cy="1428760"/>
          </a:xfrm>
          <a:prstGeom prst="star4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ятно 2 9"/>
          <p:cNvSpPr/>
          <p:nvPr/>
        </p:nvSpPr>
        <p:spPr>
          <a:xfrm>
            <a:off x="3214678" y="4429132"/>
            <a:ext cx="914400" cy="914400"/>
          </a:xfrm>
          <a:prstGeom prst="irregularSeal2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ятно 2 10"/>
          <p:cNvSpPr/>
          <p:nvPr/>
        </p:nvSpPr>
        <p:spPr>
          <a:xfrm>
            <a:off x="4857752" y="5072074"/>
            <a:ext cx="914400" cy="914400"/>
          </a:xfrm>
          <a:prstGeom prst="irregularSeal2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solidFill>
                  <a:srgbClr val="F61666"/>
                </a:solidFill>
                <a:latin typeface="Bookman Old Style" pitchFamily="18" charset="0"/>
                <a:ea typeface="MS Mincho" pitchFamily="49" charset="-128"/>
              </a:rPr>
              <a:t>Планета «Местоимение»</a:t>
            </a:r>
            <a:endParaRPr lang="ru-RU" sz="4400" b="1" i="1" dirty="0">
              <a:solidFill>
                <a:srgbClr val="F61666"/>
              </a:solidFill>
              <a:latin typeface="Bookman Old Style" pitchFamily="18" charset="0"/>
              <a:ea typeface="MS Mincho" pitchFamily="49" charset="-128"/>
            </a:endParaRPr>
          </a:p>
        </p:txBody>
      </p:sp>
      <p:pic>
        <p:nvPicPr>
          <p:cNvPr id="20" name="MS900054316[1].mid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143768" y="7143776"/>
            <a:ext cx="304800" cy="304800"/>
          </a:xfrm>
          <a:prstGeom prst="rect">
            <a:avLst/>
          </a:prstGeom>
        </p:spPr>
      </p:pic>
      <p:sp>
        <p:nvSpPr>
          <p:cNvPr id="18" name="4-конечная звезда 17"/>
          <p:cNvSpPr/>
          <p:nvPr/>
        </p:nvSpPr>
        <p:spPr>
          <a:xfrm>
            <a:off x="1857356" y="3143248"/>
            <a:ext cx="1214446" cy="1428760"/>
          </a:xfrm>
          <a:prstGeom prst="star4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4-конечная звезда 18"/>
          <p:cNvSpPr/>
          <p:nvPr/>
        </p:nvSpPr>
        <p:spPr>
          <a:xfrm rot="1143678">
            <a:off x="5566962" y="3081569"/>
            <a:ext cx="1557739" cy="1104858"/>
          </a:xfrm>
          <a:prstGeom prst="star4">
            <a:avLst>
              <a:gd name="adj" fmla="val 21591"/>
            </a:avLst>
          </a:prstGeom>
          <a:solidFill>
            <a:srgbClr val="F616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0110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"/>
                </p:tgtEl>
              </p:cMediaNode>
            </p:audio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8"/>
            <a:ext cx="9144000" cy="6858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0" y="-2"/>
          <a:ext cx="9144000" cy="68580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857234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ysClr val="windowText" lastClr="000000"/>
                          </a:solidFill>
                        </a:rPr>
                        <a:t>Неопределенные местоимения пишутся</a:t>
                      </a:r>
                    </a:p>
                    <a:p>
                      <a:pPr algn="ctr"/>
                      <a:endParaRPr lang="ru-RU" sz="1000" b="0" dirty="0" smtClean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16341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44163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</a:t>
                      </a:r>
                      <a:r>
                        <a:rPr lang="ru-RU" sz="280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кто</a:t>
                      </a:r>
                    </a:p>
                    <a:p>
                      <a:pPr algn="ctr"/>
                      <a:r>
                        <a:rPr lang="ru-RU" sz="28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</a:t>
                      </a:r>
                      <a:r>
                        <a:rPr lang="ru-RU" sz="280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что</a:t>
                      </a:r>
                    </a:p>
                    <a:p>
                      <a:pPr algn="ctr"/>
                      <a:r>
                        <a:rPr lang="ru-RU" sz="28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</a:t>
                      </a:r>
                      <a:r>
                        <a:rPr lang="ru-RU" sz="280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сколько</a:t>
                      </a:r>
                    </a:p>
                    <a:p>
                      <a:pPr algn="ctr"/>
                      <a:r>
                        <a:rPr lang="ru-RU" sz="28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</a:t>
                      </a:r>
                      <a:r>
                        <a:rPr lang="ru-RU" sz="280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который</a:t>
                      </a:r>
                      <a:endParaRPr lang="ru-RU" sz="28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кое</a:t>
                      </a:r>
                      <a:r>
                        <a:rPr lang="ru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8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r>
                        <a:rPr lang="ru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80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кем</a:t>
                      </a:r>
                    </a:p>
                    <a:p>
                      <a:pPr algn="ctr"/>
                      <a:r>
                        <a:rPr lang="ru-RU" sz="280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кое </a:t>
                      </a:r>
                      <a:r>
                        <a:rPr lang="ru-RU" sz="28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для</a:t>
                      </a:r>
                      <a:r>
                        <a:rPr lang="ru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80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кого</a:t>
                      </a:r>
                    </a:p>
                    <a:p>
                      <a:pPr algn="ctr"/>
                      <a:r>
                        <a:rPr lang="ru-RU" sz="280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кое</a:t>
                      </a:r>
                      <a:r>
                        <a:rPr lang="ru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8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80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чём</a:t>
                      </a:r>
                    </a:p>
                    <a:p>
                      <a:pPr algn="ctr"/>
                      <a:r>
                        <a:rPr lang="ru-RU" sz="280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кое</a:t>
                      </a:r>
                      <a:r>
                        <a:rPr lang="ru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8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</a:t>
                      </a:r>
                      <a:r>
                        <a:rPr lang="ru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80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кому</a:t>
                      </a:r>
                      <a:endParaRPr lang="ru-RU" sz="28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кто-</a:t>
                      </a:r>
                      <a:r>
                        <a:rPr lang="ru-RU" sz="2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то</a:t>
                      </a:r>
                    </a:p>
                    <a:p>
                      <a:pPr algn="ctr"/>
                      <a:r>
                        <a:rPr lang="ru-RU" sz="28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чей-</a:t>
                      </a:r>
                      <a:r>
                        <a:rPr lang="ru-RU" sz="2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либо</a:t>
                      </a:r>
                    </a:p>
                    <a:p>
                      <a:pPr algn="ctr"/>
                      <a:r>
                        <a:rPr lang="ru-RU" sz="28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где-</a:t>
                      </a:r>
                      <a:r>
                        <a:rPr lang="ru-RU" sz="2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нибудь</a:t>
                      </a:r>
                    </a:p>
                    <a:p>
                      <a:pPr algn="ctr"/>
                      <a:r>
                        <a:rPr lang="ru-RU" sz="2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кое</a:t>
                      </a:r>
                      <a:r>
                        <a:rPr lang="ru-RU" sz="28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-какой</a:t>
                      </a:r>
                      <a:endParaRPr lang="ru-RU" sz="28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460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0" y="4572008"/>
            <a:ext cx="30718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Приставка 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пишется слитно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00364" y="4714884"/>
            <a:ext cx="30003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Местоимения с 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предлогом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пишутся в три слова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15074" y="4611231"/>
            <a:ext cx="292892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Приставка 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кое-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суффиксы 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–то,</a:t>
            </a:r>
          </a:p>
          <a:p>
            <a:pPr algn="ctr"/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-либо, -</a:t>
            </a:r>
            <a:r>
              <a:rPr lang="ru-RU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нибудь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пишутся через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дефис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85786" y="1214422"/>
            <a:ext cx="124425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слитно</a:t>
            </a:r>
          </a:p>
          <a:p>
            <a:endParaRPr lang="ru-RU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3500430" y="1214422"/>
            <a:ext cx="171386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раздельно</a:t>
            </a:r>
          </a:p>
          <a:p>
            <a:endParaRPr lang="ru-RU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6500826" y="1214422"/>
            <a:ext cx="202722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через дефис</a:t>
            </a:r>
          </a:p>
          <a:p>
            <a:endParaRPr lang="ru-RU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Admin\Рабочий стол\картинки о космосе\рнпаро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88481"/>
          </a:xfrm>
          <a:prstGeom prst="rect">
            <a:avLst/>
          </a:prstGeom>
          <a:noFill/>
        </p:spPr>
      </p:pic>
      <p:sp>
        <p:nvSpPr>
          <p:cNvPr id="32772" name="WordArt 4"/>
          <p:cNvSpPr>
            <a:spLocks noChangeArrowheads="1" noChangeShapeType="1" noTextEdit="1"/>
          </p:cNvSpPr>
          <p:nvPr/>
        </p:nvSpPr>
        <p:spPr bwMode="auto">
          <a:xfrm>
            <a:off x="3071802" y="214291"/>
            <a:ext cx="5643602" cy="8572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7200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Напоминалка</a:t>
            </a:r>
            <a:endParaRPr lang="ru-RU" sz="72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32773" name="WordArt 5"/>
          <p:cNvSpPr>
            <a:spLocks noChangeArrowheads="1" noChangeShapeType="1" noTextEdit="1"/>
          </p:cNvSpPr>
          <p:nvPr/>
        </p:nvSpPr>
        <p:spPr bwMode="auto">
          <a:xfrm>
            <a:off x="2928926" y="2143116"/>
            <a:ext cx="6000792" cy="453867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6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КОЕ-,</a:t>
            </a:r>
          </a:p>
          <a:p>
            <a:pPr algn="ctr"/>
            <a:r>
              <a:rPr lang="ru-RU" sz="6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 -ЛИБО</a:t>
            </a:r>
            <a:r>
              <a:rPr lang="ru-RU" sz="6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, </a:t>
            </a:r>
            <a:endParaRPr lang="ru-RU" sz="6600" b="1" kern="10" dirty="0" smtClean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FF00"/>
              </a:solidFill>
              <a:latin typeface="Arial"/>
              <a:cs typeface="Arial"/>
            </a:endParaRPr>
          </a:p>
          <a:p>
            <a:pPr algn="ctr"/>
            <a:r>
              <a:rPr lang="ru-RU" sz="6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-ТО</a:t>
            </a:r>
            <a:r>
              <a:rPr lang="ru-RU" sz="6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,</a:t>
            </a:r>
          </a:p>
          <a:p>
            <a:pPr algn="ctr"/>
            <a:r>
              <a:rPr lang="ru-RU" sz="6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-НИБУДЬ</a:t>
            </a:r>
          </a:p>
          <a:p>
            <a:pPr algn="ctr"/>
            <a:r>
              <a:rPr lang="ru-RU" sz="6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lang="ru-RU" sz="6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- ЧЕРТОЧКУ</a:t>
            </a:r>
          </a:p>
          <a:p>
            <a:pPr algn="ctr"/>
            <a:r>
              <a:rPr lang="ru-RU" sz="6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НЕ ПОЗАБУДЬ</a:t>
            </a:r>
          </a:p>
        </p:txBody>
      </p:sp>
      <p:sp>
        <p:nvSpPr>
          <p:cNvPr id="8" name="Пятно 1 7"/>
          <p:cNvSpPr/>
          <p:nvPr/>
        </p:nvSpPr>
        <p:spPr>
          <a:xfrm>
            <a:off x="214282" y="214290"/>
            <a:ext cx="4143404" cy="492922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8130" name="Picture 2" descr="C:\Documents and Settings\Admin\Рабочий стол\картинки о космосе\ррррр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1500174"/>
            <a:ext cx="2286016" cy="247227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8"/>
            <a:ext cx="9144000" cy="6858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z="5400" b="1" i="1" u="sng" dirty="0">
              <a:solidFill>
                <a:srgbClr val="990033"/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000" dirty="0" smtClean="0">
                <a:latin typeface="Arial Black" pitchFamily="34" charset="0"/>
                <a:cs typeface="Times New Roman" pitchFamily="18" charset="0"/>
              </a:rPr>
              <a:t>Кто(то) просит чего(</a:t>
            </a:r>
            <a:r>
              <a:rPr lang="ru-RU" sz="4000" dirty="0" err="1" smtClean="0">
                <a:latin typeface="Arial Black" pitchFamily="34" charset="0"/>
                <a:cs typeface="Times New Roman" pitchFamily="18" charset="0"/>
              </a:rPr>
              <a:t>нибудь</a:t>
            </a:r>
            <a:r>
              <a:rPr lang="ru-RU" sz="4000" dirty="0" smtClean="0">
                <a:latin typeface="Arial Black" pitchFamily="34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ru-RU" sz="4000" dirty="0" smtClean="0">
                <a:latin typeface="Arial Black" pitchFamily="34" charset="0"/>
                <a:cs typeface="Times New Roman" pitchFamily="18" charset="0"/>
              </a:rPr>
              <a:t>(кое)(у)кого. Встречайте </a:t>
            </a:r>
          </a:p>
          <a:p>
            <a:pPr>
              <a:buNone/>
            </a:pPr>
            <a:r>
              <a:rPr lang="ru-RU" sz="4000" dirty="0" smtClean="0">
                <a:latin typeface="Arial Black" pitchFamily="34" charset="0"/>
                <a:cs typeface="Times New Roman" pitchFamily="18" charset="0"/>
              </a:rPr>
              <a:t>кого(либо) в (не)котором</a:t>
            </a:r>
          </a:p>
          <a:p>
            <a:pPr>
              <a:buNone/>
            </a:pPr>
            <a:r>
              <a:rPr lang="ru-RU" sz="4000" dirty="0" smtClean="0">
                <a:latin typeface="Arial Black" pitchFamily="34" charset="0"/>
                <a:cs typeface="Times New Roman" pitchFamily="18" charset="0"/>
              </a:rPr>
              <a:t> году.</a:t>
            </a:r>
          </a:p>
        </p:txBody>
      </p:sp>
      <p:pic>
        <p:nvPicPr>
          <p:cNvPr id="6" name="Picture 2" descr="C:\Documents and Settings\Admin\Рабочий стол\картинки о космосе\лодлд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6116419" y="4242035"/>
            <a:ext cx="1928826" cy="258877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8"/>
            <a:ext cx="9144000" cy="6858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endParaRPr lang="ru-RU" sz="5400" b="1" i="1" u="sng" dirty="0">
              <a:solidFill>
                <a:srgbClr val="990033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164305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sz="4000" dirty="0" smtClean="0">
                <a:latin typeface="Arial Black" pitchFamily="34" charset="0"/>
                <a:cs typeface="Times New Roman" pitchFamily="18" charset="0"/>
              </a:rPr>
              <a:t>Кто(то) просит чего(</a:t>
            </a:r>
            <a:r>
              <a:rPr lang="ru-RU" sz="4000" dirty="0" err="1" smtClean="0">
                <a:latin typeface="Arial Black" pitchFamily="34" charset="0"/>
                <a:cs typeface="Times New Roman" pitchFamily="18" charset="0"/>
              </a:rPr>
              <a:t>нибудь</a:t>
            </a:r>
            <a:r>
              <a:rPr lang="ru-RU" sz="4000" dirty="0" smtClean="0">
                <a:latin typeface="Arial Black" pitchFamily="34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ru-RU" sz="4000" dirty="0" smtClean="0">
                <a:latin typeface="Arial Black" pitchFamily="34" charset="0"/>
                <a:cs typeface="Times New Roman" pitchFamily="18" charset="0"/>
              </a:rPr>
              <a:t>(кое)(у)кого. Встречайте </a:t>
            </a:r>
          </a:p>
          <a:p>
            <a:pPr>
              <a:buNone/>
            </a:pPr>
            <a:r>
              <a:rPr lang="ru-RU" sz="4000" dirty="0" smtClean="0">
                <a:latin typeface="Arial Black" pitchFamily="34" charset="0"/>
                <a:cs typeface="Times New Roman" pitchFamily="18" charset="0"/>
              </a:rPr>
              <a:t>кого(либо) в </a:t>
            </a:r>
            <a:r>
              <a:rPr lang="ru-RU" sz="4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  <a:cs typeface="Times New Roman" pitchFamily="18" charset="0"/>
              </a:rPr>
              <a:t>не</a:t>
            </a:r>
            <a:r>
              <a:rPr lang="ru-RU" sz="4000" dirty="0" smtClean="0">
                <a:latin typeface="Arial Black" pitchFamily="34" charset="0"/>
                <a:cs typeface="Times New Roman" pitchFamily="18" charset="0"/>
              </a:rPr>
              <a:t>котором</a:t>
            </a:r>
          </a:p>
          <a:p>
            <a:pPr>
              <a:buNone/>
            </a:pPr>
            <a:r>
              <a:rPr lang="ru-RU" sz="4000" dirty="0" smtClean="0">
                <a:latin typeface="Arial Black" pitchFamily="34" charset="0"/>
                <a:cs typeface="Times New Roman" pitchFamily="18" charset="0"/>
              </a:rPr>
              <a:t> году.</a:t>
            </a:r>
          </a:p>
          <a:p>
            <a:pPr>
              <a:buNone/>
            </a:pPr>
            <a:endParaRPr lang="ru-RU" sz="4000" dirty="0" smtClean="0">
              <a:latin typeface="Arial Black" pitchFamily="34" charset="0"/>
              <a:cs typeface="Times New Roman" pitchFamily="18" charset="0"/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4000496" y="3071810"/>
            <a:ext cx="928694" cy="285752"/>
            <a:chOff x="785786" y="1428736"/>
            <a:chExt cx="928694" cy="285752"/>
          </a:xfrm>
        </p:grpSpPr>
        <p:cxnSp>
          <p:nvCxnSpPr>
            <p:cNvPr id="9" name="Прямая соединительная линия 8"/>
            <p:cNvCxnSpPr/>
            <p:nvPr/>
          </p:nvCxnSpPr>
          <p:spPr>
            <a:xfrm>
              <a:off x="785786" y="1428736"/>
              <a:ext cx="92869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rot="5400000">
              <a:off x="1571604" y="1571612"/>
              <a:ext cx="285752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2" name="Picture 2" descr="C:\Documents and Settings\Admin\Рабочий стол\картинки о космосе\лодлд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6116419" y="4242035"/>
            <a:ext cx="1928826" cy="258877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8"/>
            <a:ext cx="9144000" cy="6858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z="5400" b="1" i="1" u="sng" dirty="0">
              <a:solidFill>
                <a:srgbClr val="990033"/>
              </a:solidFill>
            </a:endParaRPr>
          </a:p>
        </p:txBody>
      </p:sp>
      <p:sp>
        <p:nvSpPr>
          <p:cNvPr id="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000" dirty="0" smtClean="0">
                <a:latin typeface="Arial Black" pitchFamily="34" charset="0"/>
                <a:cs typeface="Times New Roman" pitchFamily="18" charset="0"/>
              </a:rPr>
              <a:t>Кто(то) просит чего(</a:t>
            </a:r>
            <a:r>
              <a:rPr lang="ru-RU" sz="4000" dirty="0" err="1" smtClean="0">
                <a:latin typeface="Arial Black" pitchFamily="34" charset="0"/>
                <a:cs typeface="Times New Roman" pitchFamily="18" charset="0"/>
              </a:rPr>
              <a:t>нибудь</a:t>
            </a:r>
            <a:r>
              <a:rPr lang="ru-RU" sz="4000" dirty="0" smtClean="0">
                <a:latin typeface="Arial Black" pitchFamily="34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ru-RU" sz="4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  <a:cs typeface="Times New Roman" pitchFamily="18" charset="0"/>
              </a:rPr>
              <a:t>кое </a:t>
            </a:r>
            <a:r>
              <a:rPr lang="ru-RU" sz="4000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у</a:t>
            </a:r>
            <a:r>
              <a:rPr lang="ru-RU" sz="4000" dirty="0" smtClean="0">
                <a:latin typeface="Arial Black" pitchFamily="34" charset="0"/>
                <a:cs typeface="Times New Roman" pitchFamily="18" charset="0"/>
              </a:rPr>
              <a:t> кого. Встречайте </a:t>
            </a:r>
          </a:p>
          <a:p>
            <a:pPr>
              <a:buNone/>
            </a:pPr>
            <a:r>
              <a:rPr lang="ru-RU" sz="4000" dirty="0" smtClean="0">
                <a:latin typeface="Arial Black" pitchFamily="34" charset="0"/>
                <a:cs typeface="Times New Roman" pitchFamily="18" charset="0"/>
              </a:rPr>
              <a:t>кого(либо) в </a:t>
            </a:r>
            <a:r>
              <a:rPr lang="ru-RU" sz="4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  <a:cs typeface="Times New Roman" pitchFamily="18" charset="0"/>
              </a:rPr>
              <a:t>не</a:t>
            </a:r>
            <a:r>
              <a:rPr lang="ru-RU" sz="4000" dirty="0" smtClean="0">
                <a:latin typeface="Arial Black" pitchFamily="34" charset="0"/>
                <a:cs typeface="Times New Roman" pitchFamily="18" charset="0"/>
              </a:rPr>
              <a:t>котором</a:t>
            </a:r>
          </a:p>
          <a:p>
            <a:pPr>
              <a:buNone/>
            </a:pPr>
            <a:r>
              <a:rPr lang="ru-RU" sz="4000" dirty="0" smtClean="0">
                <a:latin typeface="Arial Black" pitchFamily="34" charset="0"/>
                <a:cs typeface="Times New Roman" pitchFamily="18" charset="0"/>
              </a:rPr>
              <a:t> году.</a:t>
            </a:r>
          </a:p>
          <a:p>
            <a:pPr>
              <a:buNone/>
            </a:pPr>
            <a:endParaRPr lang="ru-RU" sz="4000" dirty="0" smtClean="0">
              <a:latin typeface="Arial Black" pitchFamily="34" charset="0"/>
              <a:cs typeface="Times New Roman" pitchFamily="18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500034" y="2857496"/>
            <a:ext cx="928694" cy="285752"/>
            <a:chOff x="785786" y="1428736"/>
            <a:chExt cx="928694" cy="285752"/>
          </a:xfrm>
        </p:grpSpPr>
        <p:cxnSp>
          <p:nvCxnSpPr>
            <p:cNvPr id="9" name="Прямая соединительная линия 8"/>
            <p:cNvCxnSpPr/>
            <p:nvPr/>
          </p:nvCxnSpPr>
          <p:spPr>
            <a:xfrm>
              <a:off x="785786" y="1428736"/>
              <a:ext cx="92869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rot="5400000">
              <a:off x="1571604" y="1571612"/>
              <a:ext cx="285752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6" name="Picture 2" descr="C:\Documents and Settings\Admin\Рабочий стол\картинки о космосе\лодлд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6116419" y="4242035"/>
            <a:ext cx="1928826" cy="2588772"/>
          </a:xfrm>
          <a:prstGeom prst="rect">
            <a:avLst/>
          </a:prstGeom>
          <a:noFill/>
        </p:spPr>
      </p:pic>
      <p:grpSp>
        <p:nvGrpSpPr>
          <p:cNvPr id="17" name="Группа 16"/>
          <p:cNvGrpSpPr/>
          <p:nvPr/>
        </p:nvGrpSpPr>
        <p:grpSpPr>
          <a:xfrm>
            <a:off x="4071934" y="3571876"/>
            <a:ext cx="928694" cy="285752"/>
            <a:chOff x="785786" y="1428736"/>
            <a:chExt cx="928694" cy="285752"/>
          </a:xfrm>
        </p:grpSpPr>
        <p:cxnSp>
          <p:nvCxnSpPr>
            <p:cNvPr id="18" name="Прямая соединительная линия 17"/>
            <p:cNvCxnSpPr/>
            <p:nvPr/>
          </p:nvCxnSpPr>
          <p:spPr>
            <a:xfrm>
              <a:off x="785786" y="1428736"/>
              <a:ext cx="92869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rot="5400000">
              <a:off x="1571604" y="1571612"/>
              <a:ext cx="285752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8"/>
            <a:ext cx="9144000" cy="6858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z="5400" b="1" i="1" u="sng" dirty="0">
              <a:solidFill>
                <a:srgbClr val="990033"/>
              </a:solidFill>
            </a:endParaRPr>
          </a:p>
        </p:txBody>
      </p:sp>
      <p:sp>
        <p:nvSpPr>
          <p:cNvPr id="15" name="Rectangle 3"/>
          <p:cNvSpPr>
            <a:spLocks noGrp="1" noChangeArrowheads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sz="4000" dirty="0" smtClean="0">
                <a:latin typeface="Arial Black" pitchFamily="34" charset="0"/>
                <a:cs typeface="Times New Roman" pitchFamily="18" charset="0"/>
              </a:rPr>
              <a:t>Кто</a:t>
            </a:r>
            <a:r>
              <a:rPr lang="ru-RU" sz="4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  <a:cs typeface="Times New Roman" pitchFamily="18" charset="0"/>
              </a:rPr>
              <a:t>-то</a:t>
            </a:r>
            <a:r>
              <a:rPr lang="ru-RU" sz="4000" dirty="0" smtClean="0">
                <a:latin typeface="Arial Black" pitchFamily="34" charset="0"/>
                <a:cs typeface="Times New Roman" pitchFamily="18" charset="0"/>
              </a:rPr>
              <a:t> просит чего</a:t>
            </a:r>
            <a:r>
              <a:rPr lang="ru-RU" sz="4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  <a:cs typeface="Times New Roman" pitchFamily="18" charset="0"/>
              </a:rPr>
              <a:t>-нибудь</a:t>
            </a:r>
          </a:p>
          <a:p>
            <a:pPr>
              <a:buNone/>
            </a:pPr>
            <a:r>
              <a:rPr lang="ru-RU" sz="4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  <a:cs typeface="Times New Roman" pitchFamily="18" charset="0"/>
              </a:rPr>
              <a:t>кое </a:t>
            </a:r>
            <a:r>
              <a:rPr lang="ru-RU" sz="4000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у</a:t>
            </a:r>
            <a:r>
              <a:rPr lang="ru-RU" sz="4000" dirty="0" smtClean="0">
                <a:latin typeface="Arial Black" pitchFamily="34" charset="0"/>
                <a:cs typeface="Times New Roman" pitchFamily="18" charset="0"/>
              </a:rPr>
              <a:t> кого. Встречайте </a:t>
            </a:r>
          </a:p>
          <a:p>
            <a:pPr>
              <a:buNone/>
            </a:pPr>
            <a:r>
              <a:rPr lang="ru-RU" sz="4000" dirty="0" smtClean="0">
                <a:latin typeface="Arial Black" pitchFamily="34" charset="0"/>
                <a:cs typeface="Times New Roman" pitchFamily="18" charset="0"/>
              </a:rPr>
              <a:t>Кого</a:t>
            </a:r>
            <a:r>
              <a:rPr lang="ru-RU" sz="4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  <a:cs typeface="Times New Roman" pitchFamily="18" charset="0"/>
              </a:rPr>
              <a:t>-либо</a:t>
            </a:r>
            <a:r>
              <a:rPr lang="ru-RU" sz="4000" dirty="0" smtClean="0">
                <a:latin typeface="Arial Black" pitchFamily="34" charset="0"/>
                <a:cs typeface="Times New Roman" pitchFamily="18" charset="0"/>
              </a:rPr>
              <a:t> в </a:t>
            </a:r>
            <a:r>
              <a:rPr lang="ru-RU" sz="4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  <a:cs typeface="Times New Roman" pitchFamily="18" charset="0"/>
              </a:rPr>
              <a:t>не</a:t>
            </a:r>
            <a:r>
              <a:rPr lang="ru-RU" sz="4000" dirty="0" smtClean="0">
                <a:latin typeface="Arial Black" pitchFamily="34" charset="0"/>
                <a:cs typeface="Times New Roman" pitchFamily="18" charset="0"/>
              </a:rPr>
              <a:t>котором</a:t>
            </a:r>
          </a:p>
          <a:p>
            <a:pPr>
              <a:buNone/>
            </a:pPr>
            <a:r>
              <a:rPr lang="ru-RU" sz="4000" dirty="0" smtClean="0">
                <a:latin typeface="Arial Black" pitchFamily="34" charset="0"/>
                <a:cs typeface="Times New Roman" pitchFamily="18" charset="0"/>
              </a:rPr>
              <a:t> году.</a:t>
            </a:r>
          </a:p>
          <a:p>
            <a:pPr>
              <a:buNone/>
            </a:pPr>
            <a:endParaRPr lang="ru-RU" sz="4000" dirty="0" smtClean="0">
              <a:latin typeface="Arial Black" pitchFamily="34" charset="0"/>
              <a:cs typeface="Times New Roman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4000496" y="3071810"/>
            <a:ext cx="928694" cy="285752"/>
            <a:chOff x="785786" y="1428736"/>
            <a:chExt cx="928694" cy="285752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>
              <a:off x="785786" y="1428736"/>
              <a:ext cx="92869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 rot="5400000">
              <a:off x="1571604" y="1571612"/>
              <a:ext cx="285752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" name="Группа 10"/>
          <p:cNvGrpSpPr/>
          <p:nvPr/>
        </p:nvGrpSpPr>
        <p:grpSpPr>
          <a:xfrm>
            <a:off x="6286512" y="1500174"/>
            <a:ext cx="1428760" cy="214314"/>
            <a:chOff x="1643042" y="5429264"/>
            <a:chExt cx="1428760" cy="214314"/>
          </a:xfrm>
        </p:grpSpPr>
        <p:cxnSp>
          <p:nvCxnSpPr>
            <p:cNvPr id="12" name="Прямая соединительная линия 11"/>
            <p:cNvCxnSpPr/>
            <p:nvPr/>
          </p:nvCxnSpPr>
          <p:spPr>
            <a:xfrm flipV="1">
              <a:off x="1643042" y="5429264"/>
              <a:ext cx="714380" cy="21431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2428860" y="5429264"/>
              <a:ext cx="642942" cy="21431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" name="Группа 15"/>
          <p:cNvGrpSpPr/>
          <p:nvPr/>
        </p:nvGrpSpPr>
        <p:grpSpPr>
          <a:xfrm>
            <a:off x="2000232" y="3000372"/>
            <a:ext cx="1428760" cy="214314"/>
            <a:chOff x="1643042" y="5429264"/>
            <a:chExt cx="1428760" cy="214314"/>
          </a:xfrm>
        </p:grpSpPr>
        <p:cxnSp>
          <p:nvCxnSpPr>
            <p:cNvPr id="17" name="Прямая соединительная линия 16"/>
            <p:cNvCxnSpPr/>
            <p:nvPr/>
          </p:nvCxnSpPr>
          <p:spPr>
            <a:xfrm flipV="1">
              <a:off x="1643042" y="5429264"/>
              <a:ext cx="714380" cy="21431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2428860" y="5429264"/>
              <a:ext cx="642942" cy="21431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0" name="Picture 2" descr="C:\Documents and Settings\Admin\Рабочий стол\картинки о космосе\лодлд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6116419" y="4242035"/>
            <a:ext cx="1928826" cy="2588772"/>
          </a:xfrm>
          <a:prstGeom prst="rect">
            <a:avLst/>
          </a:prstGeom>
          <a:noFill/>
        </p:spPr>
      </p:pic>
      <p:grpSp>
        <p:nvGrpSpPr>
          <p:cNvPr id="21" name="Группа 20"/>
          <p:cNvGrpSpPr/>
          <p:nvPr/>
        </p:nvGrpSpPr>
        <p:grpSpPr>
          <a:xfrm>
            <a:off x="642910" y="2357430"/>
            <a:ext cx="928694" cy="285752"/>
            <a:chOff x="785786" y="1428736"/>
            <a:chExt cx="928694" cy="285752"/>
          </a:xfrm>
        </p:grpSpPr>
        <p:cxnSp>
          <p:nvCxnSpPr>
            <p:cNvPr id="22" name="Прямая соединительная линия 21"/>
            <p:cNvCxnSpPr/>
            <p:nvPr/>
          </p:nvCxnSpPr>
          <p:spPr>
            <a:xfrm>
              <a:off x="785786" y="1428736"/>
              <a:ext cx="92869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5400000">
              <a:off x="1571604" y="1571612"/>
              <a:ext cx="285752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7" name="Группа 26"/>
          <p:cNvGrpSpPr/>
          <p:nvPr/>
        </p:nvGrpSpPr>
        <p:grpSpPr>
          <a:xfrm>
            <a:off x="1285852" y="1571612"/>
            <a:ext cx="1428760" cy="214314"/>
            <a:chOff x="1643042" y="5429264"/>
            <a:chExt cx="1428760" cy="214314"/>
          </a:xfrm>
        </p:grpSpPr>
        <p:cxnSp>
          <p:nvCxnSpPr>
            <p:cNvPr id="28" name="Прямая соединительная линия 27"/>
            <p:cNvCxnSpPr/>
            <p:nvPr/>
          </p:nvCxnSpPr>
          <p:spPr>
            <a:xfrm flipV="1">
              <a:off x="1643042" y="5429264"/>
              <a:ext cx="714380" cy="21431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>
              <a:off x="2428860" y="5429264"/>
              <a:ext cx="642942" cy="21431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001056" cy="2428916"/>
          </a:xfrm>
        </p:spPr>
        <p:txBody>
          <a:bodyPr>
            <a:normAutofit fontScale="90000"/>
          </a:bodyPr>
          <a:lstStyle/>
          <a:p>
            <a:r>
              <a:rPr lang="ru-RU" sz="2400" u="sng" dirty="0" smtClean="0"/>
              <a:t>Цифровой диктант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u="sng" dirty="0" smtClean="0"/>
              <a:t>Задание</a:t>
            </a:r>
            <a:r>
              <a:rPr lang="ru-RU" sz="2400" dirty="0" smtClean="0"/>
              <a:t>:</a:t>
            </a:r>
            <a:br>
              <a:rPr lang="ru-RU" sz="2400" dirty="0" smtClean="0"/>
            </a:br>
            <a:r>
              <a:rPr lang="ru-RU" sz="2400" dirty="0" smtClean="0"/>
              <a:t>Определите , как правильно пишутся  местоимения и зашифруйте их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0" y="2428868"/>
            <a:ext cx="8072462" cy="3357586"/>
          </a:xfrm>
        </p:spPr>
        <p:txBody>
          <a:bodyPr>
            <a:normAutofit fontScale="92500" lnSpcReduction="10000"/>
          </a:bodyPr>
          <a:lstStyle/>
          <a:p>
            <a:r>
              <a:rPr lang="ru-RU" sz="3600" dirty="0" smtClean="0"/>
              <a:t>Что (</a:t>
            </a:r>
            <a:r>
              <a:rPr lang="ru-RU" sz="3600" dirty="0" err="1" smtClean="0"/>
              <a:t>нибудь</a:t>
            </a:r>
            <a:r>
              <a:rPr lang="ru-RU" sz="3600" dirty="0" smtClean="0"/>
              <a:t>),кое (с) кем, </a:t>
            </a:r>
          </a:p>
          <a:p>
            <a:r>
              <a:rPr lang="ru-RU" sz="3600" dirty="0" smtClean="0"/>
              <a:t>кое ( к) кому, (не)который,</a:t>
            </a:r>
          </a:p>
          <a:p>
            <a:r>
              <a:rPr lang="ru-RU" sz="3600" dirty="0" smtClean="0"/>
              <a:t> кое (кому),</a:t>
            </a:r>
          </a:p>
          <a:p>
            <a:r>
              <a:rPr lang="ru-RU" sz="3600" dirty="0" smtClean="0"/>
              <a:t>чьи (</a:t>
            </a:r>
            <a:r>
              <a:rPr lang="ru-RU" sz="3600" dirty="0" err="1" smtClean="0"/>
              <a:t>нибудь</a:t>
            </a:r>
            <a:r>
              <a:rPr lang="ru-RU" sz="3600" dirty="0" smtClean="0"/>
              <a:t>),</a:t>
            </a:r>
          </a:p>
          <a:p>
            <a:r>
              <a:rPr lang="ru-RU" sz="3600" smtClean="0"/>
              <a:t>(</a:t>
            </a:r>
            <a:r>
              <a:rPr lang="ru-RU" sz="3600" dirty="0" smtClean="0"/>
              <a:t>не)сколько, </a:t>
            </a:r>
            <a:r>
              <a:rPr lang="ru-RU" sz="3600" smtClean="0"/>
              <a:t>чего(то),</a:t>
            </a:r>
          </a:p>
          <a:p>
            <a:r>
              <a:rPr lang="ru-RU" sz="3600" smtClean="0"/>
              <a:t>кое(из</a:t>
            </a:r>
            <a:r>
              <a:rPr lang="ru-RU" sz="3600" dirty="0" smtClean="0"/>
              <a:t>) кого, кое(чему),какой(либо). </a:t>
            </a:r>
            <a:endParaRPr lang="ru-RU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320040"/>
            <a:ext cx="6286544" cy="1143000"/>
          </a:xfrm>
        </p:spPr>
        <p:txBody>
          <a:bodyPr/>
          <a:lstStyle/>
          <a:p>
            <a:r>
              <a:rPr lang="ru-RU" dirty="0" smtClean="0"/>
              <a:t>                </a:t>
            </a:r>
            <a:r>
              <a:rPr lang="ru-RU" sz="7200" dirty="0" smtClean="0"/>
              <a:t> Шрифт</a:t>
            </a:r>
            <a:endParaRPr lang="ru-RU" sz="7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7200" dirty="0" smtClean="0">
                <a:solidFill>
                  <a:schemeClr val="accent2">
                    <a:lumMod val="50000"/>
                  </a:schemeClr>
                </a:solidFill>
              </a:rPr>
              <a:t>32213313233</a:t>
            </a:r>
            <a:endParaRPr lang="ru-RU" sz="72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                                                           </a:t>
            </a:r>
            <a:endParaRPr lang="ru-RU" dirty="0"/>
          </a:p>
        </p:txBody>
      </p:sp>
      <p:sp>
        <p:nvSpPr>
          <p:cNvPr id="4" name="Стрелка вправо 3">
            <a:hlinkClick r:id="rId2" action="ppaction://hlinkfile"/>
          </p:cNvPr>
          <p:cNvSpPr/>
          <p:nvPr/>
        </p:nvSpPr>
        <p:spPr>
          <a:xfrm>
            <a:off x="5500694" y="5643578"/>
            <a:ext cx="2000264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ятно 1 4"/>
          <p:cNvSpPr/>
          <p:nvPr/>
        </p:nvSpPr>
        <p:spPr>
          <a:xfrm>
            <a:off x="428596" y="1785926"/>
            <a:ext cx="1357322" cy="1357322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7-конечная звезда 8"/>
          <p:cNvSpPr/>
          <p:nvPr/>
        </p:nvSpPr>
        <p:spPr>
          <a:xfrm>
            <a:off x="3000364" y="5214950"/>
            <a:ext cx="1285884" cy="1214446"/>
          </a:xfrm>
          <a:prstGeom prst="star7">
            <a:avLst>
              <a:gd name="adj" fmla="val 25960"/>
              <a:gd name="hf" fmla="val 102572"/>
              <a:gd name="vf" fmla="val 105210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30" descr="r4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7888288" y="617538"/>
            <a:ext cx="1428750" cy="571500"/>
          </a:xfrm>
          <a:prstGeom prst="rect">
            <a:avLst/>
          </a:prstGeom>
          <a:noFill/>
        </p:spPr>
      </p:pic>
      <p:pic>
        <p:nvPicPr>
          <p:cNvPr id="11" name="Picture 30" descr="r4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8040688" y="769938"/>
            <a:ext cx="1428750" cy="571500"/>
          </a:xfrm>
          <a:prstGeom prst="rect">
            <a:avLst/>
          </a:prstGeom>
          <a:noFill/>
        </p:spPr>
      </p:pic>
      <p:pic>
        <p:nvPicPr>
          <p:cNvPr id="12" name="Picture 3" descr="C:\Documents and Settings\Admin\Рабочий стол\картинки о космосе\огнг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9943693">
            <a:off x="475135" y="2691191"/>
            <a:ext cx="4038117" cy="304280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4-конечная звезда 12"/>
          <p:cNvSpPr/>
          <p:nvPr/>
        </p:nvSpPr>
        <p:spPr>
          <a:xfrm rot="1143678">
            <a:off x="4352517" y="1867123"/>
            <a:ext cx="1557739" cy="1104858"/>
          </a:xfrm>
          <a:prstGeom prst="star4">
            <a:avLst>
              <a:gd name="adj" fmla="val 21591"/>
            </a:avLst>
          </a:prstGeom>
          <a:solidFill>
            <a:srgbClr val="F616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4-конечная звезда 13"/>
          <p:cNvSpPr/>
          <p:nvPr/>
        </p:nvSpPr>
        <p:spPr>
          <a:xfrm>
            <a:off x="5286380" y="3357562"/>
            <a:ext cx="1214446" cy="1428760"/>
          </a:xfrm>
          <a:prstGeom prst="star4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" dur="3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3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3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7481918" cy="1714512"/>
          </a:xfrm>
        </p:spPr>
        <p:txBody>
          <a:bodyPr>
            <a:noAutofit/>
          </a:bodyPr>
          <a:lstStyle/>
          <a:p>
            <a:r>
              <a:rPr lang="ru-RU" sz="2800" dirty="0" smtClean="0"/>
              <a:t>Вставьте подходящие по </a:t>
            </a:r>
            <a:r>
              <a:rPr lang="ru-RU" sz="2800" smtClean="0"/>
              <a:t>смыслу неопределённые  </a:t>
            </a:r>
            <a:r>
              <a:rPr lang="ru-RU" sz="2800" err="1" smtClean="0"/>
              <a:t>местоимения</a:t>
            </a:r>
            <a:r>
              <a:rPr lang="ru-RU" sz="2800" smtClean="0"/>
              <a:t>, обозначьте </a:t>
            </a:r>
            <a:r>
              <a:rPr lang="ru-RU" sz="2800" dirty="0" smtClean="0"/>
              <a:t>условия выбора изученной орфограммы.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7239000" cy="4526934"/>
          </a:xfrm>
        </p:spPr>
        <p:txBody>
          <a:bodyPr/>
          <a:lstStyle/>
          <a:p>
            <a:r>
              <a:rPr lang="ru-RU" sz="3200" b="1" dirty="0" smtClean="0"/>
              <a:t>1)Поздно вечером …постучался к нам.</a:t>
            </a:r>
            <a:endParaRPr lang="ru-RU" sz="3200" dirty="0" smtClean="0"/>
          </a:p>
          <a:p>
            <a:r>
              <a:rPr lang="ru-RU" sz="3200" b="1" dirty="0" smtClean="0"/>
              <a:t>2)На берегу реки росла … пышная зелень.</a:t>
            </a:r>
            <a:endParaRPr lang="ru-RU" sz="3200" dirty="0" smtClean="0"/>
          </a:p>
          <a:p>
            <a:r>
              <a:rPr lang="ru-RU" sz="3200" b="1" dirty="0" smtClean="0"/>
              <a:t>3) Товарищ вытащил из шкафа … книгу.</a:t>
            </a:r>
            <a:endParaRPr lang="ru-RU" sz="3200" dirty="0" smtClean="0"/>
          </a:p>
          <a:p>
            <a:r>
              <a:rPr lang="ru-RU" sz="3200" b="1" dirty="0" smtClean="0"/>
              <a:t>4) Вскоре  мы заметили на дороге … чёрное .</a:t>
            </a:r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C:\Documents and Settings\Admin\Рабочий стол\картинки о космосе\рнпаро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57222" y="-30481"/>
            <a:ext cx="9501222" cy="6888481"/>
          </a:xfrm>
          <a:prstGeom prst="rect">
            <a:avLst/>
          </a:prstGeom>
          <a:noFill/>
        </p:spPr>
      </p:pic>
      <p:sp>
        <p:nvSpPr>
          <p:cNvPr id="3" name="Пятно 1 2"/>
          <p:cNvSpPr/>
          <p:nvPr/>
        </p:nvSpPr>
        <p:spPr>
          <a:xfrm>
            <a:off x="428596" y="1785926"/>
            <a:ext cx="1357322" cy="1357322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ятно 1 3"/>
          <p:cNvSpPr/>
          <p:nvPr/>
        </p:nvSpPr>
        <p:spPr>
          <a:xfrm>
            <a:off x="3357554" y="2786058"/>
            <a:ext cx="1714512" cy="1785950"/>
          </a:xfrm>
          <a:prstGeom prst="irregularSeal1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  <a:latin typeface="Arial Black" pitchFamily="34" charset="0"/>
              </a:rPr>
              <a:t>?</a:t>
            </a:r>
            <a:endParaRPr lang="ru-RU" sz="48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5" name="4-конечная звезда 4"/>
          <p:cNvSpPr/>
          <p:nvPr/>
        </p:nvSpPr>
        <p:spPr>
          <a:xfrm rot="1143678">
            <a:off x="6924284" y="5153272"/>
            <a:ext cx="1557739" cy="1104858"/>
          </a:xfrm>
          <a:prstGeom prst="star4">
            <a:avLst>
              <a:gd name="adj" fmla="val 21591"/>
            </a:avLst>
          </a:prstGeom>
          <a:solidFill>
            <a:srgbClr val="F616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16-конечная звезда 5"/>
          <p:cNvSpPr/>
          <p:nvPr/>
        </p:nvSpPr>
        <p:spPr>
          <a:xfrm>
            <a:off x="1285852" y="4929198"/>
            <a:ext cx="914400" cy="914400"/>
          </a:xfrm>
          <a:prstGeom prst="star16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4-конечная звезда 6"/>
          <p:cNvSpPr/>
          <p:nvPr/>
        </p:nvSpPr>
        <p:spPr>
          <a:xfrm>
            <a:off x="5357818" y="1857364"/>
            <a:ext cx="914400" cy="914400"/>
          </a:xfrm>
          <a:prstGeom prst="star4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7-конечная звезда 7"/>
          <p:cNvSpPr/>
          <p:nvPr/>
        </p:nvSpPr>
        <p:spPr>
          <a:xfrm>
            <a:off x="6643702" y="1857364"/>
            <a:ext cx="1285884" cy="1214446"/>
          </a:xfrm>
          <a:prstGeom prst="star7">
            <a:avLst>
              <a:gd name="adj" fmla="val 25960"/>
              <a:gd name="hf" fmla="val 102572"/>
              <a:gd name="vf" fmla="val 105210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4-конечная звезда 8"/>
          <p:cNvSpPr/>
          <p:nvPr/>
        </p:nvSpPr>
        <p:spPr>
          <a:xfrm>
            <a:off x="1142976" y="3500438"/>
            <a:ext cx="1214446" cy="1214446"/>
          </a:xfrm>
          <a:prstGeom prst="star4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ятно 2 9"/>
          <p:cNvSpPr/>
          <p:nvPr/>
        </p:nvSpPr>
        <p:spPr>
          <a:xfrm>
            <a:off x="0" y="5572140"/>
            <a:ext cx="914400" cy="914400"/>
          </a:xfrm>
          <a:prstGeom prst="irregularSeal2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ятно 2 10"/>
          <p:cNvSpPr/>
          <p:nvPr/>
        </p:nvSpPr>
        <p:spPr>
          <a:xfrm>
            <a:off x="2928926" y="5786454"/>
            <a:ext cx="914400" cy="914400"/>
          </a:xfrm>
          <a:prstGeom prst="irregularSeal2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solidFill>
                  <a:srgbClr val="F61666"/>
                </a:solidFill>
                <a:latin typeface="Bookman Old Style" pitchFamily="18" charset="0"/>
                <a:ea typeface="MS Mincho" pitchFamily="49" charset="-128"/>
              </a:rPr>
              <a:t>Планета «Местоимение»</a:t>
            </a:r>
            <a:endParaRPr lang="ru-RU" sz="4400" b="1" i="1" dirty="0">
              <a:solidFill>
                <a:srgbClr val="F61666"/>
              </a:solidFill>
              <a:latin typeface="Bookman Old Style" pitchFamily="18" charset="0"/>
              <a:ea typeface="MS Mincho" pitchFamily="49" charset="-12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1214422"/>
            <a:ext cx="5929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</a:rPr>
              <a:t>   Личные                   отрицательные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43636" y="1285860"/>
            <a:ext cx="24236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</a:rPr>
              <a:t>вопросительные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14348" y="3000373"/>
            <a:ext cx="3286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</a:rPr>
              <a:t>Возвратное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71802" y="4786322"/>
            <a:ext cx="59293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smtClean="0">
                <a:solidFill>
                  <a:srgbClr val="FFFF00"/>
                </a:solidFill>
              </a:rPr>
              <a:t>Относительные     притяжательные            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17" name="4-конечная звезда 16"/>
          <p:cNvSpPr/>
          <p:nvPr/>
        </p:nvSpPr>
        <p:spPr>
          <a:xfrm>
            <a:off x="3929058" y="1571612"/>
            <a:ext cx="1214446" cy="1428760"/>
          </a:xfrm>
          <a:prstGeom prst="star4">
            <a:avLst>
              <a:gd name="adj" fmla="val 18981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4-конечная звезда 17"/>
          <p:cNvSpPr/>
          <p:nvPr/>
        </p:nvSpPr>
        <p:spPr>
          <a:xfrm rot="1143678">
            <a:off x="3566699" y="5224709"/>
            <a:ext cx="1557739" cy="1104858"/>
          </a:xfrm>
          <a:prstGeom prst="star4">
            <a:avLst>
              <a:gd name="adj" fmla="val 21591"/>
            </a:avLst>
          </a:prstGeom>
          <a:solidFill>
            <a:srgbClr val="F616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528284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900" dirty="0" smtClean="0"/>
              <a:t>Игра « Третье лишнее</a:t>
            </a:r>
            <a:r>
              <a:rPr lang="ru-RU" dirty="0" smtClean="0"/>
              <a:t>»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142984"/>
            <a:ext cx="7786742" cy="5312752"/>
          </a:xfrm>
        </p:spPr>
        <p:txBody>
          <a:bodyPr/>
          <a:lstStyle/>
          <a:p>
            <a:pPr lvl="0"/>
            <a:r>
              <a:rPr lang="ru-RU" sz="4400" b="1" dirty="0" smtClean="0"/>
              <a:t>Себя , никто , ничего</a:t>
            </a:r>
          </a:p>
          <a:p>
            <a:pPr>
              <a:buNone/>
            </a:pPr>
            <a:r>
              <a:rPr lang="ru-RU" sz="3200" b="1" dirty="0" smtClean="0"/>
              <a:t> ( себя – возвратное)</a:t>
            </a:r>
            <a:endParaRPr lang="ru-RU" sz="3200" dirty="0" smtClean="0"/>
          </a:p>
          <a:p>
            <a:pPr lvl="0"/>
            <a:r>
              <a:rPr lang="ru-RU" sz="4400" b="1" dirty="0" smtClean="0"/>
              <a:t>Наш , меня , тебя   </a:t>
            </a:r>
          </a:p>
          <a:p>
            <a:pPr>
              <a:buNone/>
            </a:pPr>
            <a:r>
              <a:rPr lang="ru-RU" sz="3200" b="1" dirty="0" smtClean="0"/>
              <a:t>(наш- притяжательное)</a:t>
            </a:r>
            <a:endParaRPr lang="ru-RU" sz="3200" dirty="0" smtClean="0"/>
          </a:p>
          <a:p>
            <a:pPr lvl="0"/>
            <a:r>
              <a:rPr lang="ru-RU" sz="4400" b="1" dirty="0" smtClean="0"/>
              <a:t>Мой , твой , никого </a:t>
            </a:r>
          </a:p>
          <a:p>
            <a:pPr>
              <a:buNone/>
            </a:pPr>
            <a:r>
              <a:rPr lang="ru-RU" sz="3200" b="1" dirty="0" smtClean="0"/>
              <a:t>( никого – отрицательное)</a:t>
            </a:r>
            <a:endParaRPr lang="ru-RU" sz="3200" dirty="0" smtClean="0"/>
          </a:p>
          <a:p>
            <a:pPr lvl="0"/>
            <a:r>
              <a:rPr lang="ru-RU" sz="4400" b="1" dirty="0" smtClean="0"/>
              <a:t>Никакой , ничей , вас </a:t>
            </a:r>
          </a:p>
          <a:p>
            <a:pPr>
              <a:buNone/>
            </a:pPr>
            <a:r>
              <a:rPr lang="ru-RU" sz="3200" b="1" dirty="0" smtClean="0"/>
              <a:t>( вас – личное)</a:t>
            </a:r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-48"/>
            <a:ext cx="9144000" cy="6858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072494" cy="1571612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1800" dirty="0" smtClean="0"/>
              <a:t>Раскройте скобки, напишите неопределённые местоимения правильно. Рядом укажите номер правила.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928672"/>
          <a:ext cx="8358246" cy="5286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6214"/>
                <a:gridCol w="714380"/>
                <a:gridCol w="3857652"/>
              </a:tblGrid>
              <a:tr h="7081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Я об этом уже 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(кое) (с)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кем беседовал.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1. Приставка не-  в неопр. местоимениях пишется слитно. 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081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Расскажите </a:t>
                      </a: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что (</a:t>
                      </a:r>
                      <a:r>
                        <a:rPr lang="ru-RU" sz="1800" b="1" dirty="0" err="1" smtClean="0">
                          <a:latin typeface="Times New Roman"/>
                          <a:ea typeface="Times New Roman"/>
                        </a:rPr>
                        <a:t>нибудь</a:t>
                      </a: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)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интересное.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2. Приставка кое- пишется через дефис.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081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(Не) которые 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из нас сразу поняли тему.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3.Суффикс 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–либо пишется через дефис.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081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Уже нельзя было 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что (либо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) сделать.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4. 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Суффикс –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</a:rPr>
                        <a:t>нибудь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 пишется через дефис.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374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Мне нужно приобрести 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(кое) какие 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книги.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5.Если 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приставка кое- отделена от местоимения предлогом, то пишется отдельно.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081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Моя оценка: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081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Оценка после проверки: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                                                              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8"/>
            <a:ext cx="9144000" cy="6858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9001156" cy="2428868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2700" dirty="0" smtClean="0"/>
              <a:t>Раскройте скобки, напишите неопределённые местоимения правильно. Рядом укажите номер правила</a:t>
            </a:r>
            <a:r>
              <a:rPr lang="ru-RU" sz="3100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1" y="1357298"/>
          <a:ext cx="8358279" cy="53578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55166"/>
                <a:gridCol w="1088325"/>
                <a:gridCol w="3714788"/>
              </a:tblGrid>
              <a:tr h="7264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Я об этом уже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кое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с кем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беседовал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.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ru-RU" sz="20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1. Приставка не-  в неопр. местоимениях пишется слитно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. 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64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Расскажите что-нибудь</a:t>
                      </a:r>
                      <a:r>
                        <a:rPr lang="ru-RU" sz="180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интересное.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ru-RU" sz="20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2. Приставка кое- пишется через дефис.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64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 Некоторые 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из нас сразу поняли тему.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0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3.Суффикс 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–либо пишется через дефис.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64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Уже нельзя было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что-либо</a:t>
                      </a:r>
                      <a:r>
                        <a:rPr lang="ru-RU" sz="180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сделать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.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20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4. 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Суффикс –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</a:rPr>
                        <a:t>нибудь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 пишется через дефис.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992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Мне нужно приобрести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кое-какие 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книги.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0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5.Если 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приставка кое- отделена от местоимения предлогом, то пишется отдельно.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64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Моя оценка: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64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Оценка после проверки: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                                                              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8"/>
            <a:ext cx="9144000" cy="6858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Задание на дом:</a:t>
            </a:r>
          </a:p>
          <a:p>
            <a:pPr>
              <a:buNone/>
            </a:pPr>
            <a:r>
              <a:rPr lang="ru-RU" dirty="0" smtClean="0"/>
              <a:t>    Используя неопределенные местоимения, составьте рассказ о нашем путешествии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C:\Documents and Settings\Admin\Рабочий стол\картинки о космосе\рнпаро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0481"/>
            <a:ext cx="9144000" cy="6888481"/>
          </a:xfrm>
          <a:prstGeom prst="rect">
            <a:avLst/>
          </a:prstGeom>
          <a:noFill/>
        </p:spPr>
      </p:pic>
      <p:sp>
        <p:nvSpPr>
          <p:cNvPr id="3" name="Пятно 1 2"/>
          <p:cNvSpPr/>
          <p:nvPr/>
        </p:nvSpPr>
        <p:spPr>
          <a:xfrm>
            <a:off x="0" y="1142984"/>
            <a:ext cx="1357322" cy="1357322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ятно 1 3"/>
          <p:cNvSpPr/>
          <p:nvPr/>
        </p:nvSpPr>
        <p:spPr>
          <a:xfrm>
            <a:off x="1857356" y="928670"/>
            <a:ext cx="5000660" cy="5143536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Arial Black" pitchFamily="34" charset="0"/>
              </a:rPr>
              <a:t>Неопределенные</a:t>
            </a:r>
            <a:endParaRPr lang="ru-RU" sz="20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5" name="4-конечная звезда 4"/>
          <p:cNvSpPr/>
          <p:nvPr/>
        </p:nvSpPr>
        <p:spPr>
          <a:xfrm rot="1143678">
            <a:off x="4638268" y="5367584"/>
            <a:ext cx="1557739" cy="1104858"/>
          </a:xfrm>
          <a:prstGeom prst="star4">
            <a:avLst>
              <a:gd name="adj" fmla="val 21591"/>
            </a:avLst>
          </a:prstGeom>
          <a:solidFill>
            <a:srgbClr val="F616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16-конечная звезда 5"/>
          <p:cNvSpPr/>
          <p:nvPr/>
        </p:nvSpPr>
        <p:spPr>
          <a:xfrm>
            <a:off x="1285852" y="5286388"/>
            <a:ext cx="914400" cy="914400"/>
          </a:xfrm>
          <a:prstGeom prst="star16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4-конечная звезда 6"/>
          <p:cNvSpPr/>
          <p:nvPr/>
        </p:nvSpPr>
        <p:spPr>
          <a:xfrm>
            <a:off x="5429256" y="642918"/>
            <a:ext cx="914400" cy="914400"/>
          </a:xfrm>
          <a:prstGeom prst="star4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7-конечная звезда 7"/>
          <p:cNvSpPr/>
          <p:nvPr/>
        </p:nvSpPr>
        <p:spPr>
          <a:xfrm>
            <a:off x="6643702" y="1857364"/>
            <a:ext cx="1285884" cy="1214446"/>
          </a:xfrm>
          <a:prstGeom prst="star7">
            <a:avLst>
              <a:gd name="adj" fmla="val 25960"/>
              <a:gd name="hf" fmla="val 102572"/>
              <a:gd name="vf" fmla="val 105210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4-конечная звезда 8"/>
          <p:cNvSpPr/>
          <p:nvPr/>
        </p:nvSpPr>
        <p:spPr>
          <a:xfrm>
            <a:off x="214282" y="3429000"/>
            <a:ext cx="1214446" cy="1428760"/>
          </a:xfrm>
          <a:prstGeom prst="star4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ятно 2 9"/>
          <p:cNvSpPr/>
          <p:nvPr/>
        </p:nvSpPr>
        <p:spPr>
          <a:xfrm>
            <a:off x="5929322" y="4000504"/>
            <a:ext cx="914400" cy="914400"/>
          </a:xfrm>
          <a:prstGeom prst="irregularSeal2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ятно 2 10"/>
          <p:cNvSpPr/>
          <p:nvPr/>
        </p:nvSpPr>
        <p:spPr>
          <a:xfrm>
            <a:off x="3857620" y="5715016"/>
            <a:ext cx="914400" cy="914400"/>
          </a:xfrm>
          <a:prstGeom prst="irregularSeal2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solidFill>
                  <a:srgbClr val="F61666"/>
                </a:solidFill>
                <a:latin typeface="Bookman Old Style" pitchFamily="18" charset="0"/>
                <a:ea typeface="MS Mincho" pitchFamily="49" charset="-128"/>
              </a:rPr>
              <a:t>Планета «Местоимение»</a:t>
            </a:r>
            <a:endParaRPr lang="ru-RU" sz="4400" b="1" i="1" dirty="0">
              <a:solidFill>
                <a:srgbClr val="F61666"/>
              </a:solidFill>
              <a:latin typeface="Bookman Old Style" pitchFamily="18" charset="0"/>
              <a:ea typeface="MS Mincho" pitchFamily="49" charset="-12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2844" y="785795"/>
            <a:ext cx="4786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</a:rPr>
              <a:t>личные    притяжательные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43636" y="1285860"/>
            <a:ext cx="24236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</a:rPr>
              <a:t>вопросительные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3000372"/>
            <a:ext cx="17113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</a:rPr>
              <a:t>возвратное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14810" y="5000636"/>
            <a:ext cx="5443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</a:rPr>
              <a:t>Относительные   отрицательные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18" name="4-конечная звезда 17"/>
          <p:cNvSpPr/>
          <p:nvPr/>
        </p:nvSpPr>
        <p:spPr>
          <a:xfrm rot="1143678">
            <a:off x="6995722" y="5296148"/>
            <a:ext cx="1557739" cy="1104858"/>
          </a:xfrm>
          <a:prstGeom prst="star4">
            <a:avLst>
              <a:gd name="adj" fmla="val 21591"/>
            </a:avLst>
          </a:prstGeom>
          <a:solidFill>
            <a:srgbClr val="F616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ятно 1 18"/>
          <p:cNvSpPr/>
          <p:nvPr/>
        </p:nvSpPr>
        <p:spPr>
          <a:xfrm>
            <a:off x="1571604" y="1142984"/>
            <a:ext cx="1357322" cy="1357322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239000" cy="1000132"/>
          </a:xfrm>
        </p:spPr>
        <p:txBody>
          <a:bodyPr/>
          <a:lstStyle/>
          <a:p>
            <a:r>
              <a:rPr lang="ru-RU" dirty="0" smtClean="0"/>
              <a:t>               </a:t>
            </a:r>
            <a:r>
              <a:rPr lang="ru-RU" sz="4400" dirty="0" smtClean="0"/>
              <a:t>Тест</a:t>
            </a:r>
            <a:r>
              <a:rPr lang="ru-RU" dirty="0" smtClean="0"/>
              <a:t>  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357298"/>
            <a:ext cx="7643866" cy="5098438"/>
          </a:xfrm>
        </p:spPr>
        <p:txBody>
          <a:bodyPr/>
          <a:lstStyle/>
          <a:p>
            <a:r>
              <a:rPr lang="ru-RU" dirty="0" smtClean="0"/>
              <a:t>Какое утверждение является верным?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b="1" i="1" dirty="0" smtClean="0"/>
              <a:t>Неопределенные местоимения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i="1" dirty="0" smtClean="0"/>
              <a:t>Обозначают признак предмета по принадлежности</a:t>
            </a:r>
          </a:p>
          <a:p>
            <a:pPr marL="514350" indent="-514350">
              <a:buFont typeface="+mj-lt"/>
              <a:buAutoNum type="arabicPeriod"/>
            </a:pPr>
            <a:r>
              <a:rPr lang="ru-RU" i="1" dirty="0" smtClean="0"/>
              <a:t>Выражают отсутствие чего - либо: предмета , признака , количества</a:t>
            </a:r>
          </a:p>
          <a:p>
            <a:pPr marL="514350" indent="-514350">
              <a:buFont typeface="+mj-lt"/>
              <a:buAutoNum type="arabicPeriod"/>
            </a:pPr>
            <a:r>
              <a:rPr lang="ru-RU" i="1" dirty="0" smtClean="0"/>
              <a:t>Указывают на неопределённые предметы, признаки, количества</a:t>
            </a:r>
          </a:p>
          <a:p>
            <a:pPr marL="514350" indent="-514350">
              <a:buFont typeface="+mj-lt"/>
              <a:buAutoNum type="arabicPeriod"/>
            </a:pPr>
            <a:r>
              <a:rPr lang="ru-RU" i="1" dirty="0" smtClean="0"/>
              <a:t>Указывают на того , о ком говорят</a:t>
            </a:r>
            <a:endParaRPr lang="ru-RU" i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7339042" cy="1357322"/>
          </a:xfrm>
        </p:spPr>
        <p:txBody>
          <a:bodyPr>
            <a:noAutofit/>
          </a:bodyPr>
          <a:lstStyle/>
          <a:p>
            <a:r>
              <a:rPr lang="ru-RU" sz="3200" dirty="0" smtClean="0"/>
              <a:t>Укажите предложение в котором употреблено неопределенное местоимение: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9416"/>
            <a:ext cx="8358214" cy="367697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ru-RU" sz="3600" dirty="0" smtClean="0"/>
          </a:p>
          <a:p>
            <a:pPr marL="742950" indent="-742950">
              <a:buFont typeface="+mj-lt"/>
              <a:buAutoNum type="arabicPeriod"/>
            </a:pPr>
            <a:r>
              <a:rPr lang="ru-RU" sz="3200" dirty="0" smtClean="0"/>
              <a:t>Кто посмеялся над ним?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200" dirty="0" smtClean="0"/>
              <a:t>Эта вещь никому не нужна.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200" dirty="0" smtClean="0"/>
              <a:t>Нет лучше шутки , чем над собой.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200" dirty="0" smtClean="0"/>
              <a:t>Из того угла доносились</a:t>
            </a:r>
          </a:p>
          <a:p>
            <a:pPr marL="742950" indent="-742950">
              <a:buNone/>
            </a:pPr>
            <a:r>
              <a:rPr lang="ru-RU" sz="3200" dirty="0" smtClean="0"/>
              <a:t>       какие – то звуки.</a:t>
            </a:r>
            <a:endParaRPr lang="ru-RU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Какое местоимение пишется раздельно: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2428868"/>
            <a:ext cx="6286544" cy="341756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sz="3600" dirty="0" smtClean="0"/>
              <a:t>  какой(либо)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dirty="0" smtClean="0"/>
              <a:t>  кто(то)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dirty="0" smtClean="0"/>
              <a:t>  Кое(у)кого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dirty="0" smtClean="0"/>
              <a:t>  Кто(</a:t>
            </a:r>
            <a:r>
              <a:rPr lang="ru-RU" sz="3600" dirty="0" err="1" smtClean="0"/>
              <a:t>нибудь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320040"/>
            <a:ext cx="7053290" cy="1143000"/>
          </a:xfrm>
        </p:spPr>
        <p:txBody>
          <a:bodyPr>
            <a:normAutofit fontScale="90000"/>
          </a:bodyPr>
          <a:lstStyle/>
          <a:p>
            <a:pPr marL="742950" indent="-742950"/>
            <a:r>
              <a:rPr lang="ru-RU" dirty="0" smtClean="0"/>
              <a:t>Какое местоимение пишется в одно слово: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2214554"/>
            <a:ext cx="6000792" cy="300039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600" dirty="0" smtClean="0"/>
              <a:t>(не)кто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dirty="0" smtClean="0"/>
              <a:t>Кое(с)кем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dirty="0" smtClean="0"/>
              <a:t>Кое(какой)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dirty="0" smtClean="0"/>
              <a:t>Сколько(</a:t>
            </a:r>
            <a:r>
              <a:rPr lang="ru-RU" sz="3600" dirty="0" err="1" smtClean="0"/>
              <a:t>нибудь</a:t>
            </a:r>
            <a:r>
              <a:rPr lang="ru-RU" sz="3600" dirty="0" smtClean="0"/>
              <a:t>)</a:t>
            </a:r>
            <a:endParaRPr lang="ru-RU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14290"/>
            <a:ext cx="7858180" cy="142876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Какое местоимение пишется через дефис: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2000240"/>
            <a:ext cx="5929354" cy="378621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600" dirty="0" smtClean="0"/>
              <a:t>Как(будто)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dirty="0" smtClean="0"/>
              <a:t>(не)сколькими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dirty="0" smtClean="0"/>
              <a:t>чей(либо)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dirty="0" smtClean="0"/>
              <a:t>(подо)мной</a:t>
            </a:r>
            <a:endParaRPr lang="ru-RU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7929618" cy="132018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Выписать из текста все звёзды , которые мы с вами открыли на планете </a:t>
            </a:r>
            <a:br>
              <a:rPr lang="ru-RU" sz="2400" dirty="0" smtClean="0"/>
            </a:br>
            <a:r>
              <a:rPr lang="ru-RU" sz="2400" dirty="0" smtClean="0"/>
              <a:t>«Местоимения», указать их разряд.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609416"/>
            <a:ext cx="7929618" cy="484632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На протяжении тысяч лет человека привлекали огоньки , сверкающие на  небе. В течение нескольких столетий астрономы изучали звёзды и планеты. Со временем люди научились изготавливать инструменты , с помощью которых можно наблюдать за небесными светилами и определять их положение. Открытия изменили наше представление о Земле и месте , которое она занимает во Вселенной.</a:t>
            </a:r>
          </a:p>
          <a:p>
            <a:r>
              <a:rPr lang="ru-RU" dirty="0" smtClean="0"/>
              <a:t>Ещё в 4 в. до н. э. Аристарх Самосский определил , что Земля вращается вокруг Солнца .Но ему никто не поверил.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61" name="Picture 9" descr="C:\Documents and Settings\Admin\Рабочий стол\картинки о космосе\рнпаро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3081" cy="691038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i="1" dirty="0" smtClean="0">
                <a:solidFill>
                  <a:schemeClr val="bg1"/>
                </a:solidFill>
                <a:latin typeface="Book Antiqua" pitchFamily="18" charset="0"/>
              </a:rPr>
              <a:t>До свидания !</a:t>
            </a:r>
            <a:endParaRPr lang="ru-RU" sz="9600" i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pic>
        <p:nvPicPr>
          <p:cNvPr id="49158" name="Picture 6" descr="C:\Documents and Settings\Admin\Рабочий стол\картинки о космосе\яяя.jpe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389182"/>
            <a:ext cx="3440025" cy="446881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4643438" y="2786058"/>
            <a:ext cx="354135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  <a:latin typeface="Book Antiqua" pitchFamily="18" charset="0"/>
              </a:rPr>
              <a:t>Спасибо </a:t>
            </a:r>
          </a:p>
          <a:p>
            <a:pPr algn="ctr"/>
            <a:r>
              <a:rPr lang="ru-RU" sz="6000" b="1" dirty="0" smtClean="0">
                <a:solidFill>
                  <a:schemeClr val="bg1"/>
                </a:solidFill>
                <a:latin typeface="Book Antiqua" pitchFamily="18" charset="0"/>
              </a:rPr>
              <a:t>за урок .</a:t>
            </a:r>
            <a:endParaRPr lang="ru-RU" sz="6000" b="1" dirty="0">
              <a:solidFill>
                <a:schemeClr val="bg1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Проверка: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Которых – относительное</a:t>
            </a:r>
          </a:p>
          <a:p>
            <a:r>
              <a:rPr lang="ru-RU" dirty="0" smtClean="0"/>
              <a:t>Их – притяжательное </a:t>
            </a:r>
          </a:p>
          <a:p>
            <a:r>
              <a:rPr lang="ru-RU" dirty="0" smtClean="0"/>
              <a:t>Наше – притяжательное </a:t>
            </a:r>
          </a:p>
          <a:p>
            <a:r>
              <a:rPr lang="ru-RU" dirty="0" smtClean="0"/>
              <a:t>Которое – относительное </a:t>
            </a:r>
          </a:p>
          <a:p>
            <a:r>
              <a:rPr lang="ru-RU" dirty="0" smtClean="0"/>
              <a:t>Что – относительное </a:t>
            </a:r>
          </a:p>
          <a:p>
            <a:r>
              <a:rPr lang="ru-RU" dirty="0" smtClean="0"/>
              <a:t>Ему – личное </a:t>
            </a:r>
          </a:p>
          <a:p>
            <a:r>
              <a:rPr lang="ru-RU" dirty="0" smtClean="0"/>
              <a:t>Никто - отрицательное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C:\Documents and Settings\Admin\Рабочий стол\картинки о космосе\рнпаро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88481"/>
          </a:xfrm>
          <a:prstGeom prst="rect">
            <a:avLst/>
          </a:prstGeom>
          <a:noFill/>
        </p:spPr>
      </p:pic>
      <p:sp>
        <p:nvSpPr>
          <p:cNvPr id="3" name="Пятно 1 2"/>
          <p:cNvSpPr/>
          <p:nvPr/>
        </p:nvSpPr>
        <p:spPr>
          <a:xfrm>
            <a:off x="1142976" y="1571612"/>
            <a:ext cx="1357322" cy="1357322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ятно 1 3"/>
          <p:cNvSpPr/>
          <p:nvPr/>
        </p:nvSpPr>
        <p:spPr>
          <a:xfrm>
            <a:off x="3357554" y="2500306"/>
            <a:ext cx="2286016" cy="1714512"/>
          </a:xfrm>
          <a:prstGeom prst="irregularSeal1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  <a:latin typeface="Arial Black" pitchFamily="34" charset="0"/>
              </a:rPr>
              <a:t>?</a:t>
            </a:r>
            <a:endParaRPr lang="ru-RU" sz="48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5" name="4-конечная звезда 4"/>
          <p:cNvSpPr/>
          <p:nvPr/>
        </p:nvSpPr>
        <p:spPr>
          <a:xfrm rot="1143678">
            <a:off x="6924285" y="4581767"/>
            <a:ext cx="1557739" cy="1104858"/>
          </a:xfrm>
          <a:prstGeom prst="star4">
            <a:avLst>
              <a:gd name="adj" fmla="val 21591"/>
            </a:avLst>
          </a:prstGeom>
          <a:solidFill>
            <a:srgbClr val="F616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16-конечная звезда 5"/>
          <p:cNvSpPr/>
          <p:nvPr/>
        </p:nvSpPr>
        <p:spPr>
          <a:xfrm>
            <a:off x="1285852" y="4929198"/>
            <a:ext cx="914400" cy="914400"/>
          </a:xfrm>
          <a:prstGeom prst="star16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4-конечная звезда 6"/>
          <p:cNvSpPr/>
          <p:nvPr/>
        </p:nvSpPr>
        <p:spPr>
          <a:xfrm>
            <a:off x="3857620" y="1357298"/>
            <a:ext cx="914400" cy="914400"/>
          </a:xfrm>
          <a:prstGeom prst="star4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7-конечная звезда 7"/>
          <p:cNvSpPr/>
          <p:nvPr/>
        </p:nvSpPr>
        <p:spPr>
          <a:xfrm>
            <a:off x="6643702" y="1857364"/>
            <a:ext cx="1285884" cy="1214446"/>
          </a:xfrm>
          <a:prstGeom prst="star7">
            <a:avLst>
              <a:gd name="adj" fmla="val 25960"/>
              <a:gd name="hf" fmla="val 102572"/>
              <a:gd name="vf" fmla="val 105210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4-конечная звезда 8"/>
          <p:cNvSpPr/>
          <p:nvPr/>
        </p:nvSpPr>
        <p:spPr>
          <a:xfrm>
            <a:off x="214282" y="3429000"/>
            <a:ext cx="1214446" cy="1428760"/>
          </a:xfrm>
          <a:prstGeom prst="star4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ятно 2 9"/>
          <p:cNvSpPr/>
          <p:nvPr/>
        </p:nvSpPr>
        <p:spPr>
          <a:xfrm>
            <a:off x="3214678" y="4429132"/>
            <a:ext cx="914400" cy="914400"/>
          </a:xfrm>
          <a:prstGeom prst="irregularSeal2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ятно 2 10"/>
          <p:cNvSpPr/>
          <p:nvPr/>
        </p:nvSpPr>
        <p:spPr>
          <a:xfrm>
            <a:off x="4857752" y="5072074"/>
            <a:ext cx="914400" cy="914400"/>
          </a:xfrm>
          <a:prstGeom prst="irregularSeal2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solidFill>
                  <a:srgbClr val="F61666"/>
                </a:solidFill>
                <a:latin typeface="Bookman Old Style" pitchFamily="18" charset="0"/>
                <a:ea typeface="MS Mincho" pitchFamily="49" charset="-128"/>
              </a:rPr>
              <a:t>Планета «Местоимение»</a:t>
            </a:r>
            <a:endParaRPr lang="ru-RU" sz="4400" b="1" i="1" dirty="0">
              <a:solidFill>
                <a:srgbClr val="F61666"/>
              </a:solidFill>
              <a:latin typeface="Bookman Old Style" pitchFamily="18" charset="0"/>
              <a:ea typeface="MS Mincho" pitchFamily="49" charset="-128"/>
            </a:endParaRPr>
          </a:p>
        </p:txBody>
      </p:sp>
      <p:pic>
        <p:nvPicPr>
          <p:cNvPr id="20" name="MS900054316[1].mid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7143768" y="7143776"/>
            <a:ext cx="304800" cy="304800"/>
          </a:xfrm>
          <a:prstGeom prst="rect">
            <a:avLst/>
          </a:prstGeom>
        </p:spPr>
      </p:pic>
      <p:sp>
        <p:nvSpPr>
          <p:cNvPr id="18" name="4-конечная звезда 17"/>
          <p:cNvSpPr/>
          <p:nvPr/>
        </p:nvSpPr>
        <p:spPr>
          <a:xfrm>
            <a:off x="1857356" y="3143248"/>
            <a:ext cx="1214446" cy="1428760"/>
          </a:xfrm>
          <a:prstGeom prst="star4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4-конечная звезда 18"/>
          <p:cNvSpPr/>
          <p:nvPr/>
        </p:nvSpPr>
        <p:spPr>
          <a:xfrm rot="1143678">
            <a:off x="5566962" y="3081569"/>
            <a:ext cx="1557739" cy="1104858"/>
          </a:xfrm>
          <a:prstGeom prst="star4">
            <a:avLst>
              <a:gd name="adj" fmla="val 21591"/>
            </a:avLst>
          </a:prstGeom>
          <a:solidFill>
            <a:srgbClr val="F616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GO-sirena-Signal-obschey-trevogi(muzofun.net)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0110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45449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"/>
                </p:tgtEl>
              </p:cMediaNode>
            </p:audio>
            <p:audio>
              <p:cMediaNode vol="72000" showWhenStopped="0"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82224"/>
            <a:ext cx="9144000" cy="7032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57158" y="500042"/>
            <a:ext cx="842968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 Несколько неопознанных летающих объектов движутся нам навстречу.</a:t>
            </a:r>
            <a:r>
              <a:rPr lang="ru-RU" sz="4000" b="1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Некоторые из них разлетелись по всей Галактике. Следует что-то предпринять, чтобы они не навредили кораблю. Кое-кто должен отправиться в какой-то день на помощь.</a:t>
            </a:r>
          </a:p>
          <a:p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40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57158" y="1142984"/>
            <a:ext cx="2571768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0800000" flipH="1" flipV="1">
            <a:off x="285720" y="2357430"/>
            <a:ext cx="2714644" cy="13972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6000760" y="3000372"/>
            <a:ext cx="178595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86314" y="4214818"/>
            <a:ext cx="178595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786182" y="4857760"/>
            <a:ext cx="214314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8"/>
            <a:ext cx="9144000" cy="6858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604" name="WordArt 4"/>
          <p:cNvSpPr>
            <a:spLocks noChangeArrowheads="1" noChangeShapeType="1" noTextEdit="1"/>
          </p:cNvSpPr>
          <p:nvPr/>
        </p:nvSpPr>
        <p:spPr bwMode="auto">
          <a:xfrm>
            <a:off x="1500166" y="1214422"/>
            <a:ext cx="38290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0080"/>
                </a:solidFill>
                <a:latin typeface="Arial"/>
                <a:cs typeface="Arial"/>
              </a:rPr>
              <a:t>Словарь С.И.Ожегова</a:t>
            </a:r>
          </a:p>
        </p:txBody>
      </p:sp>
      <p:sp>
        <p:nvSpPr>
          <p:cNvPr id="25605" name="WordArt 5"/>
          <p:cNvSpPr>
            <a:spLocks noChangeArrowheads="1" noChangeShapeType="1" noTextEdit="1"/>
          </p:cNvSpPr>
          <p:nvPr/>
        </p:nvSpPr>
        <p:spPr bwMode="auto">
          <a:xfrm>
            <a:off x="1071538" y="4000504"/>
            <a:ext cx="5724525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Arial"/>
                <a:cs typeface="Arial"/>
              </a:rPr>
              <a:t>1.Точно </a:t>
            </a:r>
            <a:r>
              <a:rPr lang="ru-RU" sz="3600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Arial"/>
                <a:cs typeface="Arial"/>
              </a:rPr>
              <a:t>не </a:t>
            </a:r>
            <a:r>
              <a:rPr lang="ru-RU" sz="3600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Arial"/>
                <a:cs typeface="Arial"/>
              </a:rPr>
              <a:t>установленный</a:t>
            </a:r>
          </a:p>
          <a:p>
            <a:r>
              <a:rPr lang="ru-RU" sz="3600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Arial"/>
                <a:cs typeface="Arial"/>
              </a:rPr>
              <a:t>2.Не вполне отчетливый</a:t>
            </a:r>
            <a:endParaRPr lang="ru-RU" sz="3600" kern="10" dirty="0">
              <a:ln w="9525">
                <a:solidFill>
                  <a:srgbClr val="008000"/>
                </a:solidFill>
                <a:round/>
                <a:headEnd/>
                <a:tailEnd/>
              </a:ln>
              <a:solidFill>
                <a:srgbClr val="008000"/>
              </a:solidFill>
              <a:latin typeface="Arial"/>
              <a:cs typeface="Arial"/>
            </a:endParaRPr>
          </a:p>
        </p:txBody>
      </p:sp>
      <p:sp>
        <p:nvSpPr>
          <p:cNvPr id="25606" name="WordArt 6"/>
          <p:cNvSpPr>
            <a:spLocks noChangeArrowheads="1" noChangeShapeType="1" noTextEdit="1"/>
          </p:cNvSpPr>
          <p:nvPr/>
        </p:nvSpPr>
        <p:spPr bwMode="auto">
          <a:xfrm>
            <a:off x="857224" y="2571744"/>
            <a:ext cx="37623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Arial"/>
                <a:cs typeface="Arial"/>
              </a:rPr>
              <a:t>Неопределенный</a:t>
            </a:r>
          </a:p>
        </p:txBody>
      </p:sp>
      <p:pic>
        <p:nvPicPr>
          <p:cNvPr id="25608" name="Picture 8" descr="574a61436c4d46c39fe790e129042249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325" y="765175"/>
            <a:ext cx="2663825" cy="18002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" descr="C:\Documents and Settings\Admin\Рабочий стол\картинки о космосе\i.jp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372376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5" name="4-конечная звезда 4"/>
          <p:cNvSpPr/>
          <p:nvPr/>
        </p:nvSpPr>
        <p:spPr>
          <a:xfrm>
            <a:off x="1500166" y="5429264"/>
            <a:ext cx="642942" cy="785818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4-конечная звезда 5"/>
          <p:cNvSpPr/>
          <p:nvPr/>
        </p:nvSpPr>
        <p:spPr>
          <a:xfrm>
            <a:off x="1500166" y="2643182"/>
            <a:ext cx="642942" cy="785818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4-конечная звезда 6"/>
          <p:cNvSpPr/>
          <p:nvPr/>
        </p:nvSpPr>
        <p:spPr>
          <a:xfrm>
            <a:off x="1500166" y="4000504"/>
            <a:ext cx="642942" cy="785818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-857288" y="214290"/>
            <a:ext cx="107157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kern="10" dirty="0" smtClean="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 pitchFamily="34" charset="0"/>
                <a:cs typeface="Times New Roman" pitchFamily="18" charset="0"/>
              </a:rPr>
              <a:t>Неопределенные местоимения</a:t>
            </a:r>
            <a:endParaRPr lang="ru-RU" sz="4800" b="1" kern="10" dirty="0">
              <a:ln w="9525">
                <a:solidFill>
                  <a:srgbClr val="000080"/>
                </a:solidFill>
                <a:round/>
                <a:headEnd/>
                <a:tailEnd/>
              </a:ln>
              <a:solidFill>
                <a:schemeClr val="bg1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14612" y="2571744"/>
            <a:ext cx="28131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значение</a:t>
            </a:r>
            <a:endParaRPr lang="ru-RU" sz="5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14612" y="3857628"/>
            <a:ext cx="38279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образование</a:t>
            </a:r>
            <a:endParaRPr lang="ru-RU" sz="5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43174" y="5214950"/>
            <a:ext cx="418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правописание</a:t>
            </a:r>
            <a:endParaRPr lang="ru-RU" sz="5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/>
      <p:bldP spid="10" grpId="0"/>
      <p:bldP spid="1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1833</TotalTime>
  <Words>921</Words>
  <Application>Microsoft Office PowerPoint</Application>
  <PresentationFormat>Экран (4:3)</PresentationFormat>
  <Paragraphs>264</Paragraphs>
  <Slides>40</Slides>
  <Notes>0</Notes>
  <HiddenSlides>0</HiddenSlides>
  <MMClips>4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Изящная</vt:lpstr>
      <vt:lpstr>Слайд 1</vt:lpstr>
      <vt:lpstr>Слайд 2</vt:lpstr>
      <vt:lpstr>Слайд 3</vt:lpstr>
      <vt:lpstr>Выписать из текста все звёзды , которые мы с вами открыли на планете  «Местоимения», указать их разряд.</vt:lpstr>
      <vt:lpstr>            Проверка: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Цифровой диктант Задание: Определите , как правильно пишутся  местоимения и зашифруйте их   </vt:lpstr>
      <vt:lpstr>                 Шрифт</vt:lpstr>
      <vt:lpstr>Слайд 28</vt:lpstr>
      <vt:lpstr>Вставьте подходящие по смыслу неопределённые  местоимения, обозначьте условия выбора изученной орфограммы.</vt:lpstr>
      <vt:lpstr>Игра « Третье лишнее»  </vt:lpstr>
      <vt:lpstr>   Раскройте скобки, напишите неопределённые местоимения правильно. Рядом укажите номер правила.   </vt:lpstr>
      <vt:lpstr>   Раскройте скобки, напишите неопределённые местоимения правильно. Рядом укажите номер правила.   </vt:lpstr>
      <vt:lpstr>Слайд 33</vt:lpstr>
      <vt:lpstr>Слайд 34</vt:lpstr>
      <vt:lpstr>               Тест      </vt:lpstr>
      <vt:lpstr>Укажите предложение в котором употреблено неопределенное местоимение:</vt:lpstr>
      <vt:lpstr>Какое местоимение пишется раздельно:</vt:lpstr>
      <vt:lpstr>Какое местоимение пишется в одно слово:</vt:lpstr>
      <vt:lpstr>Какое местоимение пишется через дефис: </vt:lpstr>
      <vt:lpstr>До свидания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Krikunov</cp:lastModifiedBy>
  <cp:revision>204</cp:revision>
  <dcterms:modified xsi:type="dcterms:W3CDTF">2013-03-23T00:57:19Z</dcterms:modified>
</cp:coreProperties>
</file>