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214290"/>
            <a:ext cx="5105400" cy="2286016"/>
          </a:xfrm>
        </p:spPr>
        <p:txBody>
          <a:bodyPr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Фразеология. Источники фразеологии.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3929066"/>
            <a:ext cx="5114778" cy="19585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Monotype Corsiva" pitchFamily="66" charset="0"/>
              </a:rPr>
              <a:t>Урок составила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Monotype Corsiva" pitchFamily="66" charset="0"/>
              </a:rPr>
              <a:t> учитель русского языка и литературы Саенко Ксения Андреевна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Monotype Corsiva" pitchFamily="66" charset="0"/>
              </a:rPr>
              <a:t> МАОУ лицей </a:t>
            </a:r>
            <a:r>
              <a:rPr lang="ru-RU" sz="2400" b="1" dirty="0" err="1" smtClean="0">
                <a:solidFill>
                  <a:srgbClr val="FFFF00"/>
                </a:solidFill>
                <a:latin typeface="Monotype Corsiva" pitchFamily="66" charset="0"/>
              </a:rPr>
              <a:t>пгт</a:t>
            </a:r>
            <a:r>
              <a:rPr lang="ru-RU" sz="2400" b="1" dirty="0" smtClean="0">
                <a:solidFill>
                  <a:srgbClr val="FFFF00"/>
                </a:solidFill>
                <a:latin typeface="Monotype Corsiva" pitchFamily="66" charset="0"/>
              </a:rPr>
              <a:t> Афипского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Monotype Corsiva" pitchFamily="66" charset="0"/>
              </a:rPr>
              <a:t> МО Северский район 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Monotype Corsiva" pitchFamily="66" charset="0"/>
              </a:rPr>
              <a:t>2013 г.  </a:t>
            </a:r>
            <a:endParaRPr lang="ru-RU" sz="2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2-tub-ru.yandex.net/i?id=469472832-3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2651766" cy="2071692"/>
          </a:xfrm>
          <a:prstGeom prst="rect">
            <a:avLst/>
          </a:prstGeom>
          <a:noFill/>
        </p:spPr>
      </p:pic>
      <p:pic>
        <p:nvPicPr>
          <p:cNvPr id="22532" name="Picture 4" descr="Фразеологизмы в картинка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3" y="3000372"/>
            <a:ext cx="3286148" cy="3433760"/>
          </a:xfrm>
          <a:prstGeom prst="rect">
            <a:avLst/>
          </a:prstGeom>
          <a:noFill/>
        </p:spPr>
      </p:pic>
      <p:pic>
        <p:nvPicPr>
          <p:cNvPr id="22534" name="Picture 6" descr="Фразеологизмы в картинка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14291"/>
            <a:ext cx="3972425" cy="2901598"/>
          </a:xfrm>
          <a:prstGeom prst="rect">
            <a:avLst/>
          </a:prstGeom>
          <a:noFill/>
        </p:spPr>
      </p:pic>
      <p:pic>
        <p:nvPicPr>
          <p:cNvPr id="22536" name="Picture 8" descr="http://im0-tub-ru.yandex.net/i?id=145564979-40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3929066"/>
            <a:ext cx="2143130" cy="214313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4294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Бывает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частенько, что слово одно,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 очень по-разному служит оно.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Примеры тут можно найти без труда,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Возьмём хоть короткое слово «вода».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Вот был я мальчишкой, да детство прошло.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тех пор уж немало воды утекло.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смелом мы вправе сказать наперёд: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«Такой сквозь огонь и сквозь воду пройдёт!»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гуси и утки-сухие всегда.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Заметили люди: «Как с гуся вода».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Случилось с тобою: ты правил не знал,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Молчал при опросе! Воды в рот набрал!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Лентяй отдыхает, а время идёт-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 камень лежачий вода не течёт.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Сказать болтуну мы порою не прочь: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«Довольно, мол, воду-то в ступе толочь!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прочь и другому сказать невзначай: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«Довольно лить воду! Ты дело давай!»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Работать впустую!... Что скажут потом?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дело, мол, воду носить решетом!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Стихи я пишу, не жалея труда,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Чтобы вы не сказали: «В стихах-то вода».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im0-tub-ru.yandex.net/i?id=124943373-3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14290"/>
            <a:ext cx="1643074" cy="2347249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3300"/>
                </a:solidFill>
                <a:latin typeface="Monotype Corsiva" pitchFamily="66" charset="0"/>
              </a:rPr>
              <a:t>Крылатые выражения</a:t>
            </a:r>
            <a:endParaRPr lang="ru-RU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643050"/>
            <a:ext cx="4238604" cy="4846320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устойчивый фразеологизм образного или афористического характера, вошедший в лексику из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исторических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либо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литературных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источников и получивший широкое распространение благодаря своей выразительности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Васька слушает да е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воз и ныне там 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Ларчик просто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открывался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i?id=347762999-33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28775"/>
            <a:ext cx="3032125" cy="3887788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95156" y="1"/>
            <a:ext cx="3848844" cy="2714620"/>
          </a:xfrm>
          <a:prstGeom prst="rect">
            <a:avLst/>
          </a:prstGeom>
          <a:noFill/>
          <a:ln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Итог: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такое фразеология?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такое фразеологизмы?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такое «крылатые выражения»?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Где разъясняется значение фразеологизмов?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&amp;Pcy;&amp;ucy;&amp;pcy; &amp;zcy;&amp;iecy;&amp;mcy;&amp;lcy;&amp;i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714752"/>
            <a:ext cx="2249472" cy="2710207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  <a:latin typeface="Monotype Corsiva" pitchFamily="66" charset="0"/>
              </a:rPr>
              <a:t>Домашнее задание</a:t>
            </a:r>
            <a:endParaRPr lang="ru-RU" sz="48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упражнение №100;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подобрать 2-3 статьи из словаря «Крылатые слова», книги Э.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Вартаньяна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«Почему мы так говорим?», объясняющее значение выбранных фразеологизмов или крылатых слов (выражений)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Сделать свои рисунки к фразеологизмам к упражнению №99.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FF99"/>
                </a:solidFill>
                <a:latin typeface="Monotype Corsiva" pitchFamily="66" charset="0"/>
              </a:rPr>
              <a:t>Спасибо за внимание!!!</a:t>
            </a:r>
            <a:endParaRPr lang="ru-RU" sz="5400" dirty="0">
              <a:solidFill>
                <a:srgbClr val="00FF99"/>
              </a:solidFill>
              <a:latin typeface="Monotype Corsiva" pitchFamily="66" charset="0"/>
            </a:endParaRPr>
          </a:p>
        </p:txBody>
      </p:sp>
      <p:pic>
        <p:nvPicPr>
          <p:cNvPr id="4" name="Picture 2" descr="G:\для фона\20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5984" y="2285992"/>
            <a:ext cx="4143404" cy="4286280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758138" cy="621510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 урок «открытия» нового знания;</a:t>
            </a:r>
          </a:p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Технологии: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педагогики сотрудничества;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самодиагностики;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проектной деятельности.</a:t>
            </a:r>
          </a:p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Решение проблемы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 «Какие синтаксические конструкции называют фразеологизмами?»</a:t>
            </a:r>
          </a:p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Формирование у учащихся умений построения и реализации новых знаний (понятий, способов действий и т.д.): коллективная работа с интерактивной доской (презентация на тему «Фразеология»), работа в парах сильный – слабый по алгоритму выполнения задачи с фразеологическим словарем, проектирование выполнения домашнего задания, комментирование выставленных оценок.</a:t>
            </a:r>
          </a:p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Научиться различать единицы языка, определять какую роль играют фразеологизмы в русском языке, формировать навыки лингвистического анализа текста с фразеологизмами.</a:t>
            </a:r>
          </a:p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Планируемые результаты УУД: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Коммуникативные: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устанавливать рабочие отношения, эффективно сотрудничать и способствовать продуктивной кооперации.</a:t>
            </a:r>
          </a:p>
          <a:p>
            <a:pPr lvl="0"/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Регулятивные: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проектировать маршрут преодоления затруднений в обучении через включение в новые виды деятельности и формы сотрудничества.</a:t>
            </a:r>
          </a:p>
          <a:p>
            <a:pPr lvl="0"/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Познавательные: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объяснять языковые явления, процессы, связи и отношения, выявляемые в ходе исследования текста с фразеологизмами.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B0F0"/>
                </a:solidFill>
                <a:latin typeface="Monotype Corsiva" pitchFamily="66" charset="0"/>
              </a:rPr>
              <a:t>Синтаксическая пятиминутка</a:t>
            </a:r>
            <a:endParaRPr lang="ru-RU" sz="4000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Ночь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темна и тепла,</a:t>
            </a:r>
          </a:p>
          <a:p>
            <a:pPr algn="ctr"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Благодатная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мгла,</a:t>
            </a:r>
          </a:p>
          <a:p>
            <a:pPr algn="ctr"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На долины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легла.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FF99"/>
                </a:solidFill>
                <a:latin typeface="Monotype Corsiva" pitchFamily="66" charset="0"/>
              </a:rPr>
              <a:t>Фразеологизмы-</a:t>
            </a:r>
            <a:endParaRPr lang="ru-RU" sz="4400" dirty="0">
              <a:solidFill>
                <a:srgbClr val="00FF99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устойчивые  неделимые выражения, равные по значению либо одному слову, либо целому выражению.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 украшают речь, делают ее богаче и красивее.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Значение фразеологизмов разъясняется во фразеологических словарях русского языка.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Наиболее употребительные фразеологизмы разъясняются в толковых словарях  и помечены таким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значком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4786314" y="5786454"/>
            <a:ext cx="215900" cy="2889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Итак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не будем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бить баклуши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  Вы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засучите рукава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приготовьтесь слушать,</a:t>
            </a:r>
          </a:p>
          <a:p>
            <a:pPr algn="ctr"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  Чтоб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шла кругом голова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239000" cy="185738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</a:rPr>
              <a:t>В гостях у слов</a:t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</a:rPr>
              <a:t>спустя рукава!</a:t>
            </a:r>
            <a:endParaRPr lang="ru-RU" sz="48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http://im4-tub-ru.yandex.net/i?id=144864298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928934"/>
            <a:ext cx="3707621" cy="32147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</a:rPr>
              <a:t>Угадай!!!</a:t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</a:rPr>
              <a:t>На воре шапка горит</a:t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48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19458" name="Picture 2" descr="http://im5-tub-ru.yandex.net/i?id=404129762-2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14554"/>
            <a:ext cx="4429156" cy="340181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Как рыба в воде</a:t>
            </a:r>
            <a:endParaRPr lang="ru-RU" sz="4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482" name="Picture 2" descr="http://im8-tub-ru.yandex.net/i?id=179847747-2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315636"/>
            <a:ext cx="5500726" cy="3113618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3195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 сельдь в бочке         Палка о двух концах</a:t>
            </a:r>
            <a:endParaRPr lang="ru-RU" dirty="0"/>
          </a:p>
        </p:txBody>
      </p:sp>
      <p:pic>
        <p:nvPicPr>
          <p:cNvPr id="21506" name="Picture 2" descr="http://im5-tub-ru.yandex.net/i?id=415516785-3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357562"/>
            <a:ext cx="2473667" cy="2857520"/>
          </a:xfrm>
          <a:prstGeom prst="rect">
            <a:avLst/>
          </a:prstGeom>
          <a:noFill/>
        </p:spPr>
      </p:pic>
      <p:pic>
        <p:nvPicPr>
          <p:cNvPr id="21508" name="Picture 4" descr="Фразеологизмы в картинка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357430"/>
            <a:ext cx="5476875" cy="393382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368</Words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Фразеология. Источники фразеологии.</vt:lpstr>
      <vt:lpstr>Слайд 2</vt:lpstr>
      <vt:lpstr>Синтаксическая пятиминутка</vt:lpstr>
      <vt:lpstr>Фразеологизмы-</vt:lpstr>
      <vt:lpstr>Слайд 5</vt:lpstr>
      <vt:lpstr>В гостях у слов спустя рукава!</vt:lpstr>
      <vt:lpstr>Угадай!!! На воре шапка горит </vt:lpstr>
      <vt:lpstr>Как рыба в воде</vt:lpstr>
      <vt:lpstr>Слайд 9</vt:lpstr>
      <vt:lpstr>Слайд 10</vt:lpstr>
      <vt:lpstr>Слайд 11</vt:lpstr>
      <vt:lpstr>Крылатые выражения</vt:lpstr>
      <vt:lpstr>Итог:</vt:lpstr>
      <vt:lpstr>Домашнее задание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Фразеология. Источники фразеологии.</dc:title>
  <dc:creator>лю-лю СюШку</dc:creator>
  <cp:lastModifiedBy>User</cp:lastModifiedBy>
  <cp:revision>6</cp:revision>
  <dcterms:created xsi:type="dcterms:W3CDTF">2013-08-24T12:09:49Z</dcterms:created>
  <dcterms:modified xsi:type="dcterms:W3CDTF">2013-08-24T13:05:05Z</dcterms:modified>
</cp:coreProperties>
</file>