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7A1D4-80BE-4F2E-B7FE-FA4274D713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6DBB3-DE34-40CD-BA46-C687E73E3B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627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10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40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597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75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1328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40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07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371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9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981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67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6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736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03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838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A6DBB3-DE34-40CD-BA46-C687E73E3B0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34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5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SELYAVI%20MULT.mp4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audio" Target="../media/audio1.wav"/><Relationship Id="rId7" Type="http://schemas.openxmlformats.org/officeDocument/2006/relationships/slide" Target="slide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11" Type="http://schemas.openxmlformats.org/officeDocument/2006/relationships/audio" Target="../media/audio1.wav"/><Relationship Id="rId5" Type="http://schemas.openxmlformats.org/officeDocument/2006/relationships/slide" Target="slide9.xml"/><Relationship Id="rId10" Type="http://schemas.openxmlformats.org/officeDocument/2006/relationships/hyperlink" Target="&#1090;&#1077;&#1089;&#1090;%20&#1085;&#1072;%20&#1091;&#1088;&#1086;&#1082;.notebook" TargetMode="External"/><Relationship Id="rId4" Type="http://schemas.openxmlformats.org/officeDocument/2006/relationships/slide" Target="slide6.xml"/><Relationship Id="rId9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slide" Target="slide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12845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« Каков народ, таков и падишах».  Восточная мудрость</a:t>
            </a:r>
          </a:p>
          <a:p>
            <a:r>
              <a:rPr lang="ru-RU" sz="2400" b="1" dirty="0" smtClean="0"/>
              <a:t>« Всякий народ живет под властью того правительства, какого заслуживает». Жозеф </a:t>
            </a:r>
            <a:r>
              <a:rPr lang="ru-RU" sz="2400" b="1" dirty="0" err="1" smtClean="0"/>
              <a:t>Деместр</a:t>
            </a:r>
            <a:endParaRPr lang="ru-RU" sz="2400" b="1" dirty="0" smtClean="0"/>
          </a:p>
          <a:p>
            <a:r>
              <a:rPr lang="ru-RU" sz="2400" b="1" dirty="0" smtClean="0"/>
              <a:t>   «Законная задача правительства – делать для сообщества людей все то, им нужно, но что сами они, выступая каждый в своем индивидуальном качестве, не могут сделать совсем или не смогут сделать хорошо». Авраам Линкольн</a:t>
            </a:r>
          </a:p>
          <a:p>
            <a:r>
              <a:rPr lang="ru-RU" sz="2400" b="1" dirty="0" smtClean="0"/>
              <a:t>«Те, кто достаточно умен, чтобы не лезть в политику, наказываются тем, что ими правят люди глупее их самих».  Платон   </a:t>
            </a:r>
          </a:p>
          <a:p>
            <a:r>
              <a:rPr lang="ru-RU" sz="2400" b="1" dirty="0" smtClean="0"/>
              <a:t>«Вы можете не заниматься политикой, все равно политика занимается вами». Ш. </a:t>
            </a:r>
            <a:r>
              <a:rPr lang="ru-RU" sz="2400" b="1" dirty="0" err="1" smtClean="0"/>
              <a:t>Монталабер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5288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ОБРАЩЕНИЕ В ОРГАНЫ ВЛАСТИ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4704" y="1700808"/>
            <a:ext cx="2448272" cy="172819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ОБРАЩЕНИЕ В ОРГАНЫ ВЛАСТИ.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192428" y="2145820"/>
            <a:ext cx="598904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1556792"/>
            <a:ext cx="4680520" cy="338437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ПРАВО ОБРАЩЕНИЯ  ЛИЧНО ИЛИ НАПРАВЛЕНИЯ КОЛЛЕКТИВНЫХ  ОБРАЩЕНИЙ В ГОС. ОРГАНЫ  И ОРГАНЫ МЕСТНОГО САМОУПРАВЛЕНИЯ: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 ИНДИВИДУАЛЬНЫЕ ОБРАЩЕНИЯ,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-ЖАЛОБЫ О ВОССТАНОВЛЕНИЯ ПРАВА ИЛИ БЕЗДЕЙСТВИЕ  ОРГАНОВ ГОСУДАРСТВА,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ОБРАЩЕНИЕ ГРАЖДАНИНА С ПРОСЬБОЙ РЕАЛИЗАЦИИ ЕГО ПРАВА,</a:t>
            </a:r>
          </a:p>
          <a:p>
            <a:pPr marL="285750" indent="-285750" algn="ctr"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ПРЕДЛОЖЕНИЕ ПО РЕШЕНИЮ  КАКОЙ ЛИБО ПРОБЛЕМЫ.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5301208"/>
            <a:ext cx="4536504" cy="122413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ЗАКОНЫ РФ  УСТАНАВЛИВАЮТ СРОКИ ДЛЯ РЕШЕНИЯ ЭТИХ ВОПРОСОВ В ОБРАЩЕНИЯХ ГРАЖДАН</a:t>
            </a:r>
            <a:r>
              <a:rPr lang="ru-RU" b="1" dirty="0" smtClean="0">
                <a:solidFill>
                  <a:srgbClr val="FF0000"/>
                </a:solidFill>
              </a:rPr>
              <a:t>. ЧИНОВНИКИ ДОПУСТИВШИЕ ВОЛОКИТУ  НАКАЗЫВАЮТСЯ.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32656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3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ДРУГИЕ ПУТИ ВЛИЯНИЯ НА ВЛАСТЬ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556792"/>
            <a:ext cx="2736304" cy="144016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ДРУГИЕ ПУТИ  ВЛИЯНИЯ НА ВЛАСТЬ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203848" y="1962548"/>
            <a:ext cx="648072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1196752"/>
            <a:ext cx="4392488" cy="223224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ВОЗДЕЙСТВОВАТЬ НА ПОЛИТИКУ ГОСУДАРСТВЕННОЙ ВЛАСТИ ГРАЖДАНЕ МОГУТ ЧЕРЕЗ ОБЩЕСТВЕННЫЕ ОБЪЕДИНЕНИЯ,  ПОЛИТИЧЕСКИЕ ПАРТИИ, </a:t>
            </a:r>
            <a:r>
              <a:rPr lang="ru-RU" b="1" dirty="0" smtClean="0">
                <a:solidFill>
                  <a:srgbClr val="FF0000"/>
                </a:solidFill>
              </a:rPr>
              <a:t>ИСПОЛЬЗУЯ  СВОБОДУ СОБРАНИЙ,  СВОБОДУ СЛОВА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480212" y="3717032"/>
            <a:ext cx="484632" cy="489204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4437112"/>
            <a:ext cx="4536504" cy="2016224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СТ. 31 КОНСТИТУЦИИ РФ ГОВОРИТСЯ: </a:t>
            </a:r>
            <a:r>
              <a:rPr lang="ru-RU" b="1" dirty="0" smtClean="0">
                <a:solidFill>
                  <a:srgbClr val="FF0000"/>
                </a:solidFill>
              </a:rPr>
              <a:t>«ГРАЖДАНЕ РФ ИМЕЮТ ПРАВО СОБИРАТЬСЯ МИРНО, БЕЗ ОРУЖИЯ, ПРОВОДИТЬ СОБРАНИЯ, МИТИНГИ И  ДЕМОНСТРАЦИИ, ШЕСТВИЯ И ПИКЕТИРОВАНИЕ»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3527884" y="5445224"/>
            <a:ext cx="654372" cy="484632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3284984"/>
            <a:ext cx="2880320" cy="316835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ОБРАТИМ ВНИМАНИЕ, ЧТО СУЩЕСТВУЕТ  СВОБОДА НА ПРОВЕДЕНИЕ ТОЛЬКО МИРНЫХ СОБРВНИЙ  И ДЕМОНСТРАЦИЙ. ПОЭТОМУ СУЩЕСТВУЮТ НЕКОТОРЫЕ ОГРАНИЧЕНИЯ  СВОБОДЫ СОБРАНИЙ.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03848" y="234400"/>
            <a:ext cx="5940152" cy="1512168"/>
          </a:xfrm>
          <a:prstGeom prst="wedgeRoundRectCallout">
            <a:avLst>
              <a:gd name="adj1" fmla="val -60223"/>
              <a:gd name="adj2" fmla="val 153783"/>
              <a:gd name="adj3" fmla="val 16667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ОГРАНИЧЕНИЯ СВЯЗАНЫ  С ПОДДЕРЖАНИЕМ ОБЩЕСТВЕННОГО ПОРЯДКА. ЗАКОНЫ ОПРЕДЕЛЯЮТ РАЗРЕШИТЕЛЬНЫЙ И УВЕДОМИТЕЛЬНЫЙ  ПОРЯДОК ПРОВЕДЕНИЯ МИТИНГОВ И СОБРАНИЙ.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ПОДУМАЙТЕ – КАКОЙ ПОРЯДОК ЛУЧШЕ ДЛЯ ГРАЖДАН?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1" name="Рисунок 10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3548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38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/>
              <a:t>ЗНАЧЕНИЕ СВОБОДЫ СЛОВА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МЕЖДУНАРОДНЫХ ДОКУМЕНТАХ ПРОВОЗГЛАШАЕТСЯ:КАЖДЫЙ ЧЕЛОВЕК  ИМЕЕТ  ПРАВО НА СВОБОДУ УБЕЖДЕНИЙ  И НА СВОБОДНОЕ  ИХ  ВЫРАЖЕНИЕ»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059107"/>
            <a:ext cx="3312368" cy="2522021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СТАТЬЯ  29 КОНСТИТУЦИИ РФ  ГЛАСИТ: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1.КАЖДОМУ  ГАРАНТИРУЕТСЯ  СВОБОДА МЫСЛИ И СЛОВА..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5.ГАРАНТИРУЕТСЯ СВОБОДА МАССОВОЙ ИНФОРМАЦИИ. ЦЕНЗУРА  ЗАПРЕЩАЕТСЯ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851920" y="3068960"/>
            <a:ext cx="79208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204864"/>
            <a:ext cx="3744416" cy="410445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ДЛЯ  РЕАЛЬНОГО ОСУЩЕСТВЛЕНИЯ ЭТИХ ПРАВ И СВОБОД  НУЖНО, ЧТОБЫ ПОЛИТИЧЕСКАЯ ЖИЗНБ ПРОТЕКАЛА ГЛАСНО. НЕДОЛЖНО БЫТЬ ОГРАНИЧЕНИЕ ЦЕНЗУРОЙ. НО СВОБОДА СЛОВА  НЕ АБСАЛЮТНА. ПОЭТОМУ СУЩЕСТВУЮТ ОПРЕДЕЛЕННЫЕ ОГРАНИЧЕНИЯ: НА ПРОПАГАНДУ НАСИЛИЯ, НАЦИОНАЛЬНОЙ РОЗНИ, РЕЛИГИОЗНОЙ  ВРАЖДЫ, ПРИЗЫВЫ  К СВЕРЖЕНИЮ СУЩЕСТВУЮЩЕГО СТРОЯ.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941168"/>
            <a:ext cx="4104456" cy="1512168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ИСПОЛЬЗУЮЩИЕ СВОБОДУ СЛОВА ДЛЯ КЛЕВЕТЫ НА ДРУГИХ ЛЮДЕЙ МОГУТ БЫТЬ ПРИВЛЕЧЕНЫ  К СУДЕБНОЙ ОТВЕТСТВЕННОСТИ.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" name="Рисунок 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3548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ОПАСНОСТЬ ПОЛИТИЧЕСКОГО ЭКСТРЕМИЗМА.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412776"/>
            <a:ext cx="2952328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ПОЛИТИЧЕСКИЙ ЭКСТРЕМИЗМ.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635896" y="1916832"/>
            <a:ext cx="576064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1052736"/>
            <a:ext cx="4392488" cy="30963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ЛЮБАЯ ПОЛИТИЧЕСКАЯ ДЕЯТЕЛЬНОСТЬ ДОЛЖНА ОСУЩЕСТВЛЯТЬСЯ В РАМКАХ ЗАКОНА. 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КРАЙНИЕ МЕРЫ, СОЗДАЮЩИЕ УГРОЗУ ДЛЯ ГОСУДАРСТВА  И ГРАЖДАН НАЗЫВАЮТСЯ ЭКСТРЕМИСТСКИМИ ( ОТ ЛАТ. – КРАЙНИЙ.) ВНАШЕЙ СТРАНЕ К НИМ ОТНОСЯТСЯ: ПРИЗЫВЫ К СВЕРЖЕНИЮ КОНСТИТУЦИОННОГО СТРОЯ,  ПОДРЫВ БЕЗОПАСНОСТИ, ЗАХВАТ ВЛАСТИ, СОЗДАНИЕ НЕЗАКОННЫХ ВООРУЖЕННЫХ ФОРМИРОВАНИЙ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4509120"/>
            <a:ext cx="4392488" cy="194421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ПРОЯВЛЕНИЯ ЭКСТРЕМИЗМА: РАСОВАЯ, НАЦИОНАЛЬНАЯ, РЕЛИГИОЗНАЯ  РОЗНЬ, ПРОПАГАНДА НАЦИЗМА, АКТЫ ВАНДАЛИЗМА И Т.Д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3635896" y="5414904"/>
            <a:ext cx="576064" cy="484632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3645024"/>
            <a:ext cx="3024336" cy="2808312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ДЛЯ  БОРЬБЫ С ЭКСТРЕМИЗМОМ ГОСУДАРСТВО ИСПОЛЬЗУЕТ СИЛУ ЗАКОНА, НО ТАКЖЕ НЕОБХОДИМО  ПРОТИВОДЕЙСТВИЕ СО СТОРОНЫ САМИХ ГРАЖДАН.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" name="Рисунок 8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3548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38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ПОЛИТИКА -  ДЕЛО КАЖДОГО.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1484784"/>
            <a:ext cx="3672408" cy="187220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ОПРОСЫ ПОКАЗАЛИ, ЧТО В НАШЕЙ СТРАНЕ ПОЛИТИКОЙ ИНТЕРЕСУЮТСЯ  48% ГРАЖДАН, НЕ ИНТЕРЕСУЮТСЯ  52%, А 2% ЗАТРУДНИЛИСЬ ОТВЕТИТЬ.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067944" y="1971324"/>
            <a:ext cx="79208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980728"/>
            <a:ext cx="3744416" cy="32403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ПРИ  ЭТОМ НАИМЕНЬШИЙ ИНТЕРЕС ПРОЯВЛЯЮТ МОЛОДЫЕ И ПОЖИЛЫЕ, А НАИБОЛЬШИЙ  ЛЮДИ  СРЕДНИХ ВОЗРАСТОВ.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 ВЫ ДУМАЕТЕ . ПОЧЕМУ?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ЧТО НЕОБХОДИМО ДЛЯ ЗАНЯТИЯ  ПОЛИТИКОЙ.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437112"/>
            <a:ext cx="6264696" cy="5760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ИНТЕРЕС  И ЖЕЛАНИЕ.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791" y="5013176"/>
            <a:ext cx="6264696" cy="5760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ЗНАНИЯ.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5589240"/>
            <a:ext cx="6264696" cy="5760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ПРИМЕНЕНИЕ ЗНАНИЙ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3548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7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ОСНОВНЫЕ  ВЫВОДЫ.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8280920" cy="144016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ТАКИМ ОБРАЗОМ ПО КОНСТИТУЦИИ РФ  НАРОД ЯВЛЯЕТСЯ ОСНОВНЫМ ИСТОЧНИКОМ ВЛАСТИ  И УЧАСТВУЕТ В УПРАВЛЕНИИ ГОСУДАРСТВОМ НЕПОСРЕДСТВЕННО ЧЕРЕЗ ПРАВО НА РЕФЕРЕНДУМ  ИЛИ ПЛЕБИСЦИТ  ИЛИ ЧЕРЕЗ ПРЕДСТАВИТЕЛСТВО  ДЕПУТАТОВ . КОТОРЫЕ ВЫРАЖАЮТ МНЕНИЕ ИЗБИРАТЕЛЕЙ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7110" y="2780928"/>
            <a:ext cx="8280920" cy="144016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ВЫБОРЫ  ПО ИЗБИРАТЕЛЬНОМУ ПРАВУ ЯВЛЯЮТСЯ ВСЕОБЩИМИ, РАВНЫМИ , ТАЙНЫМИ. ОГРАНИЧЕНИЯ В ИЗБИРАТЕЛЬНОМ ПРАВЕ ТОЛЬКО ПО СУДУ.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 ГРАЖДАН СУЩЕСТВУЕТ  ПРАВО НА ГОСУДАРСТВЕННУЮ СЛУЖБУ.  ОГРАНИЧЕНИЯ: ТОЛЬКО ПО КОНКУРСУ И ПО ПРОФЕССИОНАЛЬНОЙ ПОДГОТОВЛЕННОСТИ.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7110" y="4342817"/>
            <a:ext cx="8280920" cy="158417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СУЩЕСТВУЮТ И ДРУГИЕ ПУТИ ВЛИЯНИЯ НА ГОСВЛАСТЬ: ПРАВО НА СВОБОДУ СЛОВА, СОБРАНИЯ И МИТИНГОВ. ЗАКОНОМ УСТАНАВЛИВАЕТСЯ РАЗРЕШИТЕЛЬНЫЙ ИЛИ УВЕДОМИТЕЛЬНЫЙ ПОРЯДОК  ПРОВЕДЕНИЯ  МИТИНГОВ. ЗАКОН ОГРАНИЧИВАЕТ  ПРАВО НА ПРОВЕДЕНИЕ СОБРАНИЙ ТОЛЬКО БЕЗОПАСНОСТЬЮ ГРАЖДАН. СВОБОДА СЛОВА НЕ АБСАЛЮТНА И НЕДОЛЖНА  ПРЕВРАЩАТЬСЯ В ПОЛИТИЧЕСКИЙ  ЭКСТРЕМИЗМ.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05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ВОПРОСЫ И ЗАДАНИЯ.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ТЕКСТ УЧЕБНОГО ПОСОБИЯ:  </a:t>
            </a:r>
            <a:r>
              <a:rPr lang="en-US" sz="2400" b="1" dirty="0" smtClean="0"/>
              <a:t>48 – 57</a:t>
            </a:r>
            <a:r>
              <a:rPr lang="ru-RU" sz="2400" b="1" dirty="0" smtClean="0"/>
              <a:t>.</a:t>
            </a:r>
          </a:p>
          <a:p>
            <a:pPr marL="342900" indent="-342900">
              <a:buAutoNum type="arabicPeriod"/>
            </a:pPr>
            <a:endParaRPr lang="ru-RU" sz="2400" b="1" dirty="0"/>
          </a:p>
          <a:p>
            <a:pPr marL="342900" indent="-342900">
              <a:buAutoNum type="arabicPeriod"/>
            </a:pPr>
            <a:r>
              <a:rPr lang="ru-RU" sz="2400" b="1" dirty="0" smtClean="0"/>
              <a:t>ВОПРОСЫ И ЗАДАНИЯ НА С57 -58.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3999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ИСТОЧНИКИ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kern="0" dirty="0">
                <a:solidFill>
                  <a:prstClr val="black"/>
                </a:solidFill>
              </a:rPr>
              <a:t>ОБЩЕСТВОЗНАНИЕ. 9 КЛАСС: УЧЕБ. ДЛЯ ОБЩЕОБРАЗОВАТЕЛЬНЫХ УЧРЕЖДЕНИЙ. Л. Н. БОГОЛЮБОВ И ДРУГ.  ИЗДАТЕЛЬСТВО «ПРОСВЕЩЕНИЕ»  М. 2010.</a:t>
            </a:r>
          </a:p>
        </p:txBody>
      </p:sp>
    </p:spTree>
    <p:extLst>
      <p:ext uri="{BB962C8B-B14F-4D97-AF65-F5344CB8AC3E}">
        <p14:creationId xmlns:p14="http://schemas.microsoft.com/office/powerpoint/2010/main" val="361185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343991" y="2924944"/>
            <a:ext cx="84249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hlinkClick r:id="rId6" action="ppaction://hlinkfile"/>
              </a:rPr>
              <a:t>УЧАСТИЕ  ГРАЖДАН В ПОЛИТИЧЕСКОЙ ЖИЗНИ.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3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8972" y="677505"/>
            <a:ext cx="8064896" cy="5760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4" action="ppaction://hlinksldjump"/>
              </a:rPr>
              <a:t>ВЫБОРЫ, РЕФЕРЕНДУМЫ.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8972" y="1556792"/>
            <a:ext cx="8064896" cy="5760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5" action="ppaction://hlinksldjump"/>
              </a:rPr>
              <a:t>ПРАВО НА РАВНЫЙ ДОСТУП К ГОСУДАРСТВЕННОЙ СЛУЖБЕ.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5535" y="2348880"/>
            <a:ext cx="8064896" cy="5760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5" action="ppaction://hlinksldjump"/>
              </a:rPr>
              <a:t>ОБРАЩЕНИЕ В ОРГАНЫ ВЛАСТИ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9861" y="3140968"/>
            <a:ext cx="8064896" cy="64807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6" action="ppaction://hlinksldjump"/>
              </a:rPr>
              <a:t>ДРУГИЕ ПУТИ ВЛИЯНИЯ НА ВЛАСТЬ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9464" y="4005064"/>
            <a:ext cx="8064896" cy="64807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7" action="ppaction://hlinksldjump"/>
              </a:rPr>
              <a:t>ЗНАЧЕНИЕ СВОБОДЫ СЛОВА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5535" y="4881236"/>
            <a:ext cx="8064896" cy="50405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8" action="ppaction://hlinksldjump"/>
              </a:rPr>
              <a:t>ОПАСНОСТЬ ПОЛИТИЧЕСКОГО ЭКСТРЕМИЗМА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5046" y="5589240"/>
            <a:ext cx="8064896" cy="50405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hlinkClick r:id="rId9" action="ppaction://hlinksldjump"/>
              </a:rPr>
              <a:t>ПОЛИТИКА -  ДЕЛО КАЖДОГО.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6133382"/>
            <a:ext cx="575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10" action="ppaction://hlinkfile"/>
              </a:rPr>
              <a:t>тест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12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11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ПОВТОРИМ.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3872" y="1307912"/>
            <a:ext cx="2520280" cy="115212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ИСПОЛНИТЕЛЬНАЯ.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ЗАКОНОДАТЕЛЬНАЯ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СУДЕБНАЯ.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КАКОЕ ГОСУДАРСТВО.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208820" y="157280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1157332"/>
            <a:ext cx="3960440" cy="14532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ПРАВОВОЕ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1964" y="2996952"/>
            <a:ext cx="2520280" cy="115212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КАКИЕ ОРГАНЫ ВЛАСТИ НЕ ВХОДЯТ В СИСТЕМУ  ГОС. ОРГАНОВ. ВЛАСТИ.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1964" y="4988084"/>
            <a:ext cx="2520280" cy="115212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ОБЩЕСТВЕННАЯ ПАЛАТА.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ФУНКЦИИ…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264484" y="3088384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284372" y="5202908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97328" y="2980956"/>
            <a:ext cx="3960440" cy="14532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МЕСТНОЕ САМОУПРАВЛЕНИЕ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4837504"/>
            <a:ext cx="3960440" cy="14532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СОГЛАСОВАНИЕ ОБЩЕСТВЕННЫХ ИНТЕРЕСОВ  ГРАЖДАН РОССИИ.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0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ПОВТОРИМ.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307912"/>
            <a:ext cx="2682632" cy="115212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ОБЪЕДИНЕНИЕ ЛИЦ ОДНОГО ВИДА ДЕЯТЕЛЬНОСТИ.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208820" y="157280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1157332"/>
            <a:ext cx="3960440" cy="14532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АССОЦИАЦИИ.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610620"/>
            <a:ext cx="2710724" cy="182362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СОВОКУПНОСТЬ </a:t>
            </a:r>
            <a:r>
              <a:rPr lang="ru-RU" b="1" dirty="0" smtClean="0">
                <a:solidFill>
                  <a:schemeClr val="tx1"/>
                </a:solidFill>
              </a:rPr>
              <a:t>ВНЕГОСУДАРСТВЕННЫХ ОРГАНИЗАЦИЙ.., ВЫРАЖАЮЩИХ РАЗНООБРАЗНЫЕ ИНТЕРЕСЫ.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4902593"/>
            <a:ext cx="2854740" cy="115212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ИСТОЧНИК ВЛАСТИ ПО КОНСТИТУЦИИ РФ.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264484" y="3088384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284372" y="5202908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97328" y="2980956"/>
            <a:ext cx="3960440" cy="14532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ГРАЖДАНСКОЕ  ОБЩЕСТВО.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4837504"/>
            <a:ext cx="3960440" cy="145328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НАРОД.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0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ПРОБЛЕМА…?</a:t>
            </a:r>
            <a:endParaRPr lang="ru-RU" sz="2800" b="1" dirty="0"/>
          </a:p>
        </p:txBody>
      </p:sp>
      <p:pic>
        <p:nvPicPr>
          <p:cNvPr id="3" name="Рисунок 2" descr="baby2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602" y="1412776"/>
            <a:ext cx="1857388" cy="2214578"/>
          </a:xfrm>
          <a:prstGeom prst="rect">
            <a:avLst/>
          </a:prstGeom>
        </p:spPr>
      </p:pic>
      <p:sp>
        <p:nvSpPr>
          <p:cNvPr id="4" name="Стрелка вниз 3"/>
          <p:cNvSpPr/>
          <p:nvPr/>
        </p:nvSpPr>
        <p:spPr>
          <a:xfrm>
            <a:off x="1242252" y="3789040"/>
            <a:ext cx="484632" cy="504056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509120"/>
            <a:ext cx="3024336" cy="1757896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ГРАЖДАНИН…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771800" y="2062117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1412776"/>
            <a:ext cx="4464496" cy="136815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УЧАСТИЕ В ПОЛИТКЕ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43776" y="3062660"/>
            <a:ext cx="484632" cy="72638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90764" y="4040150"/>
            <a:ext cx="2232248" cy="2225948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МОЖЕТ ЛИ  РЯДОВЫЙ ГРАЖДАНИН  ВЛИЯТЬ НА ПОЛИТИКУ…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86092" y="4040150"/>
            <a:ext cx="2232248" cy="2225948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КТО  МОЖЕТ УЧАСТВОВАТЬ  В УПРАВЛЕНИИ ДЕЛАМИ ГОСУДАРСТВА.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ЗАЧЕМ НУЖНЫ ПОЛИТ. СВОБОДЫ..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ВЫБОРЫ, РЕФЕРЕНДУМЫ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КОНСТИТУЦИЯ РФ  В </a:t>
            </a:r>
            <a:r>
              <a:rPr lang="ru-RU" b="1" dirty="0" smtClean="0">
                <a:solidFill>
                  <a:srgbClr val="FF0000"/>
                </a:solidFill>
              </a:rPr>
              <a:t>СТАТЬЕ  32 </a:t>
            </a:r>
            <a:r>
              <a:rPr lang="ru-RU" b="1" dirty="0" smtClean="0"/>
              <a:t>УСТАНАВЛИВАЕТ, ЧТО ГРАЖДАНЕ  РФ  ИМЕЮТ ПРАВО УЧАСТВОВАТЬ В УПРАВЛЕНИИ ДЕЛАМИ ГОСУДАРСТВА КАК НЕПОСРЕДСТВЕННО, ТАК  И ЧЕРЕЗ СВОИХ  ПРЕДСТАВИТЕЛЕЙ.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268290"/>
            <a:ext cx="2880320" cy="187220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ГРАЖДАНЕ ЗАИНТЕРЕСОВАНЫ , ЧТОБЫ ГОСУДАРСТВЕННАЯ ПОЛИТИКА ОТВЕЧАЛА ИХ ИНТЕРЕСАМ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641808" y="4314604"/>
            <a:ext cx="484632" cy="482548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0713" y="4799917"/>
            <a:ext cx="3456384" cy="158417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ОТСЮДА И ИХ УЧАСТИЕ В ПОЛТИЧЕСКОЙ ЖИЗНИ -  ЕСЛИ ЕСТЬ УВЕРЕННОСТЬ  ПОВЛИЯТЬ  НА ГОС. ВЛАСТЬ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571136" y="2682430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2268290"/>
            <a:ext cx="3888432" cy="2046314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ГРАЖДАНЕ ПОРУЧАЮТ СВОИМ ПРЕДСТАВИТЕЛЯМ В ЗАКОНОДАТЕЛЬНЫХ ОРГАНАХ  РЕШАТЬ ВОПРОСЫ ГОС. УПРАВЛЕНИЯ.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ТАКОЕ РЕШЕНИЕ НА ВЫБОРАХ.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78455" y="4314604"/>
            <a:ext cx="3888432" cy="2041474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ИЗБИРАТЕЛИ  НА </a:t>
            </a:r>
            <a:r>
              <a:rPr lang="ru-RU" sz="2000" b="1" dirty="0" smtClean="0">
                <a:solidFill>
                  <a:srgbClr val="FF0000"/>
                </a:solidFill>
              </a:rPr>
              <a:t>ВСЕОБЩИХ, РАВНЫХ, ТАЙНЫХ ВЫБОРАХ  </a:t>
            </a:r>
            <a:r>
              <a:rPr lang="ru-RU" b="1" dirty="0" smtClean="0">
                <a:solidFill>
                  <a:schemeClr val="tx1"/>
                </a:solidFill>
              </a:rPr>
              <a:t>-ОТДАЮТ ПРЕДПОЧТЕНИЯ  ТЕМ ПАРТИЯМ И КАНДИДАТАМ, ЧЬИ ПРОГРАММЫ ДЕЙСТВИЙ  СООТВЕТСТВУЮТ ИХ ИНТЕРЕСАМ.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8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ВЫБОРЫ, РЕФЕРЕНДУМЫ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628800"/>
            <a:ext cx="2808312" cy="108012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ВЫБОРЫ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563888" y="1926544"/>
            <a:ext cx="489204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1340768"/>
            <a:ext cx="4248472" cy="1800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ИЗБИРАТЕЛЬНОЕ ПРАВО </a:t>
            </a:r>
            <a:r>
              <a:rPr lang="ru-RU" b="1" dirty="0" smtClean="0">
                <a:solidFill>
                  <a:schemeClr val="tx1"/>
                </a:solidFill>
              </a:rPr>
              <a:t>– ВСЕОБЩЕЕ – МОГУТ ГОЛОСОВАТЬ ВСЕ ГРАЖДАНЕ  ДОСТИГШИЕ  18 ЛЕТ , БЕЗ ОГРАНИЧЕНИЙ В НАЦ- ТИ, ОБРАЗОВАНИЯ, РЕЛИГИИ  И МЕСТА ЖИТЕЛЬСТВА.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ИСКЛЮЧЕНИЕ – ТОЛЬКО ПО СУДУ.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381912" y="3177538"/>
            <a:ext cx="484632" cy="489204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3861048"/>
            <a:ext cx="4248472" cy="288032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КАЖДЫЙ ГРАЖДАНИН ИМЕЕТ ОДИН ГОЛОС.  ВЫБОРЫ В РФ ЯВЛЯЮТСЯ ПРЯМЫМИ И ТАЙНЫМИ.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ПРЕЗИДЕНТ РФ ИЗБИРАЕТСЯ НА  6 ЛЕТ, ГОС. ДУМА НА 5 ЛЕТ.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КАЖДЫЙ ГРАЖДАНИН РФ ИМЕЕТ ПРАВО  БЫТЬ ИЗБРАННЫМ В ОРГАНЫ ВЛАСТИ.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ВОЗРАСТНОЙ ЦЕНЗ: ДЕПУТАТ ГОС ДУМЫ – 21 Г.  ПРЕЗИДЕНТ РФ -35 ЛЕТ И 10 ЛЕТ ПРОЖИВАНИЯ В СТРАНЕ.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3563888" y="5058892"/>
            <a:ext cx="733806" cy="484632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3177538"/>
            <a:ext cx="3168352" cy="341981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НЕПОСРЕДСТВЕННОЕ (ПРЯМОЕ</a:t>
            </a:r>
            <a:r>
              <a:rPr lang="ru-RU" b="1" dirty="0" smtClean="0">
                <a:solidFill>
                  <a:schemeClr val="tx1"/>
                </a:solidFill>
              </a:rPr>
              <a:t>) УЧАСТИЕ В УПРАВЛЕНИИ ГОСУДАРСТВОМ  ГРАЖДАНЕ  ПРИНИМАЮТ НА РЕФЕРЕНДУМАХ ПО ПРОЕКТАМ   ЗАКОНОВ: В 1993 ГОДУ 12 ДЕКАБРЯ  НА РЕФЕРЕНДУМЕ БЫЛА ПРИНЯТА КОНСТИТУЦИЯ РФ.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32656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ПРАВО НА РАВНЫЙ ДОСТУП К ГОСУДАРСТВЕННОЙ СЛУЖБЕ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700808"/>
            <a:ext cx="2664296" cy="151216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ГОСУДАРСТВЕННАЯ СЛУЖБА.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275856" y="2214576"/>
            <a:ext cx="720080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1412776"/>
            <a:ext cx="4320480" cy="30243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ГОС. СЛУЖБА – ЭТО ПРОФЕССИОНАЛЬНАЯ ДЕЯТЕЛЬНОСТЬ ПО ОБЕСПЕЧЕНИЮ  ИСПОЛНЕНИЯ ПОЛНОМОЧИЙ  ГОС. ОРГАНОВ ВЛАСТИ. НА  ГО СЛУЖБЕ    НАХОДЯТСЯ ДОЛЖНОСТНЫЕ ЛИЦА( ГОС. СЛУЖАЩИЕ)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, ЗАНИМАЮЩИХ  ДОЛЖНОСТИ  В ЦЕНТРАЛЬНОМ И МЕСТНЫХ АППАРАТАХ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ГОС. УПРАВЛЕНИЯ, В СУДЕБНЫХ ОРГАНАХ И Т. Д.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4513815"/>
            <a:ext cx="4320480" cy="1800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КОНСТИТУЦИЯ ОПРЕДЕЛЯЕТ, ЧТО ГРАЖДАНЕ РФ ИМЕЮТ ПРАВО  НА РАВНЫЙ ДОСТУП К ГОС СЛУЖБЕ  БЕЗ ОГРАНИЧЕНИЙ, НА ОСНОВЕ КОНКУРСОВ И ТРЕБОВАНИЙ ПРОФ. ПОДГОТОВКИ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3635896" y="5590732"/>
            <a:ext cx="636664" cy="484632"/>
          </a:xfrm>
          <a:prstGeom prst="lef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6340" y="3659480"/>
            <a:ext cx="2880320" cy="288032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ГРАЖДАНЕ РФ ИМЕЮТ ПРАВО НА УЧАСТИЕ  В </a:t>
            </a:r>
            <a:r>
              <a:rPr lang="ru-RU" b="1" dirty="0" smtClean="0">
                <a:solidFill>
                  <a:srgbClr val="FF0000"/>
                </a:solidFill>
              </a:rPr>
              <a:t>ОТПРАВЛЕНИИ ПРАВОСУДИЯ: ЗАНЯТИЕ ДОЛЖНОСТЕЙ В СУДЕ ИЛИ ПРИСЯЖНЫМ ЗАСЕДАТЕЛЕМ.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32656"/>
            <a:ext cx="91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3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QUIZZES" val="0"/>
  <p:tag name="GENSWF_OUTPUT_FILE_NAME" val="Презентация  Участие граждан в политической жизни"/>
  <p:tag name="ISPRING_RESOURCE_PATHS_HASH" val="6c6277e475342a88f9359975c1e8cba7887de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1183</Words>
  <Application>Microsoft Office PowerPoint</Application>
  <PresentationFormat>Экран (4:3)</PresentationFormat>
  <Paragraphs>125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ПОВТОРИМ.</vt:lpstr>
      <vt:lpstr>ПОВТОРИМ.</vt:lpstr>
      <vt:lpstr>ПРОБЛЕМА…?</vt:lpstr>
      <vt:lpstr>ВЫБОРЫ, РЕФЕРЕНДУМЫ</vt:lpstr>
      <vt:lpstr>ВЫБОРЫ, РЕФЕРЕНДУМЫ</vt:lpstr>
      <vt:lpstr>ПРАВО НА РАВНЫЙ ДОСТУП К ГОСУДАРСТВЕННОЙ СЛУЖБЕ</vt:lpstr>
      <vt:lpstr>ОБРАЩЕНИЕ В ОРГАНЫ ВЛАСТИ</vt:lpstr>
      <vt:lpstr>ДРУГИЕ ПУТИ ВЛИЯНИЯ НА ВЛАСТЬ</vt:lpstr>
      <vt:lpstr>ЗНАЧЕНИЕ СВОБОДЫ СЛОВА</vt:lpstr>
      <vt:lpstr>ОПАСНОСТЬ ПОЛИТИЧЕСКОГО ЭКСТРЕМИЗМА. </vt:lpstr>
      <vt:lpstr>ПОЛИТИКА -  ДЕЛО КАЖДОГО. </vt:lpstr>
      <vt:lpstr>ОСНОВНЫЕ  ВЫВОДЫ.</vt:lpstr>
      <vt:lpstr>ВОПРОСЫ И ЗАДАНИЯ.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"Участие граждан в политической жизни"</dc:title>
  <dc:creator>ALEKS</dc:creator>
  <cp:lastModifiedBy>пк</cp:lastModifiedBy>
  <cp:revision>35</cp:revision>
  <dcterms:modified xsi:type="dcterms:W3CDTF">2015-10-25T23:39:08Z</dcterms:modified>
</cp:coreProperties>
</file>