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2">
                <a:lumMod val="75000"/>
                <a:alpha val="71000"/>
              </a:schemeClr>
            </a:gs>
            <a:gs pos="13000">
              <a:schemeClr val="tx1">
                <a:lumMod val="65000"/>
                <a:lumOff val="35000"/>
                <a:alpha val="49000"/>
              </a:schemeClr>
            </a:gs>
            <a:gs pos="39999">
              <a:schemeClr val="tx1">
                <a:lumMod val="50000"/>
                <a:lumOff val="50000"/>
                <a:alpha val="86000"/>
              </a:schemeClr>
            </a:gs>
            <a:gs pos="70000">
              <a:schemeClr val="tx2">
                <a:lumMod val="40000"/>
                <a:lumOff val="60000"/>
                <a:alpha val="79000"/>
              </a:schemeClr>
            </a:gs>
            <a:gs pos="100000">
              <a:srgbClr val="FFEBFA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sercat.com/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www.dslib.net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Социально-экономическое развитие Воронежа в 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XIX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веке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9264" y="6019056"/>
            <a:ext cx="6224736" cy="838944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85584" cy="908720"/>
          </a:xfrm>
        </p:spPr>
        <p:txBody>
          <a:bodyPr/>
          <a:lstStyle/>
          <a:p>
            <a:r>
              <a:rPr lang="ru-RU" dirty="0" smtClean="0"/>
              <a:t>Положение в социальной сфере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В конце XIX в. на территории Воронежской губернии проживало более 2.5 млн. человек. Население было преимущественно сельским, в городах проживало лишь 169 тысяч человек. К 1910 г. население выросло до 3355.8 тыс. человек. </a:t>
            </a:r>
          </a:p>
          <a:p>
            <a:r>
              <a:rPr lang="ru-RU" sz="1800" dirty="0" smtClean="0"/>
              <a:t>Всего в губернии насчитывалось более 8 тыс. населённых пунктов; из них 12 городов, 510 сёл, 363 слободы, 475 деревень. </a:t>
            </a:r>
          </a:p>
          <a:p>
            <a:r>
              <a:rPr lang="ru-RU" sz="1800" dirty="0" smtClean="0"/>
              <a:t>Повышалась и плотность населения. Если в 1897 г. в губернии насчитывалось 43.7 человека на кв. версту, а в 1905 — 52.2 человека, то в 1913 г. насчитывалось уже 63 человека на кв. версту</a:t>
            </a:r>
          </a:p>
          <a:p>
            <a:r>
              <a:rPr lang="ru-RU" sz="1800" dirty="0" smtClean="0"/>
              <a:t>На территории Воронежской губернии преобладали русские, которые составляли 91.8 % населения. В губернии, вместе с тем, проживали выходцы из Польши (1.55 %), с Кавказа (3.93 %), из Средней Азии (0.17 % ), Сибири ( 0.4 % ), Финляндии ( 0.07 % ).</a:t>
            </a:r>
          </a:p>
          <a:p>
            <a:r>
              <a:rPr lang="ru-RU" sz="1800" dirty="0" smtClean="0"/>
              <a:t> Анализируя демографическую ситуацию, следует отметить, что она подвергалась изменениям. В 80 - 90 е гг. отмечается прирост населения и к 90-м гг. его численность, по сравнению с 60 - ми гг., увеличилась на 39.4 %. В 1901 г. прирост населения происходил во всех уездах и составил 55 тыс. человек. [4] К 1903 г. население возросло до 2.85 млн. человек, к 1904 г. до 2.943 млн. человек, а к 1908 г. превысило 3 млн. По сравнению с предыдущими годами прирост населения был отмечен во всех уездах за исключением </a:t>
            </a:r>
            <a:r>
              <a:rPr lang="ru-RU" sz="1800" dirty="0" err="1" smtClean="0"/>
              <a:t>Валуйского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В Воронежской губернии относительно высоким был уровень смертности - до 43 человек на тысячу жителей. Это являлось следствием низкого уровня жизни, голодовок и эпидемий. Особенно большая смертность населения на рубеже веков имела место во время голода 1892 г., который сопровождался эпидемией холеры. Во время эпидемии умерло более 45 % заболевших.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40352" y="6488668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вернуться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http://ru.wikipedia.org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http://www.dissercat.com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http://www.dslib.net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12360" y="6309320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5" action="ppaction://hlinksldjump"/>
              </a:rPr>
              <a:t>вернуться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52578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hlinkClick r:id="rId2" action="ppaction://hlinksldjump"/>
              </a:rPr>
              <a:t>Введение</a:t>
            </a:r>
            <a:endParaRPr lang="ru-RU" sz="2400" dirty="0" smtClean="0"/>
          </a:p>
          <a:p>
            <a:r>
              <a:rPr lang="ru-RU" sz="2400" dirty="0" smtClean="0">
                <a:hlinkClick r:id="rId3" action="ppaction://hlinksldjump"/>
              </a:rPr>
              <a:t>Экономика воронежской губернии в </a:t>
            </a:r>
            <a:r>
              <a:rPr lang="en-US" sz="2400" dirty="0" smtClean="0">
                <a:hlinkClick r:id="rId3" action="ppaction://hlinksldjump"/>
              </a:rPr>
              <a:t>XIX</a:t>
            </a:r>
            <a:r>
              <a:rPr lang="ru-RU" sz="2400" dirty="0" smtClean="0">
                <a:hlinkClick r:id="rId3" action="ppaction://hlinksldjump"/>
              </a:rPr>
              <a:t> веке</a:t>
            </a:r>
            <a:endParaRPr lang="ru-RU" sz="2400" dirty="0" smtClean="0"/>
          </a:p>
          <a:p>
            <a:r>
              <a:rPr lang="ru-RU" sz="2400" dirty="0" smtClean="0">
                <a:hlinkClick r:id="rId4" action="ppaction://hlinksldjump"/>
              </a:rPr>
              <a:t>Экономика 1 половины </a:t>
            </a:r>
            <a:r>
              <a:rPr lang="en-US" sz="2400" dirty="0" smtClean="0">
                <a:hlinkClick r:id="rId4" action="ppaction://hlinksldjump"/>
              </a:rPr>
              <a:t>XIX </a:t>
            </a:r>
            <a:r>
              <a:rPr lang="ru-RU" sz="2400" dirty="0" smtClean="0">
                <a:hlinkClick r:id="rId4" action="ppaction://hlinksldjump"/>
              </a:rPr>
              <a:t>века</a:t>
            </a:r>
            <a:endParaRPr lang="ru-RU" sz="2400" dirty="0" smtClean="0"/>
          </a:p>
          <a:p>
            <a:r>
              <a:rPr lang="ru-RU" sz="2400" dirty="0" smtClean="0">
                <a:hlinkClick r:id="rId5" action="ppaction://hlinksldjump"/>
              </a:rPr>
              <a:t>Экономика 2 половины </a:t>
            </a:r>
            <a:r>
              <a:rPr lang="en-US" sz="2400" dirty="0" smtClean="0">
                <a:hlinkClick r:id="rId5" action="ppaction://hlinksldjump"/>
              </a:rPr>
              <a:t>XIX</a:t>
            </a:r>
            <a:r>
              <a:rPr lang="ru-RU" sz="2400" dirty="0" smtClean="0">
                <a:hlinkClick r:id="rId5" action="ppaction://hlinksldjump"/>
              </a:rPr>
              <a:t> века</a:t>
            </a:r>
            <a:endParaRPr lang="ru-RU" sz="2400" dirty="0" smtClean="0"/>
          </a:p>
          <a:p>
            <a:r>
              <a:rPr lang="ru-RU" sz="2400" dirty="0" smtClean="0">
                <a:hlinkClick r:id="rId6" action="ppaction://hlinksldjump"/>
              </a:rPr>
              <a:t>Строительство железной дороги</a:t>
            </a:r>
            <a:endParaRPr lang="ru-RU" sz="2400" dirty="0" smtClean="0"/>
          </a:p>
          <a:p>
            <a:r>
              <a:rPr lang="ru-RU" sz="2400" dirty="0" smtClean="0">
                <a:hlinkClick r:id="rId7" action="ppaction://hlinksldjump"/>
              </a:rPr>
              <a:t>Положение в социальной сфере</a:t>
            </a:r>
            <a:endParaRPr lang="ru-RU" sz="2400" dirty="0" smtClean="0"/>
          </a:p>
          <a:p>
            <a:r>
              <a:rPr lang="ru-RU" sz="2400" dirty="0" smtClean="0">
                <a:hlinkClick r:id="rId8" action="ppaction://hlinksldjump"/>
              </a:rPr>
              <a:t>Использованная литература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6" name="Рисунок 5" descr="vrn-9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88024" y="2636912"/>
            <a:ext cx="3852936" cy="2449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62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676456" cy="602128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Для Российской империи этап рубежа </a:t>
            </a:r>
            <a:r>
              <a:rPr lang="en-US" sz="2000" dirty="0" smtClean="0"/>
              <a:t>XIX - XX </a:t>
            </a:r>
            <a:r>
              <a:rPr lang="ru-RU" sz="2000" dirty="0" smtClean="0"/>
              <a:t>вв. стал временем пробуждения невиданных до того социально - экономических и политических факторов. Перекачка средств из деревни позволила России создать мощную тяжёлую и добывающую промышленность и по производству некоторых важных видов продукции вплотную приблизиться к передовым капиталистическим странам. Наблюдалось несоответствие роста добывающей и тяжёлой промышленности и роста лёгкой промышленности, оставшейся на уровне мелких предприятий.</a:t>
            </a:r>
          </a:p>
          <a:p>
            <a:r>
              <a:rPr lang="ru-RU" sz="2000" dirty="0" smtClean="0"/>
              <a:t>История нашей страны указанного периода оценивается неоднозначно. Для одних - рубеж XIX -XX вв. - это время экономического подъёма, для других - жесточайшего кризиса.</a:t>
            </a:r>
          </a:p>
          <a:p>
            <a:r>
              <a:rPr lang="ru-RU" sz="2000" dirty="0" smtClean="0"/>
              <a:t>Важные изменения происходили в промышленности. В 80 - </a:t>
            </a:r>
            <a:r>
              <a:rPr lang="ru-RU" sz="2000" dirty="0" err="1" smtClean="0"/>
              <a:t>х</a:t>
            </a:r>
            <a:r>
              <a:rPr lang="ru-RU" sz="2000" dirty="0" smtClean="0"/>
              <a:t> гг. XIX в. в основном завершился промышленный переворот. В ведущих отраслях народного хозяйства стало преобладать машинное производство.</a:t>
            </a:r>
          </a:p>
          <a:p>
            <a:r>
              <a:rPr lang="ru-RU" sz="2000" dirty="0" smtClean="0"/>
              <a:t>Экономика России конца XIX - начала XX вв. характеризовалась циклами подъёма и спада, но в целом её развитие неуклонно шло по восходящей линии</a:t>
            </a:r>
            <a:r>
              <a:rPr lang="ru-RU" sz="1800" dirty="0" smtClean="0"/>
              <a:t>.</a:t>
            </a:r>
          </a:p>
          <a:p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630932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hlinkClick r:id="rId2" action="ppaction://hlinksldjump"/>
              </a:rPr>
              <a:t>вернуться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Экономика воронежской губернии в </a:t>
            </a:r>
            <a:r>
              <a:rPr lang="en-US" dirty="0" smtClean="0"/>
              <a:t>XIX</a:t>
            </a:r>
            <a:r>
              <a:rPr lang="ru-RU" dirty="0" smtClean="0"/>
              <a:t> веке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hlinkClick r:id="rId2" action="ppaction://hlinksldjump"/>
              </a:rPr>
              <a:t>Состояние сельского хозяйства на рубеже XIX века</a:t>
            </a:r>
            <a:endParaRPr lang="ru-RU" sz="2800" dirty="0" smtClean="0"/>
          </a:p>
          <a:p>
            <a:r>
              <a:rPr lang="ru-RU" sz="2800" dirty="0" smtClean="0">
                <a:hlinkClick r:id="rId3" action="ppaction://hlinksldjump"/>
              </a:rPr>
              <a:t>Развитие промышленности губернии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 descr="05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2852936"/>
            <a:ext cx="5616624" cy="37561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7812360" y="6309320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5" action="ppaction://hlinksldjump"/>
              </a:rPr>
              <a:t>вернуться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36904" cy="6206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Состояние сельского хозяйства на рубеже </a:t>
            </a:r>
            <a:r>
              <a:rPr lang="en-US" sz="2800" dirty="0" smtClean="0"/>
              <a:t>XIX</a:t>
            </a:r>
            <a:r>
              <a:rPr lang="ru-RU" sz="2800" dirty="0" smtClean="0"/>
              <a:t> века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800" dirty="0" smtClean="0"/>
              <a:t>В конце XIX - начале XX вв. земельная площадь Воронежской губернии составляла 57902 кв. вёрст. Она включала 12 уездов: Воронежский, </a:t>
            </a:r>
            <a:r>
              <a:rPr lang="ru-RU" sz="1800" dirty="0" err="1" smtClean="0"/>
              <a:t>Бирюченский</a:t>
            </a:r>
            <a:r>
              <a:rPr lang="ru-RU" sz="1800" dirty="0" smtClean="0"/>
              <a:t>, Бобровский, </a:t>
            </a:r>
            <a:r>
              <a:rPr lang="ru-RU" sz="1800" dirty="0" err="1" smtClean="0"/>
              <a:t>Богучарский</a:t>
            </a:r>
            <a:r>
              <a:rPr lang="ru-RU" sz="1800" dirty="0" smtClean="0"/>
              <a:t>, </a:t>
            </a:r>
            <a:r>
              <a:rPr lang="ru-RU" sz="1800" dirty="0" err="1" smtClean="0"/>
              <a:t>Валуйский</a:t>
            </a:r>
            <a:r>
              <a:rPr lang="ru-RU" sz="1800" dirty="0" smtClean="0"/>
              <a:t>, Задонский, </a:t>
            </a:r>
            <a:r>
              <a:rPr lang="ru-RU" sz="1800" dirty="0" err="1" smtClean="0"/>
              <a:t>Землянский</a:t>
            </a:r>
            <a:r>
              <a:rPr lang="ru-RU" sz="1800" dirty="0" smtClean="0"/>
              <a:t>, </a:t>
            </a:r>
            <a:r>
              <a:rPr lang="ru-RU" sz="1800" dirty="0" err="1" smtClean="0"/>
              <a:t>Коротоякский</a:t>
            </a:r>
            <a:r>
              <a:rPr lang="ru-RU" sz="1800" dirty="0" smtClean="0"/>
              <a:t>, </a:t>
            </a:r>
            <a:r>
              <a:rPr lang="ru-RU" sz="1800" dirty="0" err="1" smtClean="0"/>
              <a:t>Нижнедевицкий</a:t>
            </a:r>
            <a:r>
              <a:rPr lang="ru-RU" sz="1800" dirty="0" smtClean="0"/>
              <a:t>, Новохопёрский, </a:t>
            </a:r>
            <a:r>
              <a:rPr lang="ru-RU" sz="1800" dirty="0" err="1" smtClean="0"/>
              <a:t>Острогожский</a:t>
            </a:r>
            <a:r>
              <a:rPr lang="ru-RU" sz="1800" dirty="0" smtClean="0"/>
              <a:t>, Павловский. 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Площадь земли, пригодной для обработки, с каждым годом сокращалась. Это было вызвано тем, что усиливалось истощение почвы от непрерывных запашек. К началу XX в. число пригодных для обработки земель сократилось на 2360 десятин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В воронежской губернии происходило расширение песков. Расширение песков объяснялось нерациональными распашками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Негативное влияние оказывала и вырубка лесов.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К началу века в Воронежской губернии, как и в большинстве российских губерний, земля находилась как в личной, так и в коллективной собственности.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Наряду с личной земельной собственностью существовала также собственность коллективная.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Частная земельная собственность, таким образом, делилась на два вида: личная собственность и собственность различных товариществ. 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40352" y="6309320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вернуться</a:t>
            </a:r>
            <a:endParaRPr lang="ru-RU" dirty="0"/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429250"/>
            <a:ext cx="2247900" cy="1428750"/>
          </a:xfrm>
          <a:prstGeom prst="rect">
            <a:avLst/>
          </a:prstGeom>
        </p:spPr>
      </p:pic>
      <p:pic>
        <p:nvPicPr>
          <p:cNvPr id="6" name="Рисунок 5" descr="i_4989c15e854649df90a112a9e57ee4d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5426000"/>
            <a:ext cx="2146467" cy="1432000"/>
          </a:xfrm>
          <a:prstGeom prst="rect">
            <a:avLst/>
          </a:prstGeom>
        </p:spPr>
      </p:pic>
      <p:pic>
        <p:nvPicPr>
          <p:cNvPr id="7" name="Рисунок 6" descr="img_1670_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3" y="5445224"/>
            <a:ext cx="2219591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Развитие промышленности губернии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 smtClean="0"/>
              <a:t>Исследователи экономики Воронежского края конца XIX - начала XX вв. обращали внимание преимущественно на аграрный сектор и отрасли промышленности, перерабатывающие продукцию сельского хозяйства. И это понятно: именно в сельском хозяйстве было занято более 90 % населения губернии. В Воронежской губернии, как и в России в целом, происходила концентрация и монополизация производства.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Характерной чертой воронежской промышленности того времени было создание капиталистических объединений - «товариществ» и «компаний». К началу XX в. их насчитывалось около десяти. Мелкие предприятия разорялись в ходе конкурентной борьбы с крупными предприятиями.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Подавляющее большинство предприятий Воронежской губернии перерабатывали продукты сельского хозяйства, они зависели от общего состояния земледелия, урожайности тех или иных культур и степени развития животноводства. Эта зависимость обусловила уменьшение числа действующих фабрик и заводов в неурожайном 1891 г. по сравнению с 1890 г. Сокращение поголовья скота вызвало постепенное уменьшение объёма производства промышленных заведений, перерабатывавших продукты животноводства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В 90 - е гг. XIX в. в связи с промышленным подъёмом в России происходит ускорение темпов промышленного развития и в Воронежской губернии. Если с 1870 - </a:t>
            </a:r>
            <a:r>
              <a:rPr lang="ru-RU" sz="1800" dirty="0" err="1" smtClean="0"/>
              <a:t>х</a:t>
            </a:r>
            <a:r>
              <a:rPr lang="ru-RU" sz="1800" dirty="0" smtClean="0"/>
              <a:t> гг. по 1890 г. появилось лишь 11 предприятий, в число которых входили 3 небольших пивоваренных и медоваренных завода, две табачные фабрики, две одеколонные фабрики, епархиальный свечной завод и уксусный завод, то с 1890 - </a:t>
            </a:r>
            <a:r>
              <a:rPr lang="ru-RU" sz="1800" dirty="0" err="1" smtClean="0"/>
              <a:t>х</a:t>
            </a:r>
            <a:r>
              <a:rPr lang="ru-RU" sz="1800" dirty="0" smtClean="0"/>
              <a:t> гг. наблюдается более активное промышленное развитие.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12360" y="6488668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вернуться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Экономика 1 половины </a:t>
            </a:r>
            <a:r>
              <a:rPr lang="en-US" dirty="0" smtClean="0"/>
              <a:t>XIX</a:t>
            </a:r>
            <a:r>
              <a:rPr lang="ru-RU" dirty="0" smtClean="0"/>
              <a:t>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4316288" cy="500141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первой половине 19 века главное место в торговле занимала продукция </a:t>
            </a:r>
            <a:r>
              <a:rPr lang="ru-RU" sz="2400" dirty="0" err="1" smtClean="0"/>
              <a:t>салотопленной</a:t>
            </a:r>
            <a:r>
              <a:rPr lang="ru-RU" sz="2400" dirty="0" smtClean="0"/>
              <a:t> промышленности и хлебопашества, проходили ярмарки.</a:t>
            </a:r>
          </a:p>
          <a:p>
            <a:r>
              <a:rPr lang="ru-RU" sz="2400" dirty="0" smtClean="0"/>
              <a:t>С 1837 года проходили выставки, на которых демонстрировались мануфактурные изделия и продукция ремесленников пригородных сел и деревень</a:t>
            </a:r>
            <a:endParaRPr lang="ru-RU" sz="2400" dirty="0"/>
          </a:p>
        </p:txBody>
      </p:sp>
      <p:pic>
        <p:nvPicPr>
          <p:cNvPr id="6" name="Содержимое 5" descr="0_58472_14e0b705_X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2131057"/>
            <a:ext cx="4258816" cy="3293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7740352" y="6309320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вернуться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157592" cy="980728"/>
          </a:xfrm>
        </p:spPr>
        <p:txBody>
          <a:bodyPr/>
          <a:lstStyle/>
          <a:p>
            <a:r>
              <a:rPr lang="ru-RU" dirty="0" smtClean="0"/>
              <a:t>Экономика 2 половины </a:t>
            </a:r>
            <a:r>
              <a:rPr lang="en-US" dirty="0" smtClean="0"/>
              <a:t>XIX</a:t>
            </a:r>
            <a:r>
              <a:rPr lang="ru-RU" dirty="0" smtClean="0"/>
              <a:t>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4427984" cy="525658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Во второй половине 19 века в Воронеже происходит активизация частной инициативы</a:t>
            </a:r>
          </a:p>
          <a:p>
            <a:r>
              <a:rPr lang="ru-RU" sz="1800" dirty="0" smtClean="0"/>
              <a:t>Происходит бурный рост промышленного производства </a:t>
            </a:r>
          </a:p>
          <a:p>
            <a:r>
              <a:rPr lang="ru-RU" sz="1800" dirty="0" smtClean="0"/>
              <a:t>Переработка сельскохозяйственной продукции</a:t>
            </a:r>
          </a:p>
          <a:p>
            <a:r>
              <a:rPr lang="ru-RU" sz="1800" dirty="0" smtClean="0"/>
              <a:t>К концу 19 века Воронеж стал крупным промышленным и культурным центром.</a:t>
            </a:r>
          </a:p>
          <a:p>
            <a:r>
              <a:rPr lang="ru-RU" sz="1800" dirty="0" smtClean="0"/>
              <a:t>Интенсивно развивалось машиностроение и перерабатывающая промышленность</a:t>
            </a:r>
          </a:p>
          <a:p>
            <a:r>
              <a:rPr lang="ru-RU" sz="1800" dirty="0" smtClean="0"/>
              <a:t>К концу века увеличилось количество фабрик, заводов и рабочих</a:t>
            </a:r>
            <a:endParaRPr lang="ru-RU" sz="1800" dirty="0"/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4624" y="1772816"/>
            <a:ext cx="4639376" cy="2948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7812360" y="6309320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вернуться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0"/>
            <a:ext cx="807524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Строительство железной дороги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548680"/>
            <a:ext cx="4716016" cy="6309320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ru-RU" sz="1800" dirty="0" smtClean="0"/>
              <a:t>В августе 1866 года российское правительство разрешило строительство железной дороги Козлов-Воронеж. Работы по её созданию начались весной 1867 года.20 декабря 1867 (1 января 1868) воронежцы смогли увидеть прибытие первого «пробного» поезда. В январе 1868 года железнодорожные линии соединили Воронеж с Москвой, а регулярное движение пассажирских поездов между Воронежем и Москвой началось в начале февраля 1868 года, между Воронежем и Ростовом-на-Дону — в 1871 году</a:t>
            </a:r>
          </a:p>
          <a:p>
            <a:r>
              <a:rPr lang="ru-RU" sz="1800" dirty="0" smtClean="0"/>
              <a:t>1868 - железнодорожные мастерские Юго-Восточных железных дорог</a:t>
            </a:r>
          </a:p>
          <a:p>
            <a:r>
              <a:rPr lang="ru-RU" sz="1800" dirty="0" smtClean="0"/>
              <a:t>Воронеж стал значительным железнодорожным узлом, связывающим запад, север и юг страны.</a:t>
            </a:r>
          </a:p>
        </p:txBody>
      </p:sp>
      <p:pic>
        <p:nvPicPr>
          <p:cNvPr id="11" name="Содержимое 10" descr="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132856"/>
            <a:ext cx="4206375" cy="2607258"/>
          </a:xfrm>
        </p:spPr>
      </p:pic>
      <p:sp>
        <p:nvSpPr>
          <p:cNvPr id="12" name="Прямоугольник 11"/>
          <p:cNvSpPr/>
          <p:nvPr/>
        </p:nvSpPr>
        <p:spPr>
          <a:xfrm>
            <a:off x="7812360" y="6381328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вернуться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673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Социально-экономическое развитие Воронежа в XIX веке</vt:lpstr>
      <vt:lpstr>Содержание</vt:lpstr>
      <vt:lpstr>Введение</vt:lpstr>
      <vt:lpstr>Экономика воронежской губернии в XIX веке</vt:lpstr>
      <vt:lpstr>Состояние сельского хозяйства на рубеже XIX века</vt:lpstr>
      <vt:lpstr>Развитие промышленности губернии </vt:lpstr>
      <vt:lpstr>Экономика 1 половины XIX века</vt:lpstr>
      <vt:lpstr>Экономика 2 половины XIX века</vt:lpstr>
      <vt:lpstr>Строительство железной дороги</vt:lpstr>
      <vt:lpstr>Положение в социальной сфере</vt:lpstr>
      <vt:lpstr>Список использованной литературы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Admin</cp:lastModifiedBy>
  <cp:revision>18</cp:revision>
  <dcterms:created xsi:type="dcterms:W3CDTF">2013-04-05T16:22:52Z</dcterms:created>
  <dcterms:modified xsi:type="dcterms:W3CDTF">2015-03-10T20:14:39Z</dcterms:modified>
</cp:coreProperties>
</file>