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60" r:id="rId3"/>
    <p:sldId id="261" r:id="rId4"/>
    <p:sldId id="262" r:id="rId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C1305"/>
    <a:srgbClr val="E42C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96" y="-52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727637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7010483"/>
            <a:ext cx="6343650" cy="176565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613400"/>
            <a:ext cx="6343650" cy="1320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9351264"/>
            <a:ext cx="569214" cy="356616"/>
          </a:xfrm>
        </p:spPr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93399"/>
            <a:ext cx="1371600" cy="845220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93399"/>
            <a:ext cx="4686300" cy="845220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10067"/>
            <a:ext cx="2171700" cy="417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9351264"/>
            <a:ext cx="569214" cy="356616"/>
          </a:xfrm>
        </p:spPr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975970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421467"/>
            <a:ext cx="6343650" cy="176106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4256901"/>
            <a:ext cx="6515100" cy="171141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60400"/>
            <a:ext cx="6515100" cy="12151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311400"/>
            <a:ext cx="3143250" cy="68241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311400"/>
            <a:ext cx="3257550" cy="68241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814733"/>
            <a:ext cx="6457950" cy="127493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963083"/>
            <a:ext cx="3217917" cy="924101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963083"/>
            <a:ext cx="3219181" cy="924101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900943"/>
            <a:ext cx="3217917" cy="569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900943"/>
            <a:ext cx="3216402" cy="569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9355667"/>
            <a:ext cx="571500" cy="356616"/>
          </a:xfrm>
        </p:spPr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695268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60400"/>
            <a:ext cx="6515100" cy="12151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8448725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924800"/>
            <a:ext cx="6343650" cy="752122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80533"/>
            <a:ext cx="2256235" cy="69342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80533"/>
            <a:ext cx="4005263" cy="693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90694"/>
            <a:ext cx="3771900" cy="528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7213209"/>
            <a:ext cx="4400550" cy="7544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992426"/>
            <a:ext cx="4400550" cy="1109839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517965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244901"/>
            <a:ext cx="6515100" cy="65375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10067"/>
            <a:ext cx="1885950" cy="417336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DCBF6B-0531-461E-B310-0DFA87EB5BFE}" type="datetimeFigureOut">
              <a:rPr lang="ru-RU" smtClean="0"/>
              <a:pPr/>
              <a:t>26.11.2015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10067"/>
            <a:ext cx="2514600" cy="41733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9355667"/>
            <a:ext cx="571500" cy="353131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A9480B-EAA4-4E17-8E0F-211BE0BE6A6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60400"/>
            <a:ext cx="6515100" cy="12107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517965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528203"/>
            <a:ext cx="6472238" cy="343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8" y="166654"/>
            <a:ext cx="6357982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татарской культуры –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важное средство всестороннего развития ребёнка.</a:t>
            </a:r>
            <a:endParaRPr lang="ru-RU" sz="1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 descr="http://cs622117.vk.me/v622117150/cf63/ZpEf7lt-SJ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2816" y="6753200"/>
            <a:ext cx="3571900" cy="2678926"/>
          </a:xfrm>
          <a:prstGeom prst="rect">
            <a:avLst/>
          </a:prstGeom>
          <a:noFill/>
        </p:spPr>
      </p:pic>
      <p:pic>
        <p:nvPicPr>
          <p:cNvPr id="30" name="Picture 2" descr="http://cs622117.vk.me/v622117150/ceaf/h10ikgk2Z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040" y="2936776"/>
            <a:ext cx="2833707" cy="2125281"/>
          </a:xfrm>
          <a:prstGeom prst="rect">
            <a:avLst/>
          </a:prstGeom>
          <a:noFill/>
        </p:spPr>
      </p:pic>
      <p:sp>
        <p:nvSpPr>
          <p:cNvPr id="31" name="Прямоугольник с одним вырезанным углом 30"/>
          <p:cNvSpPr/>
          <p:nvPr/>
        </p:nvSpPr>
        <p:spPr>
          <a:xfrm>
            <a:off x="332656" y="1280592"/>
            <a:ext cx="3286148" cy="5143536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   Понимая огромную значимость родного языка в духовном, нравственном, интеллектуальном развитии каждого человека, мы уделяем большое внимание приобщению детей к национальной культуре татарского народа и обучению татарскому языку. Для выполнения данной задачи в нашей группе создана хорошая развивающая среда: 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  оформлен национальный уголок с богатым материалом о культуре народов, населяющих Республику Татарстан.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3500438" y="166654"/>
            <a:ext cx="3214710" cy="1928826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Вместе с детьми мы смотрим татарские мультфильмы, анимационные сюжеты. После просмотра обсуждаем, пересказываем сюжет. Когда они слышат знакомые слова, их лица меняются, они радуются</a:t>
            </a:r>
            <a:endParaRPr lang="ru-RU" sz="1600" dirty="0"/>
          </a:p>
        </p:txBody>
      </p:sp>
      <p:pic>
        <p:nvPicPr>
          <p:cNvPr id="3" name="Picture 2" descr="http://cs622117.vk.me/v622117150/cf09/wsndAjdo-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166654"/>
            <a:ext cx="3143270" cy="2357454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3500438" y="4738686"/>
            <a:ext cx="3214710" cy="1285884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    Приобщая детей дошкольного возраста к культуре татарского народа нельзя забывать о  традициях, обычаях, национальных блюдах. </a:t>
            </a:r>
            <a:endParaRPr lang="ru-RU" sz="1600" dirty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cs622117.vk.me/v622117150/cfb3/oW47edSg1y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52" y="2666984"/>
            <a:ext cx="3238522" cy="2428892"/>
          </a:xfrm>
          <a:prstGeom prst="rect">
            <a:avLst/>
          </a:prstGeom>
          <a:noFill/>
        </p:spPr>
      </p:pic>
      <p:pic>
        <p:nvPicPr>
          <p:cNvPr id="9" name="Picture 4" descr="http://cs622117.vk.me/v622117150/cc2f/027_7gToV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702" y="6096008"/>
            <a:ext cx="1178703" cy="1643043"/>
          </a:xfrm>
          <a:prstGeom prst="rect">
            <a:avLst/>
          </a:prstGeom>
          <a:noFill/>
        </p:spPr>
      </p:pic>
      <p:sp>
        <p:nvSpPr>
          <p:cNvPr id="11" name="Прямоугольник с одним вырезанным углом 10"/>
          <p:cNvSpPr/>
          <p:nvPr/>
        </p:nvSpPr>
        <p:spPr>
          <a:xfrm>
            <a:off x="214290" y="7810520"/>
            <a:ext cx="6500858" cy="1928826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На занятиях для развития полноценного игрового общения я использую </a:t>
            </a:r>
            <a:r>
              <a:rPr lang="ru-RU" sz="16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игровые ситуации</a:t>
            </a:r>
            <a:r>
              <a:rPr lang="ru-RU" sz="16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, в которые попадает персонаж (</a:t>
            </a:r>
            <a:r>
              <a:rPr lang="ru-RU" sz="1600" dirty="0" err="1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Акбай</a:t>
            </a:r>
            <a:r>
              <a:rPr lang="ru-RU" sz="16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Мияу</a:t>
            </a:r>
            <a:r>
              <a:rPr lang="ru-RU" sz="16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). Через игровой сюжет можно разыграть процесс знакомства персонажа с новым предметом, детально рассмотреть его, изучить, обследовать. Игровой персонаж предоставляет воспитателю возможность поставить ребенка в позицию субъекта познавательной активности. </a:t>
            </a:r>
            <a:endParaRPr lang="ru-RU" sz="1600" dirty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cs622117.vk.me/v622117150/cf59/Iw0M4mtTUBM.jpg"/>
          <p:cNvPicPr>
            <a:picLocks noChangeAspect="1" noChangeArrowheads="1"/>
          </p:cNvPicPr>
          <p:nvPr/>
        </p:nvPicPr>
        <p:blipFill>
          <a:blip r:embed="rId5" cstate="print"/>
          <a:srcRect r="12903"/>
          <a:stretch>
            <a:fillRect/>
          </a:stretch>
        </p:blipFill>
        <p:spPr bwMode="auto">
          <a:xfrm>
            <a:off x="3500438" y="6096008"/>
            <a:ext cx="1928826" cy="1660934"/>
          </a:xfrm>
          <a:prstGeom prst="rect">
            <a:avLst/>
          </a:prstGeom>
          <a:noFill/>
        </p:spPr>
      </p:pic>
      <p:pic>
        <p:nvPicPr>
          <p:cNvPr id="13" name="Picture 6" descr="http://cs622117.vk.me/v622117150/cc61/EyKjCFj6jj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2238355"/>
            <a:ext cx="3214710" cy="2411033"/>
          </a:xfrm>
          <a:prstGeom prst="rect">
            <a:avLst/>
          </a:prstGeom>
          <a:noFill/>
        </p:spPr>
      </p:pic>
      <p:pic>
        <p:nvPicPr>
          <p:cNvPr id="3074" name="Picture 2" descr="http://cs609918.vk.me/u55635150/docs/3c80efb7e02c/580.jpg?extra=jamTC5YJMO9Ip9xq3MmMZKCtGyvOW6RneW0XpR7skvVD1omYKbhdVuo-lFTwOH5jT2v7ntIfp_lZnM0iimvzTBmfHF_KkIt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90" y="5238752"/>
            <a:ext cx="3160450" cy="2370338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0" y="6881826"/>
            <a:ext cx="928694" cy="12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90" y="6810388"/>
            <a:ext cx="961665" cy="125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142852" y="166654"/>
            <a:ext cx="3429024" cy="428628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 занятиях для закрепления знаний и умений используются различные игры (словесные,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дидактичекие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сюжетно-ролевые, подвижные и т.д.) При изучении темы «Семья» используются пальчиковые игры. Например, </a:t>
            </a:r>
          </a:p>
          <a:p>
            <a:pPr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бармак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…» («Этот пальчик»):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бармак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бабай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бармак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әби,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бармак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әти,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бармак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әни,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Бу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бармак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нәни бәби,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lnSpc>
                <a:spcPts val="135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Аның исеме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чәнти!</a:t>
            </a:r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3" name="Picture 2" descr="http://cs622117.vk.me/v622117150/cec0/CRJwERnZVGY.jpg"/>
          <p:cNvPicPr>
            <a:picLocks noChangeAspect="1" noChangeArrowheads="1"/>
          </p:cNvPicPr>
          <p:nvPr/>
        </p:nvPicPr>
        <p:blipFill>
          <a:blip r:embed="rId2" cstate="print"/>
          <a:srcRect b="6128"/>
          <a:stretch>
            <a:fillRect/>
          </a:stretch>
        </p:blipFill>
        <p:spPr bwMode="auto">
          <a:xfrm>
            <a:off x="4000504" y="3238488"/>
            <a:ext cx="2643206" cy="1857388"/>
          </a:xfrm>
          <a:prstGeom prst="rect">
            <a:avLst/>
          </a:prstGeom>
          <a:noFill/>
        </p:spPr>
      </p:pic>
      <p:pic>
        <p:nvPicPr>
          <p:cNvPr id="4" name="Picture 4" descr="http://cs622117.vk.me/v622117150/cee1/xhOCAGW7l5I.jpg"/>
          <p:cNvPicPr>
            <a:picLocks noChangeAspect="1" noChangeArrowheads="1"/>
          </p:cNvPicPr>
          <p:nvPr/>
        </p:nvPicPr>
        <p:blipFill>
          <a:blip r:embed="rId3" cstate="print"/>
          <a:srcRect l="43434" t="9091" r="16162" b="31213"/>
          <a:stretch>
            <a:fillRect/>
          </a:stretch>
        </p:blipFill>
        <p:spPr bwMode="auto">
          <a:xfrm>
            <a:off x="4000504" y="166654"/>
            <a:ext cx="2643206" cy="2928958"/>
          </a:xfrm>
          <a:prstGeom prst="rect">
            <a:avLst/>
          </a:prstGeom>
          <a:noFill/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3643314" y="5238752"/>
            <a:ext cx="3071834" cy="4524372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86190" y="5238752"/>
            <a:ext cx="25717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Для достижения результативности в общении с детьми на татарском языке, мы изготовили дидактический материал. Так как все занятия проходят в виде игры, то самое лучшее для закрепления тем - это </a:t>
            </a:r>
            <a:r>
              <a:rPr lang="ru-RU" sz="1600" i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16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C130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этих дидактических игр: развитие звуковой культуры речи, активизация и обогащение словарного запаса детей, согласование частей речи, развитие мелкой моторики рук.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C13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cs622117.vk.me/v622117150/cf8b/D0xizs4SvU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66" y="4667249"/>
            <a:ext cx="3333771" cy="2500330"/>
          </a:xfrm>
          <a:prstGeom prst="rect">
            <a:avLst/>
          </a:prstGeom>
          <a:noFill/>
        </p:spPr>
      </p:pic>
      <p:pic>
        <p:nvPicPr>
          <p:cNvPr id="9" name="Picture 2" descr="http://cs622117.vk.me/v622117150/cc89/CSjOPCtJn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52" y="7239016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214290" y="166654"/>
            <a:ext cx="6429420" cy="178595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66" y="238092"/>
            <a:ext cx="61436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C130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Игра является эффективной и доступной формой деятельности при обучении русских детей татарской устной речи. Дети даже не задумываются, что они учатся, сами того не замечая, намного лучше усваивают татарские слова, фразы, предложения и на этой основе у них отрабатывается правильное произношение специфических татарских звуков.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C130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4" descr="http://cs622117.vk.me/v622117150/cfa9/MyVwgq4l3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840" y="2144688"/>
            <a:ext cx="3143271" cy="2357454"/>
          </a:xfrm>
          <a:prstGeom prst="rect">
            <a:avLst/>
          </a:prstGeom>
          <a:noFill/>
        </p:spPr>
      </p:pic>
      <p:pic>
        <p:nvPicPr>
          <p:cNvPr id="6" name="Picture 26" descr="http://cs622117.vk.me/v622117150/cfef/4-pMcfbyO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4595811"/>
            <a:ext cx="3143272" cy="235745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492896" y="3944888"/>
            <a:ext cx="1714512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1200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Курсэт</a:t>
            </a:r>
            <a:r>
              <a:rPr lang="ru-RU" sz="12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эле, </a:t>
            </a:r>
            <a:r>
              <a:rPr lang="ru-RU" sz="1200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ускэнем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»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12" y="6524636"/>
            <a:ext cx="1714512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«Тыңла,  җырла!»</a:t>
            </a:r>
            <a:r>
              <a:rPr lang="ru-RU" sz="12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3645024" y="4592960"/>
            <a:ext cx="2882624" cy="4032448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      Включение в занятие преимущественно народных подвижных игр, </a:t>
            </a:r>
            <a:r>
              <a:rPr lang="ru-RU" sz="1400" dirty="0" err="1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физиче</a:t>
            </a:r>
            <a:r>
              <a:rPr lang="ru-RU" sz="1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1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ских</a:t>
            </a:r>
            <a:r>
              <a:rPr lang="ru-RU" sz="1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упражнений и проведение занятий на их основе показали прежде всего активизацию отношений детей к занятиям по физической культуре, более быстрое овладение двигательными навыками, улучшение дисциплины, повышение интереса к занятиям по обучению татарскому языку, способствовали быстрому запоминанию татарских слов и обогащению пассивного и активного словаря.</a:t>
            </a:r>
            <a:endParaRPr lang="ru-RU" sz="1400" dirty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s620924.vk.me/v620924150/18fce/4Oz_yMOxTi0.jpg"/>
          <p:cNvPicPr>
            <a:picLocks noChangeAspect="1" noChangeArrowheads="1"/>
          </p:cNvPicPr>
          <p:nvPr/>
        </p:nvPicPr>
        <p:blipFill>
          <a:blip r:embed="rId4" cstate="print"/>
          <a:srcRect l="15151" b="12121"/>
          <a:stretch>
            <a:fillRect/>
          </a:stretch>
        </p:blipFill>
        <p:spPr bwMode="auto">
          <a:xfrm>
            <a:off x="214290" y="7096140"/>
            <a:ext cx="3167084" cy="246014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357430" y="9167842"/>
            <a:ext cx="928694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Куянкай</a:t>
            </a:r>
            <a:endParaRPr lang="ru-RU" sz="1200" dirty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3645024" y="8889504"/>
            <a:ext cx="2882624" cy="816024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sz="1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средней группы </a:t>
            </a:r>
            <a:r>
              <a:rPr lang="ru-RU" sz="1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№6 </a:t>
            </a:r>
          </a:p>
          <a:p>
            <a:pPr algn="just"/>
            <a:r>
              <a:rPr lang="ru-RU" sz="1400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Гафиятуллина В.Ф.</a:t>
            </a:r>
            <a:endParaRPr lang="ru-RU" sz="1400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6">
      <a:dk1>
        <a:srgbClr val="FFF2CB"/>
      </a:dk1>
      <a:lt1>
        <a:srgbClr val="9ED566"/>
      </a:lt1>
      <a:dk2>
        <a:srgbClr val="BDE296"/>
      </a:dk2>
      <a:lt2>
        <a:srgbClr val="BEE397"/>
      </a:lt2>
      <a:accent1>
        <a:srgbClr val="BEE397"/>
      </a:accent1>
      <a:accent2>
        <a:srgbClr val="C3CFB5"/>
      </a:accent2>
      <a:accent3>
        <a:srgbClr val="92D050"/>
      </a:accent3>
      <a:accent4>
        <a:srgbClr val="D3ECB9"/>
      </a:accent4>
      <a:accent5>
        <a:srgbClr val="FFFF00"/>
      </a:accent5>
      <a:accent6>
        <a:srgbClr val="D3ECB9"/>
      </a:accent6>
      <a:hlink>
        <a:srgbClr val="D3ECB9"/>
      </a:hlink>
      <a:folHlink>
        <a:srgbClr val="D3ECB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426</TotalTime>
  <Words>373</Words>
  <Application>Microsoft Office PowerPoint</Application>
  <PresentationFormat>Лист A4 (210x297 мм)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15</cp:revision>
  <dcterms:created xsi:type="dcterms:W3CDTF">2014-12-06T16:04:22Z</dcterms:created>
  <dcterms:modified xsi:type="dcterms:W3CDTF">2015-11-26T14:41:49Z</dcterms:modified>
</cp:coreProperties>
</file>