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7C5B-05FB-4546-AF87-43BAB04A804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1D73-CC56-4FB8-BD16-75C1E53D6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C3B1-57B6-4FDD-8821-212D3ED80945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5235-C628-420C-9060-41C3F29A6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3770-0342-4EF8-A320-5D2FA5DC6A6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14FB-EDDC-48AA-8A95-B4C5ED8F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809D-5DE7-426D-967E-27C2D9787533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2A43D-B8D8-4DAF-97E6-3572E1A9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606F-298A-49BB-B0DD-4B045834C7BC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842C-86D9-4EF4-9925-3AB0CEB6B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8E2C-2E88-4942-809A-BA794D9AF727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1E7D-5F08-416C-8089-801D8C3B2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B062-F46C-4046-81BF-2CBF38FFCDF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15DF-DBD9-4741-80AD-1A598E7A4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404E-2B79-4EC9-98F5-25317A8EA30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0A24-7DFA-4C3F-AB14-B04E2B616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5F2F-1AAF-4121-9095-BE31ADB9C00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AF2A-F8AD-4C2C-931A-F1944E16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C00A-A453-4CE0-9BD1-52B393F6850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A6E2-16C4-4007-9B41-2BD03B12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BD25-7B4E-4C7E-883E-2A38485F849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A7BE-8852-4A15-8471-2E4C575ED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AE2A0C-A6CF-4C1D-9A35-46069C218371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4735F-DC46-49A3-8E92-7F7ED965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Трудности формирования навыков чтения у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МБОУ СОШ №14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Учитель-логопед </a:t>
            </a:r>
            <a:r>
              <a:rPr lang="ru-RU" dirty="0" err="1" smtClean="0"/>
              <a:t>Алсуфьева</a:t>
            </a:r>
            <a:r>
              <a:rPr lang="ru-RU" dirty="0" smtClean="0"/>
              <a:t> Е. Н.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Работа по восприятию слогов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 Задачи: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развивать звукобуквенный анализ и синтез;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обучать читать слоги ГС и слоги слияния СГ с опорой на последующую гласную и конструировать схемы звукового состава слогов с учетом твердости и мягкости согласного.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выработать навык чтения слогов и умения записывать слог соответствующими буквами.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развивать зрительный анализ и синтез.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слогов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/>
                <a:gridCol w="698500"/>
                <a:gridCol w="698500"/>
                <a:gridCol w="698500"/>
                <a:gridCol w="698500"/>
                <a:gridCol w="698500"/>
              </a:tblGrid>
              <a:tr h="997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су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ве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си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ус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ши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ве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ил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чу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ха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ир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со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се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latin typeface="Times New Roman"/>
                          <a:ea typeface="Calibri"/>
                          <a:cs typeface="Times New Roman"/>
                        </a:rPr>
                        <a:t>ут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534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35" name="Picture 3" descr="C:\Users\Онотоле\Downloads\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1700213"/>
            <a:ext cx="43227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 Задачи: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развивать умение производить звукобуквенный и </a:t>
            </a:r>
            <a:r>
              <a:rPr lang="ru-RU" dirty="0" err="1" smtClean="0"/>
              <a:t>звукослоговой</a:t>
            </a:r>
            <a:r>
              <a:rPr lang="ru-RU" dirty="0" smtClean="0"/>
              <a:t> анализ и синтез слов;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обучать соотносить произнесенный слова со звуковой схемой и обозначать его на письме графическими знаками в определенной последовательности и по заданной схеме составлять слова, выработать у учащихся умение слитно и осознано читать слова.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слов по подобию</a:t>
            </a:r>
            <a:endParaRPr lang="ru-RU" dirty="0"/>
          </a:p>
        </p:txBody>
      </p:sp>
      <p:sp>
        <p:nvSpPr>
          <p:cNvPr id="22531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3" descr="C:\Users\Онотоле\Downloads\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7561262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Словесные горки</a:t>
            </a:r>
            <a:endParaRPr lang="ru-RU" dirty="0"/>
          </a:p>
        </p:txBody>
      </p:sp>
      <p:sp>
        <p:nvSpPr>
          <p:cNvPr id="23555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smtClean="0"/>
              <a:t>Боб</a:t>
            </a:r>
            <a:endParaRPr lang="ru-RU" smtClean="0"/>
          </a:p>
          <a:p>
            <a:r>
              <a:rPr lang="ru-RU" b="1" smtClean="0"/>
              <a:t>Аист</a:t>
            </a:r>
            <a:endParaRPr lang="ru-RU" smtClean="0"/>
          </a:p>
          <a:p>
            <a:r>
              <a:rPr lang="ru-RU" b="1" smtClean="0"/>
              <a:t>Канат</a:t>
            </a:r>
            <a:endParaRPr lang="ru-RU" smtClean="0"/>
          </a:p>
          <a:p>
            <a:r>
              <a:rPr lang="ru-RU" b="1" smtClean="0"/>
              <a:t>Рябина</a:t>
            </a:r>
            <a:endParaRPr lang="ru-RU" smtClean="0"/>
          </a:p>
          <a:p>
            <a:r>
              <a:rPr lang="ru-RU" b="1" smtClean="0"/>
              <a:t>Подошва</a:t>
            </a:r>
            <a:endParaRPr lang="ru-RU" smtClean="0"/>
          </a:p>
          <a:p>
            <a:r>
              <a:rPr lang="ru-RU" b="1" smtClean="0"/>
              <a:t>Грузовик</a:t>
            </a:r>
            <a:endParaRPr lang="ru-RU" smtClean="0"/>
          </a:p>
          <a:p>
            <a:r>
              <a:rPr lang="ru-RU" b="1" smtClean="0"/>
              <a:t>Каравелла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однокоренных слов</a:t>
            </a:r>
            <a:endParaRPr lang="ru-RU" dirty="0"/>
          </a:p>
        </p:txBody>
      </p:sp>
      <p:sp>
        <p:nvSpPr>
          <p:cNvPr id="24579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smtClean="0"/>
              <a:t>Гор</a:t>
            </a:r>
            <a:r>
              <a:rPr lang="ru-RU" smtClean="0"/>
              <a:t>е</a:t>
            </a:r>
          </a:p>
          <a:p>
            <a:r>
              <a:rPr lang="ru-RU" b="1" smtClean="0"/>
              <a:t>Гор</a:t>
            </a:r>
            <a:r>
              <a:rPr lang="ru-RU" smtClean="0"/>
              <a:t>юшко</a:t>
            </a:r>
          </a:p>
          <a:p>
            <a:r>
              <a:rPr lang="ru-RU" b="1" smtClean="0"/>
              <a:t>Гор</a:t>
            </a:r>
            <a:r>
              <a:rPr lang="ru-RU" smtClean="0"/>
              <a:t>ько</a:t>
            </a:r>
          </a:p>
          <a:p>
            <a:r>
              <a:rPr lang="ru-RU" b="1" smtClean="0"/>
              <a:t>Гор</a:t>
            </a:r>
            <a:r>
              <a:rPr lang="ru-RU" smtClean="0"/>
              <a:t>евать</a:t>
            </a:r>
          </a:p>
          <a:p>
            <a:r>
              <a:rPr lang="ru-RU" b="1" smtClean="0"/>
              <a:t>Гор</a:t>
            </a:r>
            <a:r>
              <a:rPr lang="ru-RU" smtClean="0"/>
              <a:t>емычный</a:t>
            </a:r>
          </a:p>
          <a:p>
            <a:r>
              <a:rPr lang="ru-RU" smtClean="0"/>
              <a:t>При</a:t>
            </a:r>
            <a:r>
              <a:rPr lang="ru-RU" b="1" smtClean="0"/>
              <a:t>гор</a:t>
            </a:r>
            <a:r>
              <a:rPr lang="ru-RU" smtClean="0"/>
              <a:t>юнился</a:t>
            </a:r>
          </a:p>
        </p:txBody>
      </p:sp>
      <p:sp>
        <p:nvSpPr>
          <p:cNvPr id="24580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smtClean="0"/>
              <a:t>Гор</a:t>
            </a:r>
            <a:r>
              <a:rPr lang="ru-RU" smtClean="0"/>
              <a:t>а </a:t>
            </a:r>
          </a:p>
          <a:p>
            <a:r>
              <a:rPr lang="ru-RU" b="1" smtClean="0"/>
              <a:t>Гор</a:t>
            </a:r>
            <a:r>
              <a:rPr lang="ru-RU" smtClean="0"/>
              <a:t>ка</a:t>
            </a:r>
          </a:p>
          <a:p>
            <a:r>
              <a:rPr lang="ru-RU" b="1" smtClean="0"/>
              <a:t>Гор</a:t>
            </a:r>
            <a:r>
              <a:rPr lang="ru-RU" smtClean="0"/>
              <a:t>ный</a:t>
            </a:r>
          </a:p>
          <a:p>
            <a:r>
              <a:rPr lang="ru-RU" b="1" smtClean="0"/>
              <a:t>Гор</a:t>
            </a:r>
            <a:r>
              <a:rPr lang="ru-RU" smtClean="0"/>
              <a:t>ушка</a:t>
            </a:r>
          </a:p>
          <a:p>
            <a:r>
              <a:rPr lang="ru-RU" b="1" smtClean="0"/>
              <a:t>Гор</a:t>
            </a:r>
            <a:r>
              <a:rPr lang="ru-RU" smtClean="0"/>
              <a:t>истый</a:t>
            </a:r>
          </a:p>
          <a:p>
            <a:r>
              <a:rPr lang="ru-RU" smtClean="0"/>
              <a:t>При</a:t>
            </a:r>
            <a:r>
              <a:rPr lang="ru-RU" b="1" smtClean="0"/>
              <a:t>гор</a:t>
            </a:r>
            <a:r>
              <a:rPr lang="ru-RU" smtClean="0"/>
              <a:t>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слов с одинаковыми приставками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4800" y="1700213"/>
            <a:ext cx="2611438" cy="266541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Отпеть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Отрезать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Отключить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Отморозить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Отбарабанить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132138" y="1773238"/>
            <a:ext cx="2952750" cy="251936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Подбить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Подменить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Подкрепить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Подговорить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Подразумевать</a:t>
            </a:r>
            <a:endParaRPr lang="ru-RU" dirty="0"/>
          </a:p>
        </p:txBody>
      </p:sp>
      <p:sp>
        <p:nvSpPr>
          <p:cNvPr id="25605" name="Содержимое 11"/>
          <p:cNvSpPr txBox="1">
            <a:spLocks/>
          </p:cNvSpPr>
          <p:nvPr/>
        </p:nvSpPr>
        <p:spPr bwMode="auto">
          <a:xfrm>
            <a:off x="6084888" y="1773238"/>
            <a:ext cx="2843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6191250" y="1844675"/>
            <a:ext cx="2952750" cy="25209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Издать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latin typeface="+mn-lt"/>
              </a:rPr>
              <a:t>Измарать</a:t>
            </a: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latin typeface="+mn-lt"/>
              </a:rPr>
              <a:t>Избаловать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latin typeface="+mn-lt"/>
              </a:rPr>
              <a:t>Изменить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latin typeface="+mn-lt"/>
              </a:rPr>
              <a:t>Израсходовать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Заголовок 9"/>
          <p:cNvSpPr txBox="1">
            <a:spLocks/>
          </p:cNvSpPr>
          <p:nvPr/>
        </p:nvSpPr>
        <p:spPr>
          <a:xfrm>
            <a:off x="251520" y="4293096"/>
            <a:ext cx="8686800" cy="841248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atin typeface="+mn-lt"/>
              </a:rPr>
              <a:t>Чтение слов, имеющих разные грамматические формы</a:t>
            </a:r>
            <a:endParaRPr lang="ru-RU" sz="36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323850" y="1700213"/>
            <a:ext cx="2611438" cy="26654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Отпеть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Отрезать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Отключить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Отморозить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Отбарабанить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609" name="Содержимое 10"/>
          <p:cNvSpPr txBox="1">
            <a:spLocks/>
          </p:cNvSpPr>
          <p:nvPr/>
        </p:nvSpPr>
        <p:spPr bwMode="auto">
          <a:xfrm>
            <a:off x="323850" y="5084763"/>
            <a:ext cx="84248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280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39750" y="5445125"/>
          <a:ext cx="8064897" cy="1080120"/>
        </p:xfrm>
        <a:graphic>
          <a:graphicData uri="http://schemas.openxmlformats.org/drawingml/2006/table">
            <a:tbl>
              <a:tblPr/>
              <a:tblGrid>
                <a:gridCol w="1612811"/>
                <a:gridCol w="1612811"/>
                <a:gridCol w="1612811"/>
                <a:gridCol w="1612811"/>
                <a:gridCol w="1613653"/>
              </a:tblGrid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Кот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Кота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 коту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 коте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 кота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предложений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/>
              <a:t> Задачи:</a:t>
            </a:r>
          </a:p>
          <a:p>
            <a:r>
              <a:rPr lang="ru-RU" smtClean="0"/>
              <a:t>выработать умение строить предложения и записывать их словами.</a:t>
            </a:r>
          </a:p>
          <a:p>
            <a:r>
              <a:rPr lang="ru-RU" smtClean="0"/>
              <a:t>выработать навыки осознанного чтения предложений с выделением интонационных пауз и понижением голоса в конце повествовательных предложений.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предложений из отдельных слов в начальной форме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Роса, покрыть, зелёная, листва, на, деревья.</a:t>
            </a:r>
            <a:endParaRPr lang="ru-RU" smtClean="0"/>
          </a:p>
          <a:p>
            <a:r>
              <a:rPr lang="ru-RU" b="1" smtClean="0"/>
              <a:t>Зима, деревья, покрыть, серебристый, иней.</a:t>
            </a:r>
            <a:endParaRPr lang="ru-RU" smtClean="0"/>
          </a:p>
          <a:p>
            <a:r>
              <a:rPr lang="ru-RU" b="1" smtClean="0"/>
              <a:t>По, дорога, идти, туристы, с, рюкзак, на, плечи.</a:t>
            </a:r>
            <a:endParaRPr lang="ru-RU" smtClean="0"/>
          </a:p>
          <a:p>
            <a:r>
              <a:rPr lang="ru-RU" b="1" smtClean="0"/>
              <a:t>Ребята, наш, класс, развесить, кормушки, для, птицы.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предложений, когда необходимо их исправить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Коза принесла сено Мише.</a:t>
            </a:r>
            <a:endParaRPr lang="ru-RU" smtClean="0"/>
          </a:p>
          <a:p>
            <a:r>
              <a:rPr lang="ru-RU" b="1" smtClean="0"/>
              <a:t>Мама ссыпала мешок в муку.</a:t>
            </a:r>
            <a:endParaRPr lang="ru-RU" smtClean="0"/>
          </a:p>
          <a:p>
            <a:r>
              <a:rPr lang="ru-RU" b="1" smtClean="0"/>
              <a:t>Вода питается растением.</a:t>
            </a:r>
            <a:endParaRPr lang="ru-RU" smtClean="0"/>
          </a:p>
          <a:p>
            <a:r>
              <a:rPr lang="ru-RU" b="1" smtClean="0"/>
              <a:t>Солнце освещается Землей.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Чтение, Навык чтения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/>
              <a:t>Чтение</a:t>
            </a:r>
            <a:r>
              <a:rPr lang="ru-RU" sz="3600" dirty="0" smtClean="0"/>
              <a:t> – это сложный психофизиологический процесс. В его акте принимают участие зрительный </a:t>
            </a:r>
            <a:r>
              <a:rPr lang="ru-RU" sz="3600" dirty="0" err="1" smtClean="0"/>
              <a:t>речедвигательный</a:t>
            </a:r>
            <a:r>
              <a:rPr lang="ru-RU" sz="3600" dirty="0" smtClean="0"/>
              <a:t>  и речеслуховой анализаторы.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Совершенствование техники чтения одна из главных задач обучения младших школьников.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/>
              <a:t>Навык чтения</a:t>
            </a:r>
            <a:r>
              <a:rPr lang="ru-RU" sz="3600" dirty="0" smtClean="0"/>
              <a:t> включает в себя  два компонента: техническая сторона чтения, смысловая сторона чтения.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предложений с пропуском слов</a:t>
            </a:r>
            <a:endParaRPr lang="ru-RU" dirty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smtClean="0"/>
              <a:t>В норе живет ……</a:t>
            </a:r>
            <a:endParaRPr lang="ru-RU" smtClean="0"/>
          </a:p>
          <a:p>
            <a:r>
              <a:rPr lang="ru-RU" b="1" smtClean="0"/>
              <a:t>А в дупле живет……</a:t>
            </a:r>
            <a:endParaRPr lang="ru-RU" smtClean="0"/>
          </a:p>
          <a:p>
            <a:r>
              <a:rPr lang="ru-RU" b="1" smtClean="0"/>
              <a:t>У ……… пушистый хвост.</a:t>
            </a:r>
            <a:endParaRPr lang="ru-RU" smtClean="0"/>
          </a:p>
          <a:p>
            <a:r>
              <a:rPr lang="ru-RU" b="1" smtClean="0"/>
              <a:t>Кошка поймала ……….</a:t>
            </a:r>
            <a:endParaRPr lang="ru-RU" smtClean="0"/>
          </a:p>
          <a:p>
            <a:r>
              <a:rPr lang="ru-RU" b="1" smtClean="0"/>
              <a:t>Котёнок побежал за …………..</a:t>
            </a:r>
            <a:endParaRPr lang="ru-RU" smtClean="0"/>
          </a:p>
        </p:txBody>
      </p:sp>
      <p:sp>
        <p:nvSpPr>
          <p:cNvPr id="29700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smtClean="0"/>
              <a:t>Белки</a:t>
            </a:r>
            <a:endParaRPr lang="ru-RU" smtClean="0"/>
          </a:p>
          <a:p>
            <a:r>
              <a:rPr lang="ru-RU" b="1" smtClean="0"/>
              <a:t>Мышка</a:t>
            </a:r>
            <a:endParaRPr lang="ru-RU" smtClean="0"/>
          </a:p>
          <a:p>
            <a:r>
              <a:rPr lang="ru-RU" b="1" smtClean="0"/>
              <a:t>Белку</a:t>
            </a:r>
            <a:endParaRPr lang="ru-RU" smtClean="0"/>
          </a:p>
          <a:p>
            <a:r>
              <a:rPr lang="ru-RU" b="1" smtClean="0"/>
              <a:t>Мышкой</a:t>
            </a:r>
            <a:endParaRPr lang="ru-RU" smtClean="0"/>
          </a:p>
          <a:p>
            <a:r>
              <a:rPr lang="ru-RU" b="1" smtClean="0"/>
              <a:t>Белка</a:t>
            </a:r>
            <a:endParaRPr lang="ru-RU" smtClean="0"/>
          </a:p>
          <a:p>
            <a:r>
              <a:rPr lang="ru-RU" b="1" smtClean="0"/>
              <a:t>Мышку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Определи границы предложения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сегодня ребята снова пришли в родную школу они оживлённо разговаривают  друг с другом прозвенел звонок ребята вошли в класс их приветливо встретила учительница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текста</a:t>
            </a:r>
            <a:endParaRPr lang="ru-RU" dirty="0"/>
          </a:p>
        </p:txBody>
      </p:sp>
      <p:pic>
        <p:nvPicPr>
          <p:cNvPr id="31747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124" b="44257"/>
          <a:stretch>
            <a:fillRect/>
          </a:stretch>
        </p:blipFill>
        <p:spPr>
          <a:xfrm>
            <a:off x="1835150" y="1554163"/>
            <a:ext cx="4537075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текста</a:t>
            </a:r>
            <a:endParaRPr lang="ru-RU" dirty="0"/>
          </a:p>
        </p:txBody>
      </p:sp>
      <p:pic>
        <p:nvPicPr>
          <p:cNvPr id="32771" name="Содержимое 5" descr="Безымянный 21.jpg"/>
          <p:cNvPicPr>
            <a:picLocks noGrp="1" noChangeAspect="1"/>
          </p:cNvPicPr>
          <p:nvPr>
            <p:ph idx="1"/>
          </p:nvPr>
        </p:nvPicPr>
        <p:blipFill>
          <a:blip r:embed="rId2"/>
          <a:srcRect r="43791" b="80850"/>
          <a:stretch>
            <a:fillRect/>
          </a:stretch>
        </p:blipFill>
        <p:spPr>
          <a:xfrm>
            <a:off x="323850" y="1773238"/>
            <a:ext cx="8443913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текста</a:t>
            </a:r>
            <a:endParaRPr lang="ru-RU" dirty="0"/>
          </a:p>
        </p:txBody>
      </p:sp>
      <p:pic>
        <p:nvPicPr>
          <p:cNvPr id="33795" name="Содержимое 5" descr="Безымянный 22.jpg"/>
          <p:cNvPicPr>
            <a:picLocks noGrp="1" noChangeAspect="1"/>
          </p:cNvPicPr>
          <p:nvPr>
            <p:ph idx="1"/>
          </p:nvPr>
        </p:nvPicPr>
        <p:blipFill>
          <a:blip r:embed="rId2"/>
          <a:srcRect r="48012" b="45848"/>
          <a:stretch>
            <a:fillRect/>
          </a:stretch>
        </p:blipFill>
        <p:spPr>
          <a:xfrm>
            <a:off x="2943225" y="1554163"/>
            <a:ext cx="4076700" cy="493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текста</a:t>
            </a:r>
            <a:endParaRPr lang="ru-RU" dirty="0"/>
          </a:p>
        </p:txBody>
      </p:sp>
      <p:pic>
        <p:nvPicPr>
          <p:cNvPr id="34819" name="Содержимое 4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234" b="84032"/>
          <a:stretch>
            <a:fillRect/>
          </a:stretch>
        </p:blipFill>
        <p:spPr>
          <a:xfrm>
            <a:off x="369888" y="1916113"/>
            <a:ext cx="8450262" cy="374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Нарушение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Основные причины,</a:t>
            </a:r>
            <a:r>
              <a:rPr lang="ru-RU" dirty="0" smtClean="0"/>
              <a:t> тормозящие скорость чтения: природный темп деятельности, регрессии, отсутствие </a:t>
            </a:r>
            <a:r>
              <a:rPr lang="ru-RU" dirty="0" err="1" smtClean="0"/>
              <a:t>антипации</a:t>
            </a:r>
            <a:r>
              <a:rPr lang="ru-RU" dirty="0" smtClean="0"/>
              <a:t>, артикуляция, малое поле зрения, уровень организации внимания и уровень развития памяти.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</a:t>
            </a:r>
            <a:r>
              <a:rPr lang="ru-RU" b="1" dirty="0" smtClean="0"/>
              <a:t>Нарушение чтения:</a:t>
            </a:r>
            <a:r>
              <a:rPr lang="ru-RU" dirty="0" smtClean="0"/>
              <a:t> замедленный темп чтения,  нарушение формирования способа чтения (побуквенное, </a:t>
            </a:r>
            <a:r>
              <a:rPr lang="ru-RU" dirty="0" err="1" smtClean="0"/>
              <a:t>позвуковое</a:t>
            </a:r>
            <a:r>
              <a:rPr lang="ru-RU" dirty="0" smtClean="0"/>
              <a:t>, отрывистое – </a:t>
            </a:r>
            <a:r>
              <a:rPr lang="ru-RU" dirty="0" err="1" smtClean="0"/>
              <a:t>послоговое</a:t>
            </a:r>
            <a:r>
              <a:rPr lang="ru-RU" dirty="0" smtClean="0"/>
              <a:t>), нарушение правильности чтения, проявляющееся в большом количестве ошибок.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Группы ошибок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Ошибки угадывающего чтения.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Ошибки в чтении окончаний.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Смешение букв обозначающих звуки  имеющие </a:t>
            </a:r>
            <a:r>
              <a:rPr lang="ru-RU" dirty="0" err="1" smtClean="0"/>
              <a:t>акустико</a:t>
            </a:r>
            <a:r>
              <a:rPr lang="ru-RU" dirty="0" smtClean="0"/>
              <a:t>–артикуляционное сходство.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Перестановка букв и слогов.</a:t>
            </a:r>
            <a:endParaRPr lang="ru-RU" sz="3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Пропуски и добавления букв, обозначающих как гласные, так и согласные звуки.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Неправильная постановка ударения.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</a:t>
            </a:r>
            <a:r>
              <a:rPr lang="ru-RU" dirty="0" err="1" smtClean="0"/>
              <a:t>Аграмматизмы</a:t>
            </a:r>
            <a:r>
              <a:rPr lang="ru-RU" dirty="0" smtClean="0"/>
              <a:t>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Смешение оптически сходных букв.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Повторы букв, слогов и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Работа по восприятию буквы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/>
              <a:t> Задачи:</a:t>
            </a:r>
          </a:p>
          <a:p>
            <a:r>
              <a:rPr lang="ru-RU" sz="3600" smtClean="0"/>
              <a:t>развивать звуко-буквенный анализ.</a:t>
            </a:r>
          </a:p>
          <a:p>
            <a:r>
              <a:rPr lang="ru-RU" sz="3600" smtClean="0"/>
              <a:t>обучать учащихся обозначать звук соответствующей буквой;</a:t>
            </a:r>
          </a:p>
          <a:p>
            <a:r>
              <a:rPr lang="ru-RU" sz="3600" smtClean="0"/>
              <a:t>совершенствовать мелкую моторику.</a:t>
            </a:r>
          </a:p>
          <a:p>
            <a:r>
              <a:rPr lang="ru-RU" sz="3600" smtClean="0"/>
              <a:t>работать по развитию плоскостного синтеза букв.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Перечёркнутые буквы</a:t>
            </a:r>
            <a:endParaRPr lang="ru-RU" dirty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8353425" cy="525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Перевёрнутые буквы</a:t>
            </a:r>
            <a:endParaRPr lang="ru-RU" dirty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8605838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зеркальные буквы</a:t>
            </a:r>
            <a:endParaRPr lang="ru-RU" dirty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8207375" cy="5392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наложенные буквы</a:t>
            </a:r>
            <a:endParaRPr lang="ru-RU" dirty="0"/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6407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622</Words>
  <Application>Microsoft Office PowerPoint</Application>
  <PresentationFormat>Экран (4:3)</PresentationFormat>
  <Paragraphs>158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Трудности формирования навыков чтения у школьников</vt:lpstr>
      <vt:lpstr>Чтение, Навык чтения </vt:lpstr>
      <vt:lpstr>Нарушение чтения</vt:lpstr>
      <vt:lpstr>Группы ошибок</vt:lpstr>
      <vt:lpstr>Работа по восприятию буквы</vt:lpstr>
      <vt:lpstr>Перечёркнутые буквы</vt:lpstr>
      <vt:lpstr>Перевёрнутые буквы</vt:lpstr>
      <vt:lpstr>зеркальные буквы</vt:lpstr>
      <vt:lpstr>наложенные буквы</vt:lpstr>
      <vt:lpstr>Работа по восприятию слогов</vt:lpstr>
      <vt:lpstr>Чтение слогов</vt:lpstr>
      <vt:lpstr>Чтение слов</vt:lpstr>
      <vt:lpstr>Чтение слов по подобию</vt:lpstr>
      <vt:lpstr>Словесные горки</vt:lpstr>
      <vt:lpstr>Чтение однокоренных слов</vt:lpstr>
      <vt:lpstr>Чтение слов с одинаковыми приставками</vt:lpstr>
      <vt:lpstr>Чтение предложений</vt:lpstr>
      <vt:lpstr>Чтение предложений из отдельных слов в начальной форме</vt:lpstr>
      <vt:lpstr>Чтение предложений, когда необходимо их исправить</vt:lpstr>
      <vt:lpstr>Чтение предложений с пропуском слов</vt:lpstr>
      <vt:lpstr>Определи границы предложения</vt:lpstr>
      <vt:lpstr>Чтение текста</vt:lpstr>
      <vt:lpstr>Чтение текста</vt:lpstr>
      <vt:lpstr>Чтение текста</vt:lpstr>
      <vt:lpstr>Чтение текста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Трудности формирования навыков чтения у школьников</dc:title>
  <dc:creator>Онотоле</dc:creator>
  <cp:lastModifiedBy>kokorina</cp:lastModifiedBy>
  <cp:revision>16</cp:revision>
  <dcterms:created xsi:type="dcterms:W3CDTF">2013-02-02T13:55:34Z</dcterms:created>
  <dcterms:modified xsi:type="dcterms:W3CDTF">2015-11-26T11:51:17Z</dcterms:modified>
</cp:coreProperties>
</file>