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3778" autoAdjust="0"/>
  </p:normalViewPr>
  <p:slideViewPr>
    <p:cSldViewPr>
      <p:cViewPr varScale="1">
        <p:scale>
          <a:sx n="81" d="100"/>
          <a:sy n="8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767F-AC40-41B1-9D4C-51CCBA4F3B72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982BB-82A0-410B-AC14-06C1A1C10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82BB-82A0-410B-AC14-06C1A1C1076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FB8860-1E03-4B84-941D-7828E8694B37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296127-0D49-4B0E-A81E-D4815ABFE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effectLst/>
                <a:latin typeface="Impact" pitchFamily="34" charset="0"/>
              </a:rPr>
              <a:t>Что такое космос. Звёздное небо.</a:t>
            </a:r>
            <a:endParaRPr lang="ru-RU" sz="7200" dirty="0">
              <a:solidFill>
                <a:schemeClr val="accent4">
                  <a:lumMod val="75000"/>
                </a:schemeClr>
              </a:solidFill>
              <a:effectLst/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589240"/>
            <a:ext cx="77724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Impact" pitchFamily="34" charset="0"/>
              </a:rPr>
              <a:t>Подготовила: учитель начальных классов </a:t>
            </a:r>
            <a:r>
              <a:rPr lang="ru-RU" dirty="0" err="1" smtClean="0">
                <a:latin typeface="Impact" pitchFamily="34" charset="0"/>
              </a:rPr>
              <a:t>Ятманова</a:t>
            </a:r>
            <a:r>
              <a:rPr lang="ru-RU" dirty="0" smtClean="0">
                <a:latin typeface="Impact" pitchFamily="34" charset="0"/>
              </a:rPr>
              <a:t> Нина Петровна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g-fotki.yandex.ru/get/4411/49614401.34d/0_60340_6e099cff_X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5976664"/>
          </a:xfrm>
          <a:prstGeom prst="rect">
            <a:avLst/>
          </a:prstGeom>
          <a:noFill/>
        </p:spPr>
      </p:pic>
      <p:pic>
        <p:nvPicPr>
          <p:cNvPr id="30726" name="Picture 6" descr="http://rb.foto.radikal.ru/0710/f0/5fee0a1845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2592288" cy="2461618"/>
          </a:xfrm>
          <a:prstGeom prst="rect">
            <a:avLst/>
          </a:prstGeom>
          <a:noFill/>
        </p:spPr>
      </p:pic>
      <p:pic>
        <p:nvPicPr>
          <p:cNvPr id="30728" name="Picture 8" descr="http://www.simliresim.com/simli_resim/stars/0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456384" cy="2427338"/>
          </a:xfrm>
          <a:prstGeom prst="rect">
            <a:avLst/>
          </a:prstGeom>
          <a:noFill/>
        </p:spPr>
      </p:pic>
      <p:pic>
        <p:nvPicPr>
          <p:cNvPr id="30730" name="Picture 10" descr="http://www.nivagold.ru/raznoe/zvezda/zvezda/Photo%200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20688"/>
            <a:ext cx="3816424" cy="2436862"/>
          </a:xfrm>
          <a:prstGeom prst="rect">
            <a:avLst/>
          </a:prstGeom>
          <a:noFill/>
        </p:spPr>
      </p:pic>
      <p:pic>
        <p:nvPicPr>
          <p:cNvPr id="30732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620688"/>
            <a:ext cx="331236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2170584" cy="4525963"/>
          </a:xfrm>
          <a:solidFill>
            <a:srgbClr val="00B0F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76470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i="1" dirty="0" smtClean="0">
                <a:solidFill>
                  <a:schemeClr val="accent2"/>
                </a:solidFill>
                <a:latin typeface="Impact" pitchFamily="34" charset="0"/>
              </a:rPr>
              <a:t>Звезда - гигант</a:t>
            </a:r>
            <a:r>
              <a:rPr lang="ru-RU" sz="7200" dirty="0" smtClean="0">
                <a:latin typeface="Impact" pitchFamily="34" charset="0"/>
              </a:rPr>
              <a:t/>
            </a:r>
            <a:br>
              <a:rPr lang="ru-RU" sz="7200" dirty="0" smtClean="0">
                <a:latin typeface="Impact" pitchFamily="34" charset="0"/>
              </a:rPr>
            </a:br>
            <a:endParaRPr lang="ru-RU" sz="7200" dirty="0">
              <a:latin typeface="Impact" pitchFamily="34" charset="0"/>
            </a:endParaRPr>
          </a:p>
        </p:txBody>
      </p:sp>
      <p:pic>
        <p:nvPicPr>
          <p:cNvPr id="4" name="Picture 4" descr="гиг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484784"/>
            <a:ext cx="2376264" cy="4251928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ru-RU" sz="4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00FF"/>
                </a:solidFill>
                <a:latin typeface="Impact" pitchFamily="34" charset="0"/>
                <a:cs typeface="Arial" pitchFamily="34" charset="0"/>
              </a:rPr>
              <a:t>Звезда - карлик</a:t>
            </a:r>
            <a:r>
              <a:rPr lang="ru-RU" sz="7200" dirty="0" smtClean="0">
                <a:solidFill>
                  <a:srgbClr val="0000FF"/>
                </a:solidFill>
                <a:latin typeface="Impact" pitchFamily="34" charset="0"/>
                <a:cs typeface="Arial" pitchFamily="34" charset="0"/>
              </a:rPr>
              <a:t/>
            </a:r>
            <a:br>
              <a:rPr lang="ru-RU" sz="7200" dirty="0" smtClean="0">
                <a:solidFill>
                  <a:srgbClr val="0000FF"/>
                </a:solidFill>
                <a:latin typeface="Impact" pitchFamily="34" charset="0"/>
                <a:cs typeface="Arial" pitchFamily="34" charset="0"/>
              </a:rPr>
            </a:br>
            <a:endParaRPr lang="ru-RU" sz="72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5" name="Picture 4" descr="кар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ОСМО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060848"/>
            <a:ext cx="8784976" cy="4608512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Необъятное пространство со звёздами, планетами и другими небесными телами –</a:t>
            </a:r>
            <a:r>
              <a:rPr lang="ru-RU" sz="4400" b="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sz="4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это</a:t>
            </a:r>
            <a:r>
              <a:rPr lang="ru-RU" sz="4400" b="0" dirty="0" smtClean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ru-RU" sz="4900" b="0" dirty="0" smtClean="0">
                <a:solidFill>
                  <a:srgbClr val="FF0000"/>
                </a:solidFill>
                <a:latin typeface="Impact" pitchFamily="34" charset="0"/>
              </a:rPr>
              <a:t>ВСЕЛЕННАЯ</a:t>
            </a:r>
            <a:r>
              <a:rPr lang="en-US" sz="4400" b="0" dirty="0" smtClean="0">
                <a:solidFill>
                  <a:srgbClr val="FF0000"/>
                </a:solidFill>
                <a:latin typeface="Impact" pitchFamily="34" charset="0"/>
              </a:rPr>
              <a:t>   </a:t>
            </a:r>
            <a:r>
              <a:rPr lang="ru-RU" sz="4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или</a:t>
            </a:r>
            <a:r>
              <a:rPr lang="ru-RU" sz="4400" b="0" dirty="0" smtClean="0">
                <a:latin typeface="Impact" pitchFamily="34" charset="0"/>
              </a:rPr>
              <a:t> </a:t>
            </a:r>
            <a:r>
              <a:rPr lang="en-US" sz="4400" b="0" dirty="0" smtClean="0">
                <a:latin typeface="Impact" pitchFamily="34" charset="0"/>
              </a:rPr>
              <a:t>  </a:t>
            </a:r>
            <a:r>
              <a:rPr lang="ru-RU" sz="4900" b="0" dirty="0" smtClean="0">
                <a:solidFill>
                  <a:srgbClr val="FF0000"/>
                </a:solidFill>
                <a:latin typeface="Impact" pitchFamily="34" charset="0"/>
              </a:rPr>
              <a:t>КОСМОС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 flipV="1">
            <a:off x="8794181" y="5013176"/>
            <a:ext cx="9829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Знаки Зодиака</a:t>
            </a:r>
            <a:endParaRPr lang="ru-RU" sz="7200" i="1" dirty="0">
              <a:solidFill>
                <a:schemeClr val="accent4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35842" name="Picture 2" descr="http://im3-tub-ru.yandex.net/i?id=307433535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580926"/>
          </a:xfrm>
        </p:spPr>
        <p:txBody>
          <a:bodyPr>
            <a:noAutofit/>
          </a:bodyPr>
          <a:lstStyle/>
          <a:p>
            <a:pPr algn="ctr"/>
            <a:r>
              <a:rPr lang="ru-RU" sz="72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Impact" pitchFamily="34" charset="0"/>
                <a:cs typeface="Times New Roman"/>
              </a:rPr>
              <a:t>Значение Солнца</a:t>
            </a:r>
            <a:r>
              <a:rPr lang="ru-RU" sz="7200" b="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Impact" pitchFamily="34" charset="0"/>
                <a:cs typeface="Times New Roman"/>
              </a:rPr>
              <a:t/>
            </a:r>
            <a:br>
              <a:rPr lang="ru-RU" sz="7200" b="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Impact" pitchFamily="34" charset="0"/>
                <a:cs typeface="Times New Roman"/>
              </a:rPr>
            </a:br>
            <a:endParaRPr lang="ru-RU" sz="7200" b="0" dirty="0"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48478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Солнце – источник жизни на Земле.</a:t>
            </a:r>
          </a:p>
          <a:p>
            <a:pPr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Солнце дает свет и тепло всем живым существам на Земле.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4" descr="http://www.edu.cap.ru/home/4364/solnc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45638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38918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Правило 1</a:t>
            </a:r>
            <a:r>
              <a:rPr lang="ru-RU" sz="3200" b="1" dirty="0" smtClean="0">
                <a:latin typeface="Arial Narrow" pitchFamily="34" charset="0"/>
              </a:rPr>
              <a:t> . Не перегревайся!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Правило 2</a:t>
            </a:r>
            <a:r>
              <a:rPr lang="ru-RU" sz="3200" b="1" dirty="0" smtClean="0">
                <a:latin typeface="Arial Narrow" pitchFamily="34" charset="0"/>
              </a:rPr>
              <a:t>. В первые дни загорай на солнце не более 10 минут.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Правило 3</a:t>
            </a:r>
            <a:r>
              <a:rPr lang="ru-RU" sz="3200" b="1" dirty="0" smtClean="0">
                <a:latin typeface="Arial Narrow" pitchFamily="34" charset="0"/>
              </a:rPr>
              <a:t>. Лучше всего загорать до 11 часов утра и после 17 часов дня.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Правило 4</a:t>
            </a:r>
            <a:r>
              <a:rPr lang="ru-RU" sz="3200" b="1" dirty="0" smtClean="0">
                <a:latin typeface="Arial Narrow" pitchFamily="34" charset="0"/>
              </a:rPr>
              <a:t>. Защищай голову от солнечных лучей.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2"/>
                </a:solidFill>
                <a:latin typeface="Impact" pitchFamily="34" charset="0"/>
              </a:rPr>
              <a:t>Правила загара</a:t>
            </a:r>
            <a:endParaRPr lang="ru-RU" sz="7200" i="1" dirty="0">
              <a:solidFill>
                <a:schemeClr val="accent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10445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lvl="2"/>
            <a:r>
              <a:rPr lang="ru-RU" sz="4400" b="1" dirty="0" smtClean="0">
                <a:solidFill>
                  <a:schemeClr val="accent2"/>
                </a:solidFill>
                <a:latin typeface="Arial Narrow" pitchFamily="34" charset="0"/>
              </a:rPr>
              <a:t>Этапы работы:</a:t>
            </a:r>
          </a:p>
          <a:p>
            <a:r>
              <a:rPr lang="ru-RU" sz="4000" b="1" dirty="0" smtClean="0">
                <a:latin typeface="Arial Narrow" pitchFamily="34" charset="0"/>
              </a:rPr>
              <a:t>1. Парафином с помощью трафарета нарисовать звёздочки.</a:t>
            </a:r>
          </a:p>
          <a:p>
            <a:r>
              <a:rPr lang="ru-RU" sz="4000" b="1" dirty="0" smtClean="0">
                <a:latin typeface="Arial Narrow" pitchFamily="34" charset="0"/>
              </a:rPr>
              <a:t>2. Весь фон покрасить .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0000FF"/>
                </a:solidFill>
                <a:latin typeface="Impact" pitchFamily="34" charset="0"/>
              </a:rPr>
              <a:t>Коллективная работа </a:t>
            </a:r>
            <a:br>
              <a:rPr lang="ru-RU" sz="6600" i="1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6600" i="1" dirty="0" smtClean="0">
                <a:solidFill>
                  <a:srgbClr val="0000FF"/>
                </a:solidFill>
                <a:latin typeface="Impact" pitchFamily="34" charset="0"/>
              </a:rPr>
              <a:t>« Звёздное небо»</a:t>
            </a:r>
            <a:endParaRPr lang="ru-RU" sz="6600" i="1" dirty="0">
              <a:solidFill>
                <a:srgbClr val="0000FF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97666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Arial Narrow" pitchFamily="34" charset="0"/>
              </a:rPr>
              <a:t>У меня хорошее настроение.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Я узнал(а) и запомнил(а) интересные сведения о космосе.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Эти сведения полезны для меня.</a:t>
            </a:r>
          </a:p>
          <a:p>
            <a:r>
              <a:rPr lang="ru-RU" sz="4800" b="1" dirty="0" smtClean="0">
                <a:solidFill>
                  <a:schemeClr val="accent6"/>
                </a:solidFill>
                <a:latin typeface="Arial Narrow" pitchFamily="34" charset="0"/>
              </a:rPr>
              <a:t>Хочу узнать по этой теме ещё больше.</a:t>
            </a:r>
            <a:endParaRPr lang="ru-RU" sz="48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888" y="3645024"/>
            <a:ext cx="5122912" cy="2362267"/>
          </a:xfrm>
        </p:spPr>
        <p:txBody>
          <a:bodyPr/>
          <a:lstStyle/>
          <a:p>
            <a:pPr lvl="3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Autofit/>
          </a:bodyPr>
          <a:lstStyle/>
          <a:p>
            <a:endParaRPr lang="ru-RU" sz="7200" i="1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1028" name="Picture 4" descr="http://girldjmcdriver.topbb.ru/uploads/0006/69/c6/65487-1-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244334"/>
            <a:ext cx="799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FFFF00"/>
                </a:solidFill>
                <a:latin typeface="Impact" pitchFamily="34" charset="0"/>
              </a:rPr>
              <a:t>Спасибо за работу!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9"/>
            <a:ext cx="6192688" cy="1728191"/>
          </a:xfrm>
        </p:spPr>
        <p:txBody>
          <a:bodyPr>
            <a:noAutofit/>
          </a:bodyPr>
          <a:lstStyle/>
          <a:p>
            <a:r>
              <a:rPr lang="ru-RU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6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05064"/>
            <a:ext cx="5472608" cy="11521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Что весь свет обогревает?</a:t>
            </a:r>
          </a:p>
          <a:p>
            <a:endParaRPr lang="ru-RU" dirty="0"/>
          </a:p>
        </p:txBody>
      </p:sp>
      <p:pic>
        <p:nvPicPr>
          <p:cNvPr id="6" name="Picture 5" descr="c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563888" cy="3573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0688"/>
            <a:ext cx="9144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Солнце</a:t>
            </a:r>
            <a:endParaRPr lang="ru-RU" sz="80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789040"/>
            <a:ext cx="6624736" cy="2218251"/>
          </a:xfrm>
        </p:spPr>
        <p:txBody>
          <a:bodyPr>
            <a:normAutofit/>
          </a:bodyPr>
          <a:lstStyle/>
          <a:p>
            <a:pPr lvl="4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  Рассыпалось  к ночи зерно ,          Глянули утром- нет ничего.  </a:t>
            </a:r>
          </a:p>
          <a:p>
            <a:pPr lvl="4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  Что это?</a:t>
            </a:r>
          </a:p>
          <a:p>
            <a:pPr lvl="4">
              <a:buNone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409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0000FF"/>
                </a:solidFill>
                <a:latin typeface="Impact" pitchFamily="34" charset="0"/>
              </a:rPr>
              <a:t>Звёзды</a:t>
            </a:r>
            <a:endParaRPr lang="ru-RU" sz="8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1028" name="Picture 4" descr="http://miranimashek.com/_ph/30/1/62764310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31236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071.radikal.ru/1010/58/9c489f1856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8245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4869160"/>
            <a:ext cx="4176464" cy="11381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Голубое поле серебром усыпано?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>
                <a:latin typeface="Impact" pitchFamily="34" charset="0"/>
              </a:rPr>
              <a:t>Небо и </a:t>
            </a:r>
            <a:r>
              <a:rPr lang="ru-RU" sz="7200" i="1" dirty="0" smtClean="0">
                <a:solidFill>
                  <a:schemeClr val="accent2"/>
                </a:solidFill>
                <a:latin typeface="Impact" pitchFamily="34" charset="0"/>
              </a:rPr>
              <a:t>звёзды</a:t>
            </a:r>
            <a:endParaRPr lang="ru-RU" sz="7200" i="1" dirty="0">
              <a:solidFill>
                <a:schemeClr val="accent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file.mobilmusic.ru/84/ce/c5/4190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768752" cy="352839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>
            <a:off x="8686800" y="5013176"/>
            <a:ext cx="61664" cy="9941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Космические тела</a:t>
            </a:r>
            <a:endParaRPr lang="ru-RU" sz="7200" i="1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8674" name="Picture 2" descr="http://s06.radikal.ru/i179/1001/90/3f49326a30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320480" cy="2935213"/>
          </a:xfrm>
          <a:prstGeom prst="rect">
            <a:avLst/>
          </a:prstGeom>
          <a:noFill/>
        </p:spPr>
      </p:pic>
      <p:pic>
        <p:nvPicPr>
          <p:cNvPr id="28676" name="Picture 4" descr="http://www.edu.cap.ru/home/4364/solnc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3048000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641080" y="4437112"/>
            <a:ext cx="45719" cy="1570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7030A0"/>
                </a:solidFill>
                <a:latin typeface="Impact" pitchFamily="34" charset="0"/>
              </a:rPr>
              <a:t>Звёздное небо</a:t>
            </a:r>
            <a:endParaRPr lang="ru-RU" sz="8000" i="1" dirty="0">
              <a:solidFill>
                <a:srgbClr val="7030A0"/>
              </a:solidFill>
              <a:latin typeface="Impact" pitchFamily="34" charset="0"/>
            </a:endParaRPr>
          </a:p>
        </p:txBody>
      </p:sp>
      <p:pic>
        <p:nvPicPr>
          <p:cNvPr id="29698" name="Picture 2" descr="http://img-fotki.yandex.ru/get/4411/49614401.34d/0_60340_6e099cff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6895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94956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539552" y="548680"/>
            <a:ext cx="8136904" cy="5112568"/>
          </a:xfrm>
          <a:prstGeom prst="wave">
            <a:avLst>
              <a:gd name="adj1" fmla="val 11893"/>
              <a:gd name="adj2" fmla="val 1389"/>
            </a:avLst>
          </a:prstGeom>
          <a:solidFill>
            <a:schemeClr val="accent1">
              <a:alpha val="2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cs typeface="Arial" charset="0"/>
              </a:rPr>
              <a:t>«</a:t>
            </a:r>
            <a:r>
              <a:rPr lang="ru-RU" sz="3200" b="1" dirty="0">
                <a:solidFill>
                  <a:srgbClr val="FFFF00"/>
                </a:solidFill>
                <a:cs typeface="Arial" charset="0"/>
              </a:rPr>
              <a:t>Звезда – небесное тело (раскалённый газовый шар) ночью видимое как светящаяся точка</a:t>
            </a:r>
            <a:r>
              <a:rPr lang="ru-RU" sz="3200" b="1" dirty="0" smtClean="0">
                <a:solidFill>
                  <a:srgbClr val="FFFF00"/>
                </a:solidFill>
                <a:cs typeface="Arial" charset="0"/>
              </a:rPr>
              <a:t>.</a:t>
            </a:r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Толковый словарь русского языка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»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 Ожегов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С. И., Шведова Н. Ю.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.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>
            <a:off x="8676456" y="4653137"/>
            <a:ext cx="72008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  <a:latin typeface="Impact" pitchFamily="34" charset="0"/>
              </a:rPr>
              <a:t>ЗВЁЗДЫ</a:t>
            </a:r>
            <a:r>
              <a:rPr lang="ru-RU" sz="4800" i="1" dirty="0" smtClean="0">
                <a:latin typeface="Impact" pitchFamily="34" charset="0"/>
              </a:rPr>
              <a:t> </a:t>
            </a:r>
            <a:r>
              <a:rPr lang="ru-RU" sz="4800" i="1" dirty="0" smtClean="0">
                <a:solidFill>
                  <a:schemeClr val="tx1"/>
                </a:solidFill>
                <a:latin typeface="Impact" pitchFamily="34" charset="0"/>
              </a:rPr>
              <a:t>–</a:t>
            </a: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раскалённые </a:t>
            </a:r>
            <a:b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космические тела</a:t>
            </a:r>
            <a:endParaRPr lang="ru-RU" sz="4800" i="1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Picture 6" descr="Звёз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8382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accent3"/>
                </a:solidFill>
                <a:latin typeface="Impact" pitchFamily="34" charset="0"/>
              </a:rPr>
              <a:t>СОЛНЦЕ</a:t>
            </a:r>
            <a:r>
              <a:rPr lang="ru-RU" sz="4400" dirty="0" smtClean="0">
                <a:solidFill>
                  <a:schemeClr val="accent3"/>
                </a:solidFill>
                <a:latin typeface="Impact" pitchFamily="34" charset="0"/>
              </a:rPr>
              <a:t> </a:t>
            </a:r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– огромный раскалённый шар.</a:t>
            </a:r>
            <a:endParaRPr lang="ru-RU" sz="4400" dirty="0">
              <a:latin typeface="Impact" pitchFamily="34" charset="0"/>
            </a:endParaRPr>
          </a:p>
        </p:txBody>
      </p:sp>
      <p:pic>
        <p:nvPicPr>
          <p:cNvPr id="4" name="Picture 6" descr="солнц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524794"/>
            <a:ext cx="8784976" cy="47125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242</Words>
  <Application>Microsoft Office PowerPoint</Application>
  <PresentationFormat>Экран (4:3)</PresentationFormat>
  <Paragraphs>44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Что такое космос. Звёздное небо.</vt:lpstr>
      <vt:lpstr> </vt:lpstr>
      <vt:lpstr>Звёзды</vt:lpstr>
      <vt:lpstr>Небо и звёзды</vt:lpstr>
      <vt:lpstr>Космические тела</vt:lpstr>
      <vt:lpstr>Звёздное небо</vt:lpstr>
      <vt:lpstr>Слайд 7</vt:lpstr>
      <vt:lpstr>ЗВЁЗДЫ – раскалённые  космические тела</vt:lpstr>
      <vt:lpstr>СОЛНЦЕ – огромный раскалённый шар.</vt:lpstr>
      <vt:lpstr>Слайд 10</vt:lpstr>
      <vt:lpstr>Звезда - гигант </vt:lpstr>
      <vt:lpstr>Звезда - карлик </vt:lpstr>
      <vt:lpstr>Необъятное пространство со звёздами, планетами и другими небесными телами – это ВСЕЛЕННАЯ   или   КОСМОС </vt:lpstr>
      <vt:lpstr>Знаки Зодиака</vt:lpstr>
      <vt:lpstr>Значение Солнца </vt:lpstr>
      <vt:lpstr>Правила загара</vt:lpstr>
      <vt:lpstr>Коллективная работа  « Звёздное небо»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Звезда Солнце </dc:title>
  <dc:creator>Admin</dc:creator>
  <cp:lastModifiedBy>Admin</cp:lastModifiedBy>
  <cp:revision>140</cp:revision>
  <dcterms:created xsi:type="dcterms:W3CDTF">2012-10-24T15:02:55Z</dcterms:created>
  <dcterms:modified xsi:type="dcterms:W3CDTF">2013-01-11T16:53:56Z</dcterms:modified>
</cp:coreProperties>
</file>