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6" r:id="rId11"/>
    <p:sldId id="268" r:id="rId12"/>
    <p:sldId id="271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5;&#1103;\Desktop\&#1057;&#1040;&#1052;&#1040;&#1071;%20&#1053;&#1054;&#1042;&#1040;&#1071;%20-%20&#1082;&#1086;&#1087;&#1080;&#1103;\Zaryadka-Solnyshko-luchistoe-lyubit-skakat_(muzofon.com)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1296232987_0_6c16c_9df44f51_x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16633"/>
            <a:ext cx="5614392" cy="129614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     «В гости к Емеле»</a:t>
            </a:r>
            <a:endParaRPr lang="ru-RU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8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337111"/>
            <a:ext cx="892899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Второе  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задание:</a:t>
            </a:r>
            <a:b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«Самый прыгучий»</a:t>
            </a:r>
            <a:endParaRPr lang="ru-RU" sz="4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pic>
        <p:nvPicPr>
          <p:cNvPr id="30" name="Picture 2" descr="C:\Users\Аня\Desktop\разное\баскет\68392784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296144" cy="1268270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>
            <a:off x="302607" y="1916832"/>
            <a:ext cx="8071543" cy="1957933"/>
            <a:chOff x="302607" y="1916832"/>
            <a:chExt cx="8071543" cy="1957933"/>
          </a:xfrm>
        </p:grpSpPr>
        <p:pic>
          <p:nvPicPr>
            <p:cNvPr id="5" name="Picture 6" descr="C:\Users\Аня\Desktop\баскет\1279009514_1271822377_pncl-2.jpg"/>
            <p:cNvPicPr>
              <a:picLocks noChangeAspect="1" noChangeArrowheads="1"/>
            </p:cNvPicPr>
            <p:nvPr/>
          </p:nvPicPr>
          <p:blipFill>
            <a:blip r:embed="rId3" cstate="print">
              <a:lum contrast="20000"/>
            </a:blip>
            <a:srcRect/>
            <a:stretch>
              <a:fillRect/>
            </a:stretch>
          </p:blipFill>
          <p:spPr bwMode="auto">
            <a:xfrm flipH="1">
              <a:off x="302607" y="1916832"/>
              <a:ext cx="1497698" cy="1944216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sp>
          <p:nvSpPr>
            <p:cNvPr id="25" name="Выгнутая вверх стрелка 24"/>
            <p:cNvSpPr/>
            <p:nvPr/>
          </p:nvSpPr>
          <p:spPr>
            <a:xfrm>
              <a:off x="3731044" y="2267425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7357324" y="2763687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Выгнутая вправо стрелка 27"/>
            <p:cNvSpPr/>
            <p:nvPr/>
          </p:nvSpPr>
          <p:spPr>
            <a:xfrm>
              <a:off x="7642630" y="2576035"/>
              <a:ext cx="731520" cy="1216152"/>
            </a:xfrm>
            <a:prstGeom prst="curved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трелка влево 2"/>
            <p:cNvSpPr/>
            <p:nvPr/>
          </p:nvSpPr>
          <p:spPr>
            <a:xfrm>
              <a:off x="2123728" y="3753607"/>
              <a:ext cx="4178638" cy="12115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процесс 6"/>
            <p:cNvSpPr/>
            <p:nvPr/>
          </p:nvSpPr>
          <p:spPr>
            <a:xfrm>
              <a:off x="2611778" y="2549633"/>
              <a:ext cx="474060" cy="790317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Блок-схема: процесс 30"/>
            <p:cNvSpPr/>
            <p:nvPr/>
          </p:nvSpPr>
          <p:spPr>
            <a:xfrm>
              <a:off x="5828306" y="2549633"/>
              <a:ext cx="474060" cy="790317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процесс 31"/>
            <p:cNvSpPr/>
            <p:nvPr/>
          </p:nvSpPr>
          <p:spPr>
            <a:xfrm>
              <a:off x="4290471" y="2524365"/>
              <a:ext cx="474060" cy="790317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Выгнутая вверх стрелка 35"/>
            <p:cNvSpPr/>
            <p:nvPr/>
          </p:nvSpPr>
          <p:spPr>
            <a:xfrm>
              <a:off x="2052351" y="2315188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" name="Выгнутая вверх стрелка 36"/>
            <p:cNvSpPr/>
            <p:nvPr/>
          </p:nvSpPr>
          <p:spPr>
            <a:xfrm>
              <a:off x="5334257" y="2262117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29675" y="4293096"/>
            <a:ext cx="8071543" cy="1957933"/>
            <a:chOff x="302607" y="1916832"/>
            <a:chExt cx="8071543" cy="1957933"/>
          </a:xfrm>
        </p:grpSpPr>
        <p:pic>
          <p:nvPicPr>
            <p:cNvPr id="39" name="Picture 6" descr="C:\Users\Аня\Desktop\баскет\1279009514_1271822377_pncl-2.jpg"/>
            <p:cNvPicPr>
              <a:picLocks noChangeAspect="1" noChangeArrowheads="1"/>
            </p:cNvPicPr>
            <p:nvPr/>
          </p:nvPicPr>
          <p:blipFill>
            <a:blip r:embed="rId3" cstate="print">
              <a:lum contrast="20000"/>
            </a:blip>
            <a:srcRect/>
            <a:stretch>
              <a:fillRect/>
            </a:stretch>
          </p:blipFill>
          <p:spPr bwMode="auto">
            <a:xfrm flipH="1">
              <a:off x="302607" y="1916832"/>
              <a:ext cx="1497698" cy="1944216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sp>
          <p:nvSpPr>
            <p:cNvPr id="40" name="Выгнутая вверх стрелка 39"/>
            <p:cNvSpPr/>
            <p:nvPr/>
          </p:nvSpPr>
          <p:spPr>
            <a:xfrm>
              <a:off x="3731044" y="2267425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>
              <a:off x="7357324" y="2763687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Выгнутая вправо стрелка 41"/>
            <p:cNvSpPr/>
            <p:nvPr/>
          </p:nvSpPr>
          <p:spPr>
            <a:xfrm>
              <a:off x="7642630" y="2576035"/>
              <a:ext cx="731520" cy="1216152"/>
            </a:xfrm>
            <a:prstGeom prst="curved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Стрелка влево 42"/>
            <p:cNvSpPr/>
            <p:nvPr/>
          </p:nvSpPr>
          <p:spPr>
            <a:xfrm>
              <a:off x="2123728" y="3753607"/>
              <a:ext cx="4178638" cy="12115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Блок-схема: процесс 43"/>
            <p:cNvSpPr/>
            <p:nvPr/>
          </p:nvSpPr>
          <p:spPr>
            <a:xfrm>
              <a:off x="2611778" y="2549633"/>
              <a:ext cx="474060" cy="790317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процесс 44"/>
            <p:cNvSpPr/>
            <p:nvPr/>
          </p:nvSpPr>
          <p:spPr>
            <a:xfrm>
              <a:off x="5828306" y="2549633"/>
              <a:ext cx="474060" cy="790317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процесс 45"/>
            <p:cNvSpPr/>
            <p:nvPr/>
          </p:nvSpPr>
          <p:spPr>
            <a:xfrm>
              <a:off x="4290471" y="2524365"/>
              <a:ext cx="474060" cy="790317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Выгнутая вверх стрелка 46"/>
            <p:cNvSpPr/>
            <p:nvPr/>
          </p:nvSpPr>
          <p:spPr>
            <a:xfrm>
              <a:off x="2052351" y="2315188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8" name="Выгнутая вверх стрелка 47"/>
            <p:cNvSpPr/>
            <p:nvPr/>
          </p:nvSpPr>
          <p:spPr>
            <a:xfrm>
              <a:off x="5334257" y="2262117"/>
              <a:ext cx="1592914" cy="66806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449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Третье  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задание:</a:t>
            </a:r>
            <a:b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«Самый быстрый»</a:t>
            </a:r>
            <a:endParaRPr lang="ru-RU" sz="4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302607" y="1916832"/>
            <a:ext cx="1497698" cy="19442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302607" y="3861048"/>
            <a:ext cx="1497698" cy="19442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0" name="Picture 2" descr="C:\Users\Аня\Desktop\разное\баскет\6839278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7856" y="5429192"/>
            <a:ext cx="1296144" cy="1268270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>
            <a:off x="2056667" y="2020157"/>
            <a:ext cx="5958648" cy="1840891"/>
            <a:chOff x="2123769" y="4373563"/>
            <a:chExt cx="5958648" cy="1840891"/>
          </a:xfrm>
        </p:grpSpPr>
        <p:sp>
          <p:nvSpPr>
            <p:cNvPr id="27" name="Равнобедренный треугольник 26"/>
            <p:cNvSpPr/>
            <p:nvPr/>
          </p:nvSpPr>
          <p:spPr>
            <a:xfrm>
              <a:off x="7382261" y="4916488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Стрелка влево 32"/>
            <p:cNvSpPr/>
            <p:nvPr/>
          </p:nvSpPr>
          <p:spPr>
            <a:xfrm>
              <a:off x="2123769" y="6093296"/>
              <a:ext cx="4178638" cy="12115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30"/>
            <p:cNvGrpSpPr/>
            <p:nvPr/>
          </p:nvGrpSpPr>
          <p:grpSpPr>
            <a:xfrm flipH="1">
              <a:off x="2346997" y="4373563"/>
              <a:ext cx="4565213" cy="1397000"/>
              <a:chOff x="1295400" y="4437063"/>
              <a:chExt cx="5724525" cy="1397000"/>
            </a:xfrm>
          </p:grpSpPr>
          <p:sp>
            <p:nvSpPr>
              <p:cNvPr id="34" name="Стрелка влево 33"/>
              <p:cNvSpPr/>
              <p:nvPr/>
            </p:nvSpPr>
            <p:spPr>
              <a:xfrm>
                <a:off x="6084888" y="4437063"/>
                <a:ext cx="935037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" name="Стрелка влево 34"/>
              <p:cNvSpPr/>
              <p:nvPr/>
            </p:nvSpPr>
            <p:spPr>
              <a:xfrm rot="16200000">
                <a:off x="5616575" y="4976813"/>
                <a:ext cx="863600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6" name="Стрелка влево 35"/>
              <p:cNvSpPr/>
              <p:nvPr/>
            </p:nvSpPr>
            <p:spPr>
              <a:xfrm rot="5400000">
                <a:off x="4415632" y="4985544"/>
                <a:ext cx="863600" cy="217487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7" name="Стрелка влево 36"/>
              <p:cNvSpPr/>
              <p:nvPr/>
            </p:nvSpPr>
            <p:spPr>
              <a:xfrm rot="16200000">
                <a:off x="3216275" y="5059363"/>
                <a:ext cx="863600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8" name="Стрелка влево 37"/>
              <p:cNvSpPr/>
              <p:nvPr/>
            </p:nvSpPr>
            <p:spPr>
              <a:xfrm rot="5400000">
                <a:off x="2015331" y="5015707"/>
                <a:ext cx="865187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9" name="Стрелка влево 38"/>
              <p:cNvSpPr/>
              <p:nvPr/>
            </p:nvSpPr>
            <p:spPr>
              <a:xfrm>
                <a:off x="3743325" y="4451350"/>
                <a:ext cx="936625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0" name="Стрелка влево 39"/>
              <p:cNvSpPr/>
              <p:nvPr/>
            </p:nvSpPr>
            <p:spPr>
              <a:xfrm>
                <a:off x="1295400" y="4548188"/>
                <a:ext cx="936625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1" name="Стрелка влево 40"/>
              <p:cNvSpPr/>
              <p:nvPr/>
            </p:nvSpPr>
            <p:spPr>
              <a:xfrm>
                <a:off x="4956175" y="5554663"/>
                <a:ext cx="935038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2" name="Стрелка влево 41"/>
              <p:cNvSpPr/>
              <p:nvPr/>
            </p:nvSpPr>
            <p:spPr>
              <a:xfrm>
                <a:off x="2555875" y="5618163"/>
                <a:ext cx="936625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43" name="Равнобедренный треугольник 42"/>
            <p:cNvSpPr/>
            <p:nvPr/>
          </p:nvSpPr>
          <p:spPr>
            <a:xfrm>
              <a:off x="2540447" y="4852929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4" name="Равнобедренный треугольник 43"/>
            <p:cNvSpPr/>
            <p:nvPr/>
          </p:nvSpPr>
          <p:spPr>
            <a:xfrm>
              <a:off x="3482071" y="4833156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5" name="Равнобедренный треугольник 44"/>
            <p:cNvSpPr/>
            <p:nvPr/>
          </p:nvSpPr>
          <p:spPr>
            <a:xfrm>
              <a:off x="4392612" y="4815681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6" name="Равнобедренный треугольник 45"/>
            <p:cNvSpPr/>
            <p:nvPr/>
          </p:nvSpPr>
          <p:spPr>
            <a:xfrm>
              <a:off x="5354142" y="4876801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7" name="Выгнутая вправо стрелка 46"/>
            <p:cNvSpPr/>
            <p:nvPr/>
          </p:nvSpPr>
          <p:spPr>
            <a:xfrm>
              <a:off x="7350897" y="4672013"/>
              <a:ext cx="731520" cy="1216152"/>
            </a:xfrm>
            <a:prstGeom prst="curved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276169" y="4525963"/>
            <a:ext cx="5958648" cy="1840891"/>
            <a:chOff x="2123769" y="4373563"/>
            <a:chExt cx="5958648" cy="1840891"/>
          </a:xfrm>
        </p:grpSpPr>
        <p:sp>
          <p:nvSpPr>
            <p:cNvPr id="50" name="Равнобедренный треугольник 49"/>
            <p:cNvSpPr/>
            <p:nvPr/>
          </p:nvSpPr>
          <p:spPr>
            <a:xfrm>
              <a:off x="7382261" y="4916488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1" name="Стрелка влево 50"/>
            <p:cNvSpPr/>
            <p:nvPr/>
          </p:nvSpPr>
          <p:spPr>
            <a:xfrm>
              <a:off x="2123769" y="6093296"/>
              <a:ext cx="4178638" cy="12115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2" name="Группа 51"/>
            <p:cNvGrpSpPr/>
            <p:nvPr/>
          </p:nvGrpSpPr>
          <p:grpSpPr>
            <a:xfrm flipH="1">
              <a:off x="2346997" y="4373563"/>
              <a:ext cx="4565213" cy="1397000"/>
              <a:chOff x="1295400" y="4437063"/>
              <a:chExt cx="5724525" cy="1397000"/>
            </a:xfrm>
          </p:grpSpPr>
          <p:sp>
            <p:nvSpPr>
              <p:cNvPr id="58" name="Стрелка влево 57"/>
              <p:cNvSpPr/>
              <p:nvPr/>
            </p:nvSpPr>
            <p:spPr>
              <a:xfrm>
                <a:off x="6084888" y="4437063"/>
                <a:ext cx="935037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9" name="Стрелка влево 58"/>
              <p:cNvSpPr/>
              <p:nvPr/>
            </p:nvSpPr>
            <p:spPr>
              <a:xfrm rot="16200000">
                <a:off x="5616575" y="4976813"/>
                <a:ext cx="863600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0" name="Стрелка влево 59"/>
              <p:cNvSpPr/>
              <p:nvPr/>
            </p:nvSpPr>
            <p:spPr>
              <a:xfrm rot="5400000">
                <a:off x="4415632" y="4985544"/>
                <a:ext cx="863600" cy="217487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1" name="Стрелка влево 60"/>
              <p:cNvSpPr/>
              <p:nvPr/>
            </p:nvSpPr>
            <p:spPr>
              <a:xfrm rot="16200000">
                <a:off x="3216275" y="5059363"/>
                <a:ext cx="863600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2" name="Стрелка влево 61"/>
              <p:cNvSpPr/>
              <p:nvPr/>
            </p:nvSpPr>
            <p:spPr>
              <a:xfrm rot="5400000">
                <a:off x="2015331" y="5015707"/>
                <a:ext cx="865187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3" name="Стрелка влево 62"/>
              <p:cNvSpPr/>
              <p:nvPr/>
            </p:nvSpPr>
            <p:spPr>
              <a:xfrm>
                <a:off x="3743325" y="4451350"/>
                <a:ext cx="936625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4" name="Стрелка влево 63"/>
              <p:cNvSpPr/>
              <p:nvPr/>
            </p:nvSpPr>
            <p:spPr>
              <a:xfrm>
                <a:off x="1295400" y="4548188"/>
                <a:ext cx="936625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5" name="Стрелка влево 64"/>
              <p:cNvSpPr/>
              <p:nvPr/>
            </p:nvSpPr>
            <p:spPr>
              <a:xfrm>
                <a:off x="4956175" y="5554663"/>
                <a:ext cx="935038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6" name="Стрелка влево 65"/>
              <p:cNvSpPr/>
              <p:nvPr/>
            </p:nvSpPr>
            <p:spPr>
              <a:xfrm>
                <a:off x="2555875" y="5618163"/>
                <a:ext cx="936625" cy="215900"/>
              </a:xfrm>
              <a:prstGeom prst="left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53" name="Равнобедренный треугольник 52"/>
            <p:cNvSpPr/>
            <p:nvPr/>
          </p:nvSpPr>
          <p:spPr>
            <a:xfrm>
              <a:off x="2540447" y="4852929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4" name="Равнобедренный треугольник 53"/>
            <p:cNvSpPr/>
            <p:nvPr/>
          </p:nvSpPr>
          <p:spPr>
            <a:xfrm>
              <a:off x="3482071" y="4833156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5" name="Равнобедренный треугольник 54"/>
            <p:cNvSpPr/>
            <p:nvPr/>
          </p:nvSpPr>
          <p:spPr>
            <a:xfrm>
              <a:off x="4392612" y="4815681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6" name="Равнобедренный треугольник 55"/>
            <p:cNvSpPr/>
            <p:nvPr/>
          </p:nvSpPr>
          <p:spPr>
            <a:xfrm>
              <a:off x="5354142" y="4876801"/>
              <a:ext cx="358775" cy="576263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Выгнутая вправо стрелка 56"/>
            <p:cNvSpPr/>
            <p:nvPr/>
          </p:nvSpPr>
          <p:spPr>
            <a:xfrm>
              <a:off x="7350897" y="4672013"/>
              <a:ext cx="731520" cy="1216152"/>
            </a:xfrm>
            <a:prstGeom prst="curved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9149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Музыкальная пауза </a:t>
            </a:r>
            <a:b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latin typeface="Cambria" pitchFamily="18" charset="0"/>
              </a:rPr>
              <a:t>Чунга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– </a:t>
            </a:r>
            <a:r>
              <a:rPr lang="ru-RU" b="1" dirty="0" err="1" smtClean="0">
                <a:solidFill>
                  <a:srgbClr val="002060"/>
                </a:solidFill>
                <a:latin typeface="Cambria" pitchFamily="18" charset="0"/>
              </a:rPr>
              <a:t>чанга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»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784976" cy="5112568"/>
          </a:xfrm>
          <a:prstGeom prst="rect">
            <a:avLst/>
          </a:prstGeom>
          <a:gradFill flip="none" rotWithShape="1">
            <a:gsLst>
              <a:gs pos="19000">
                <a:srgbClr val="5E9EFF"/>
              </a:gs>
              <a:gs pos="45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</a:bodyPr>
          <a:lstStyle/>
          <a:p>
            <a:pPr algn="ctr"/>
            <a:endParaRPr lang="ru-RU"/>
          </a:p>
        </p:txBody>
      </p:sp>
      <p:pic>
        <p:nvPicPr>
          <p:cNvPr id="3074" name="Picture 2" descr="C:\Users\user12\Desktop\Петрова\баскет\dlja_val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1971" y="1772816"/>
            <a:ext cx="6923512" cy="386004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12\Desktop\Петрова\баскет\d422fffaffda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37972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Zaryadka-Solnyshko-luchistoe-lyubit-skakat_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997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8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Четвертое  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задание:</a:t>
            </a:r>
            <a:b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«Прыжки на хип - хопах»</a:t>
            </a:r>
            <a:endParaRPr lang="ru-RU" sz="4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302607" y="1916832"/>
            <a:ext cx="1497698" cy="19442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302607" y="3861048"/>
            <a:ext cx="1497698" cy="194421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4" name="Блок-схема: узел 13"/>
          <p:cNvSpPr/>
          <p:nvPr/>
        </p:nvSpPr>
        <p:spPr>
          <a:xfrm>
            <a:off x="1979712" y="2605068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3347864" y="2605068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4651546" y="2615087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1979711" y="4653136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3347863" y="4670081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30111" y="4670080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>
            <a:off x="2597788" y="2348880"/>
            <a:ext cx="1216152" cy="540060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4043470" y="2348880"/>
            <a:ext cx="1216152" cy="616260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>
            <a:off x="2597788" y="4547649"/>
            <a:ext cx="1216152" cy="540060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4107806" y="4567952"/>
            <a:ext cx="1216152" cy="540060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804248" y="2751509"/>
            <a:ext cx="358775" cy="576263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892147" y="4670081"/>
            <a:ext cx="358775" cy="576263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6983635" y="2537455"/>
            <a:ext cx="731520" cy="1216152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6983635" y="4479633"/>
            <a:ext cx="731520" cy="1216152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" name="Picture 2" descr="C:\Users\Аня\Desktop\разное\баскет\6839278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9024" y="5104653"/>
            <a:ext cx="1296144" cy="1268270"/>
          </a:xfrm>
          <a:prstGeom prst="rect">
            <a:avLst/>
          </a:prstGeom>
          <a:noFill/>
        </p:spPr>
      </p:pic>
      <p:sp>
        <p:nvSpPr>
          <p:cNvPr id="3" name="Стрелка влево 2"/>
          <p:cNvSpPr/>
          <p:nvPr/>
        </p:nvSpPr>
        <p:spPr>
          <a:xfrm>
            <a:off x="2123728" y="3753607"/>
            <a:ext cx="4178638" cy="121158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лево 32"/>
          <p:cNvSpPr/>
          <p:nvPr/>
        </p:nvSpPr>
        <p:spPr>
          <a:xfrm>
            <a:off x="2123728" y="5803109"/>
            <a:ext cx="4178638" cy="121158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3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Пятое  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задание:</a:t>
            </a:r>
            <a:b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«Самый меткий»</a:t>
            </a:r>
            <a:endParaRPr lang="ru-RU" sz="4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302607" y="1916832"/>
            <a:ext cx="1497698" cy="19442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302607" y="3861048"/>
            <a:ext cx="1497698" cy="194421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4" name="Блок-схема: узел 13"/>
          <p:cNvSpPr/>
          <p:nvPr/>
        </p:nvSpPr>
        <p:spPr>
          <a:xfrm>
            <a:off x="2472693" y="2605068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5622996" y="2519472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2459729" y="4631607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5698887" y="4516535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0" name="Picture 2" descr="C:\Users\Аня\Desktop\разное\баскет\6839278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9024" y="5104653"/>
            <a:ext cx="1296144" cy="1268270"/>
          </a:xfrm>
          <a:prstGeom prst="rect">
            <a:avLst/>
          </a:prstGeom>
          <a:noFill/>
        </p:spPr>
      </p:pic>
      <p:pic>
        <p:nvPicPr>
          <p:cNvPr id="31" name="Picture 7" descr="C:\Users\user12\Desktop\Петрова\баскет\0_78f34_48e0ee69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5675" y="2714524"/>
            <a:ext cx="361541" cy="34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Выгнутая вверх стрелка 31"/>
          <p:cNvSpPr/>
          <p:nvPr/>
        </p:nvSpPr>
        <p:spPr>
          <a:xfrm>
            <a:off x="3315530" y="4246505"/>
            <a:ext cx="3070556" cy="540060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4" name="Picture 7" descr="C:\Users\user12\Desktop\Петрова\баскет\0_78f34_48e0ee69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5674" y="4833156"/>
            <a:ext cx="361541" cy="34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C:\Users\user12\Desktop\Петрова\баскет\0_78f34_48e0ee69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5207" y="2865225"/>
            <a:ext cx="361541" cy="34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C:\Users\user12\Desktop\Петрова\баскет\0_78f34_48e0ee69_X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100" y="4784896"/>
            <a:ext cx="361541" cy="34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Выгнутая вверх стрелка 36"/>
          <p:cNvSpPr/>
          <p:nvPr/>
        </p:nvSpPr>
        <p:spPr>
          <a:xfrm>
            <a:off x="3121314" y="2051107"/>
            <a:ext cx="3070556" cy="540060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8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1296232987_0_6c16c_9df44f51_x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7773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01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7809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ходьба в колонне по одному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Сели-встали, сели-встали –</a:t>
            </a:r>
            <a:br>
              <a:rPr lang="ru-RU" dirty="0" smtClean="0"/>
            </a:br>
            <a:r>
              <a:rPr lang="ru-RU" dirty="0" smtClean="0"/>
              <a:t>Наши  ножки не устали.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24744"/>
            <a:ext cx="7488832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Arial Black" pitchFamily="34" charset="0"/>
              </a:rPr>
              <a:t>     Поприветствуем друг друга</a:t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200" b="1" dirty="0" smtClean="0">
                <a:latin typeface="Arial Black" pitchFamily="34" charset="0"/>
              </a:rPr>
              <a:t>   И пройдемся мы по кругу</a:t>
            </a:r>
            <a:endParaRPr lang="ru-RU" sz="2200" b="1" dirty="0">
              <a:latin typeface="Arial Black" pitchFamily="34" charset="0"/>
            </a:endParaRPr>
          </a:p>
        </p:txBody>
      </p:sp>
      <p:sp>
        <p:nvSpPr>
          <p:cNvPr id="6" name="Минус 5"/>
          <p:cNvSpPr/>
          <p:nvPr/>
        </p:nvSpPr>
        <p:spPr>
          <a:xfrm rot="10800000">
            <a:off x="0" y="5517232"/>
            <a:ext cx="8820472" cy="288032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 rot="5400000">
            <a:off x="4932040" y="3573016"/>
            <a:ext cx="5400600" cy="216024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 rot="5400000">
            <a:off x="-1584684" y="3609020"/>
            <a:ext cx="5544616" cy="144016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4658477" y="1052736"/>
            <a:ext cx="1497698" cy="194421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1" name="Блок-схема: узел 10"/>
          <p:cNvSpPr/>
          <p:nvPr/>
        </p:nvSpPr>
        <p:spPr>
          <a:xfrm>
            <a:off x="2843808" y="162880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419872" y="162880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995936" y="162880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267744" y="162880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верх стрелка 14"/>
          <p:cNvSpPr/>
          <p:nvPr/>
        </p:nvSpPr>
        <p:spPr>
          <a:xfrm rot="5400000">
            <a:off x="5652120" y="3068960"/>
            <a:ext cx="2592288" cy="1152128"/>
          </a:xfrm>
          <a:prstGeom prst="curvedDownArrow">
            <a:avLst>
              <a:gd name="adj1" fmla="val 17629"/>
              <a:gd name="adj2" fmla="val 53379"/>
              <a:gd name="adj3" fmla="val 36414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" name="Рисунок 16" descr="4243916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6894" y="5661248"/>
            <a:ext cx="1367106" cy="130766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6" name="Минус 15"/>
          <p:cNvSpPr/>
          <p:nvPr/>
        </p:nvSpPr>
        <p:spPr>
          <a:xfrm rot="10800000">
            <a:off x="5724128" y="1628800"/>
            <a:ext cx="2160240" cy="216024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51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ходьба «гусинным шагом»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7488832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Arial Black" pitchFamily="34" charset="0"/>
              </a:rPr>
              <a:t>     Сели-встали, сели-встали –</a:t>
            </a:r>
            <a:br>
              <a:rPr lang="ru-RU" sz="2200" dirty="0" smtClean="0">
                <a:latin typeface="Arial Black" pitchFamily="34" charset="0"/>
              </a:rPr>
            </a:br>
            <a:r>
              <a:rPr lang="ru-RU" sz="2200" dirty="0" smtClean="0">
                <a:latin typeface="Arial Black" pitchFamily="34" charset="0"/>
              </a:rPr>
              <a:t>Наши  ножки не устали.</a:t>
            </a:r>
            <a:endParaRPr lang="ru-RU" sz="2200" b="1" dirty="0">
              <a:latin typeface="Arial Black" pitchFamily="34" charset="0"/>
            </a:endParaRPr>
          </a:p>
        </p:txBody>
      </p:sp>
      <p:sp>
        <p:nvSpPr>
          <p:cNvPr id="5" name="Минус 4"/>
          <p:cNvSpPr/>
          <p:nvPr/>
        </p:nvSpPr>
        <p:spPr>
          <a:xfrm rot="10800000">
            <a:off x="5148064" y="5589240"/>
            <a:ext cx="2808312" cy="144016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 rot="10800000">
            <a:off x="0" y="1484784"/>
            <a:ext cx="8820472" cy="288032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 rot="5400000">
            <a:off x="-1584684" y="3609020"/>
            <a:ext cx="5544616" cy="144016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 rot="5400000">
            <a:off x="4932040" y="3573016"/>
            <a:ext cx="5400600" cy="216024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430028" y="4077072"/>
            <a:ext cx="14523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4" name="Блок-схема: узел 13"/>
          <p:cNvSpPr/>
          <p:nvPr/>
        </p:nvSpPr>
        <p:spPr>
          <a:xfrm>
            <a:off x="3059832" y="522920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076056" y="522920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427984" y="522920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779912" y="522920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гнутая вверх стрелка 18"/>
          <p:cNvSpPr/>
          <p:nvPr/>
        </p:nvSpPr>
        <p:spPr>
          <a:xfrm rot="16200000">
            <a:off x="852076" y="2492252"/>
            <a:ext cx="1847072" cy="840248"/>
          </a:xfrm>
          <a:prstGeom prst="curvedDownArrow">
            <a:avLst>
              <a:gd name="adj1" fmla="val 17767"/>
              <a:gd name="adj2" fmla="val 50000"/>
              <a:gd name="adj3" fmla="val 56805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82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ходьба на носках, руки вверх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40768"/>
            <a:ext cx="7488832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 dirty="0" smtClean="0">
                <a:latin typeface="Cambria" pitchFamily="18" charset="0"/>
              </a:rPr>
              <a:t>                  </a:t>
            </a:r>
            <a:r>
              <a:rPr lang="ru-RU" sz="3200" b="1" dirty="0" smtClean="0">
                <a:latin typeface="Cambria" pitchFamily="18" charset="0"/>
              </a:rPr>
              <a:t>Все </a:t>
            </a:r>
            <a:r>
              <a:rPr lang="ru-RU" sz="3200" b="1" dirty="0">
                <a:latin typeface="Cambria" pitchFamily="18" charset="0"/>
              </a:rPr>
              <a:t>готовы? Не зевай!</a:t>
            </a:r>
            <a:br>
              <a:rPr lang="ru-RU" sz="3200" b="1" dirty="0">
                <a:latin typeface="Cambria" pitchFamily="18" charset="0"/>
              </a:rPr>
            </a:br>
            <a:r>
              <a:rPr lang="ru-RU" sz="3200" b="1" dirty="0">
                <a:latin typeface="Cambria" pitchFamily="18" charset="0"/>
              </a:rPr>
              <a:t>          </a:t>
            </a:r>
            <a:r>
              <a:rPr lang="ru-RU" sz="3200" b="1" dirty="0" smtClean="0">
                <a:latin typeface="Cambria" pitchFamily="18" charset="0"/>
              </a:rPr>
              <a:t>    Упражненья </a:t>
            </a:r>
            <a:r>
              <a:rPr lang="ru-RU" sz="3200" b="1" dirty="0">
                <a:latin typeface="Cambria" pitchFamily="18" charset="0"/>
              </a:rPr>
              <a:t>начинай!</a:t>
            </a:r>
          </a:p>
          <a:p>
            <a:pPr>
              <a:defRPr/>
            </a:pPr>
            <a:r>
              <a:rPr lang="ru-RU" sz="3200" b="1" dirty="0">
                <a:latin typeface="Cambria" pitchFamily="18" charset="0"/>
              </a:rPr>
              <a:t>         </a:t>
            </a:r>
            <a:r>
              <a:rPr lang="ru-RU" sz="3200" b="1" dirty="0" smtClean="0">
                <a:latin typeface="Cambria" pitchFamily="18" charset="0"/>
              </a:rPr>
              <a:t>     Руки </a:t>
            </a:r>
            <a:r>
              <a:rPr lang="ru-RU" sz="3200" b="1" dirty="0">
                <a:latin typeface="Cambria" pitchFamily="18" charset="0"/>
              </a:rPr>
              <a:t>в стороны и вверх</a:t>
            </a:r>
          </a:p>
          <a:p>
            <a:pPr>
              <a:defRPr/>
            </a:pPr>
            <a:r>
              <a:rPr lang="ru-RU" sz="3200" b="1" dirty="0">
                <a:latin typeface="Cambria" pitchFamily="18" charset="0"/>
              </a:rPr>
              <a:t>          </a:t>
            </a:r>
            <a:r>
              <a:rPr lang="ru-RU" sz="3200" b="1" dirty="0" smtClean="0">
                <a:latin typeface="Cambria" pitchFamily="18" charset="0"/>
              </a:rPr>
              <a:t>    Станем </a:t>
            </a:r>
            <a:r>
              <a:rPr lang="ru-RU" sz="3200" b="1" dirty="0">
                <a:latin typeface="Cambria" pitchFamily="18" charset="0"/>
              </a:rPr>
              <a:t>мы сильнее всех!</a:t>
            </a:r>
          </a:p>
        </p:txBody>
      </p:sp>
      <p:pic>
        <p:nvPicPr>
          <p:cNvPr id="5" name="Picture 2" descr="C:\Users\Аня\Desktop\баскет\Рисунок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9" y="3962088"/>
            <a:ext cx="1080119" cy="151558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6" name="Блок-схема: узел 5"/>
          <p:cNvSpPr/>
          <p:nvPr/>
        </p:nvSpPr>
        <p:spPr>
          <a:xfrm>
            <a:off x="7524328" y="306896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524328" y="1988840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7524328" y="2492896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7524328" y="1484784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лево 63"/>
          <p:cNvSpPr/>
          <p:nvPr/>
        </p:nvSpPr>
        <p:spPr>
          <a:xfrm>
            <a:off x="1331640" y="5261644"/>
            <a:ext cx="5754344" cy="216024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7" name="Минус 66"/>
          <p:cNvSpPr/>
          <p:nvPr/>
        </p:nvSpPr>
        <p:spPr>
          <a:xfrm rot="5400000">
            <a:off x="-823413" y="3351805"/>
            <a:ext cx="4310106" cy="288032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Минус 67"/>
          <p:cNvSpPr/>
          <p:nvPr/>
        </p:nvSpPr>
        <p:spPr>
          <a:xfrm rot="10800000">
            <a:off x="251520" y="1628800"/>
            <a:ext cx="7992888" cy="216024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185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ходьба на пятках, руки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поясе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611954"/>
            <a:ext cx="8229600" cy="4500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Arial" charset="0"/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           Руки на поясе? </a:t>
            </a:r>
            <a:r>
              <a:rPr lang="ru-RU" sz="3600" b="1" dirty="0">
                <a:solidFill>
                  <a:schemeClr val="bg1"/>
                </a:solidFill>
                <a:latin typeface="Cambria" pitchFamily="18" charset="0"/>
              </a:rPr>
              <a:t>Не зевай!</a:t>
            </a:r>
            <a:br>
              <a:rPr lang="ru-RU" sz="3600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        Ходьбу </a:t>
            </a:r>
            <a:r>
              <a:rPr lang="ru-RU" sz="3600" b="1" dirty="0">
                <a:solidFill>
                  <a:schemeClr val="bg1"/>
                </a:solidFill>
                <a:latin typeface="Cambria" pitchFamily="18" charset="0"/>
              </a:rPr>
              <a:t>на пятках начинай!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7740650" y="1808163"/>
            <a:ext cx="431800" cy="43338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740650" y="2393950"/>
            <a:ext cx="431800" cy="431800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743825" y="2921000"/>
            <a:ext cx="431800" cy="431800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743825" y="3500438"/>
            <a:ext cx="431800" cy="43338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Picture 2" descr="C:\Users\Аня\Desktop\баскет\Рисунок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438" y="4001652"/>
            <a:ext cx="1080119" cy="151558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10" name="Минус 9"/>
          <p:cNvSpPr/>
          <p:nvPr/>
        </p:nvSpPr>
        <p:spPr>
          <a:xfrm rot="5400000">
            <a:off x="-1226071" y="3751784"/>
            <a:ext cx="4539706" cy="287337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Минус 10"/>
          <p:cNvSpPr/>
          <p:nvPr/>
        </p:nvSpPr>
        <p:spPr>
          <a:xfrm rot="10800000">
            <a:off x="-23813" y="1879600"/>
            <a:ext cx="7993063" cy="215900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1331640" y="5314085"/>
            <a:ext cx="5905177" cy="215900"/>
          </a:xfrm>
          <a:prstGeom prst="lef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9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ходьба «змейкой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 - руки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поясе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500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Arial" charset="0"/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           Руки на поясе? </a:t>
            </a:r>
            <a:r>
              <a:rPr lang="ru-RU" sz="3600" b="1" dirty="0">
                <a:solidFill>
                  <a:schemeClr val="bg1"/>
                </a:solidFill>
                <a:latin typeface="Cambria" pitchFamily="18" charset="0"/>
              </a:rPr>
              <a:t>Не зевай!</a:t>
            </a:r>
            <a:br>
              <a:rPr lang="ru-RU" sz="3600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       Ходьбу «змейкой» начинай</a:t>
            </a:r>
            <a:r>
              <a:rPr lang="ru-RU" sz="3600" b="1" dirty="0">
                <a:solidFill>
                  <a:schemeClr val="bg1"/>
                </a:solidFill>
                <a:latin typeface="Cambria" pitchFamily="18" charset="0"/>
              </a:rPr>
              <a:t>!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7740650" y="1808163"/>
            <a:ext cx="431800" cy="43338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740650" y="2393950"/>
            <a:ext cx="431800" cy="431800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743825" y="2921000"/>
            <a:ext cx="431800" cy="431800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743825" y="3500438"/>
            <a:ext cx="431800" cy="43338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Picture 2" descr="C:\Users\Аня\Desktop\баскет\Рисунок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438" y="4001652"/>
            <a:ext cx="1080119" cy="151558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10" name="Минус 9"/>
          <p:cNvSpPr/>
          <p:nvPr/>
        </p:nvSpPr>
        <p:spPr>
          <a:xfrm rot="5400000">
            <a:off x="-684212" y="3209925"/>
            <a:ext cx="3455988" cy="287337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Минус 10"/>
          <p:cNvSpPr/>
          <p:nvPr/>
        </p:nvSpPr>
        <p:spPr>
          <a:xfrm rot="10800000">
            <a:off x="-23813" y="1879600"/>
            <a:ext cx="7993063" cy="215900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5400000">
            <a:off x="6624638" y="4976813"/>
            <a:ext cx="863600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372225" y="4941888"/>
            <a:ext cx="360363" cy="574675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6084888" y="4437063"/>
            <a:ext cx="935037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7423150" y="5516563"/>
            <a:ext cx="936625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16200000">
            <a:off x="5616575" y="4976813"/>
            <a:ext cx="863600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357813" y="4895850"/>
            <a:ext cx="358775" cy="576263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140200" y="4887913"/>
            <a:ext cx="360363" cy="576262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2870200" y="4878388"/>
            <a:ext cx="360363" cy="576262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1584325" y="4879975"/>
            <a:ext cx="358775" cy="576263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5400000">
            <a:off x="4415632" y="4985544"/>
            <a:ext cx="863600" cy="217487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 rot="16200000">
            <a:off x="3216275" y="5059363"/>
            <a:ext cx="863600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rot="5400000">
            <a:off x="2015331" y="5015707"/>
            <a:ext cx="865187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лево 29"/>
          <p:cNvSpPr/>
          <p:nvPr/>
        </p:nvSpPr>
        <p:spPr>
          <a:xfrm>
            <a:off x="3743325" y="4451350"/>
            <a:ext cx="936625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1295400" y="4548188"/>
            <a:ext cx="936625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>
            <a:off x="4956175" y="5554663"/>
            <a:ext cx="935038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лево 35"/>
          <p:cNvSpPr/>
          <p:nvPr/>
        </p:nvSpPr>
        <p:spPr>
          <a:xfrm>
            <a:off x="2555875" y="5618163"/>
            <a:ext cx="936625" cy="2159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9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268760"/>
            <a:ext cx="7488832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latin typeface="Arial Black" pitchFamily="34" charset="0"/>
              </a:rPr>
              <a:t>        Мы побегаем немножко </a:t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200" b="1" dirty="0" smtClean="0">
                <a:latin typeface="Arial Black" pitchFamily="34" charset="0"/>
              </a:rPr>
              <a:t>        Друг  за другом по дорожке!</a:t>
            </a:r>
            <a:endParaRPr lang="ru-RU" sz="2200" b="1" dirty="0">
              <a:latin typeface="Arial Black" pitchFamily="34" charset="0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Бег в колонне по одному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3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6012160" y="1268760"/>
            <a:ext cx="1553350" cy="208823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Минус 5"/>
          <p:cNvSpPr/>
          <p:nvPr/>
        </p:nvSpPr>
        <p:spPr>
          <a:xfrm rot="5400000">
            <a:off x="-1260648" y="3717032"/>
            <a:ext cx="4824536" cy="216024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 rot="5400000">
            <a:off x="5472100" y="3753036"/>
            <a:ext cx="4752528" cy="216024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0" y="5517232"/>
            <a:ext cx="8964488" cy="216024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 flipV="1">
            <a:off x="683568" y="1844824"/>
            <a:ext cx="3528392" cy="288032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7308304" y="1916832"/>
            <a:ext cx="648072" cy="288032"/>
          </a:xfrm>
          <a:prstGeom prst="mathMinus">
            <a:avLst>
              <a:gd name="adj1" fmla="val 2352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067944" y="1844824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644008" y="1844824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220072" y="1844824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796136" y="1844824"/>
            <a:ext cx="432048" cy="43204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верх стрелка 14"/>
          <p:cNvSpPr/>
          <p:nvPr/>
        </p:nvSpPr>
        <p:spPr>
          <a:xfrm rot="5400000">
            <a:off x="6300191" y="3573017"/>
            <a:ext cx="1728193" cy="1008111"/>
          </a:xfrm>
          <a:prstGeom prst="curvedDownArrow">
            <a:avLst>
              <a:gd name="adj1" fmla="val 17767"/>
              <a:gd name="adj2" fmla="val 50000"/>
              <a:gd name="adj3" fmla="val 56805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 descr="C:\Users\Аня\Desktop\разное\баскет\6839278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365104"/>
            <a:ext cx="1296144" cy="12682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247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0000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728"/>
            <a:ext cx="9144000" cy="682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408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795" y="1470153"/>
            <a:ext cx="892899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Первое задание:</a:t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«Рыбаки»</a:t>
            </a:r>
            <a:endParaRPr lang="ru-RU" sz="4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3832614" y="2132855"/>
            <a:ext cx="1372988" cy="1782325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6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flipH="1">
            <a:off x="3707904" y="3915181"/>
            <a:ext cx="1497698" cy="194421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4" name="Блок-схема: узел 13"/>
          <p:cNvSpPr/>
          <p:nvPr/>
        </p:nvSpPr>
        <p:spPr>
          <a:xfrm>
            <a:off x="6012160" y="2605068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5995217" y="4606988"/>
            <a:ext cx="985965" cy="869147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4854163" y="2240600"/>
            <a:ext cx="1141053" cy="75608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лилиния 2"/>
          <p:cNvSpPr/>
          <p:nvPr/>
        </p:nvSpPr>
        <p:spPr>
          <a:xfrm>
            <a:off x="5995216" y="2240600"/>
            <a:ext cx="348384" cy="831273"/>
          </a:xfrm>
          <a:custGeom>
            <a:avLst/>
            <a:gdLst>
              <a:gd name="connsiteX0" fmla="*/ 0 w 348384"/>
              <a:gd name="connsiteY0" fmla="*/ 0 h 831273"/>
              <a:gd name="connsiteX1" fmla="*/ 69273 w 348384"/>
              <a:gd name="connsiteY1" fmla="*/ 41564 h 831273"/>
              <a:gd name="connsiteX2" fmla="*/ 96982 w 348384"/>
              <a:gd name="connsiteY2" fmla="*/ 96982 h 831273"/>
              <a:gd name="connsiteX3" fmla="*/ 124691 w 348384"/>
              <a:gd name="connsiteY3" fmla="*/ 138546 h 831273"/>
              <a:gd name="connsiteX4" fmla="*/ 124691 w 348384"/>
              <a:gd name="connsiteY4" fmla="*/ 471055 h 831273"/>
              <a:gd name="connsiteX5" fmla="*/ 180109 w 348384"/>
              <a:gd name="connsiteY5" fmla="*/ 498764 h 831273"/>
              <a:gd name="connsiteX6" fmla="*/ 290945 w 348384"/>
              <a:gd name="connsiteY6" fmla="*/ 595746 h 831273"/>
              <a:gd name="connsiteX7" fmla="*/ 332509 w 348384"/>
              <a:gd name="connsiteY7" fmla="*/ 623455 h 831273"/>
              <a:gd name="connsiteX8" fmla="*/ 332509 w 348384"/>
              <a:gd name="connsiteY8" fmla="*/ 762000 h 831273"/>
              <a:gd name="connsiteX9" fmla="*/ 318654 w 348384"/>
              <a:gd name="connsiteY9" fmla="*/ 803564 h 831273"/>
              <a:gd name="connsiteX10" fmla="*/ 290945 w 348384"/>
              <a:gd name="connsiteY10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384" h="831273">
                <a:moveTo>
                  <a:pt x="0" y="0"/>
                </a:moveTo>
                <a:cubicBezTo>
                  <a:pt x="23091" y="13855"/>
                  <a:pt x="50232" y="22523"/>
                  <a:pt x="69273" y="41564"/>
                </a:cubicBezTo>
                <a:cubicBezTo>
                  <a:pt x="83877" y="56168"/>
                  <a:pt x="86735" y="79050"/>
                  <a:pt x="96982" y="96982"/>
                </a:cubicBezTo>
                <a:cubicBezTo>
                  <a:pt x="105243" y="111439"/>
                  <a:pt x="115455" y="124691"/>
                  <a:pt x="124691" y="138546"/>
                </a:cubicBezTo>
                <a:cubicBezTo>
                  <a:pt x="120670" y="194832"/>
                  <a:pt x="94977" y="399740"/>
                  <a:pt x="124691" y="471055"/>
                </a:cubicBezTo>
                <a:cubicBezTo>
                  <a:pt x="132634" y="490119"/>
                  <a:pt x="161636" y="489528"/>
                  <a:pt x="180109" y="498764"/>
                </a:cubicBezTo>
                <a:cubicBezTo>
                  <a:pt x="226290" y="568037"/>
                  <a:pt x="193964" y="531092"/>
                  <a:pt x="290945" y="595746"/>
                </a:cubicBezTo>
                <a:lnTo>
                  <a:pt x="332509" y="623455"/>
                </a:lnTo>
                <a:cubicBezTo>
                  <a:pt x="354909" y="690658"/>
                  <a:pt x="352408" y="662502"/>
                  <a:pt x="332509" y="762000"/>
                </a:cubicBezTo>
                <a:cubicBezTo>
                  <a:pt x="329645" y="776321"/>
                  <a:pt x="326168" y="791041"/>
                  <a:pt x="318654" y="803564"/>
                </a:cubicBezTo>
                <a:cubicBezTo>
                  <a:pt x="311934" y="814765"/>
                  <a:pt x="300181" y="822037"/>
                  <a:pt x="290945" y="831273"/>
                </a:cubicBez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4854164" y="4218144"/>
            <a:ext cx="1141053" cy="75608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5995217" y="4218144"/>
            <a:ext cx="348384" cy="831273"/>
          </a:xfrm>
          <a:custGeom>
            <a:avLst/>
            <a:gdLst>
              <a:gd name="connsiteX0" fmla="*/ 0 w 348384"/>
              <a:gd name="connsiteY0" fmla="*/ 0 h 831273"/>
              <a:gd name="connsiteX1" fmla="*/ 69273 w 348384"/>
              <a:gd name="connsiteY1" fmla="*/ 41564 h 831273"/>
              <a:gd name="connsiteX2" fmla="*/ 96982 w 348384"/>
              <a:gd name="connsiteY2" fmla="*/ 96982 h 831273"/>
              <a:gd name="connsiteX3" fmla="*/ 124691 w 348384"/>
              <a:gd name="connsiteY3" fmla="*/ 138546 h 831273"/>
              <a:gd name="connsiteX4" fmla="*/ 124691 w 348384"/>
              <a:gd name="connsiteY4" fmla="*/ 471055 h 831273"/>
              <a:gd name="connsiteX5" fmla="*/ 180109 w 348384"/>
              <a:gd name="connsiteY5" fmla="*/ 498764 h 831273"/>
              <a:gd name="connsiteX6" fmla="*/ 290945 w 348384"/>
              <a:gd name="connsiteY6" fmla="*/ 595746 h 831273"/>
              <a:gd name="connsiteX7" fmla="*/ 332509 w 348384"/>
              <a:gd name="connsiteY7" fmla="*/ 623455 h 831273"/>
              <a:gd name="connsiteX8" fmla="*/ 332509 w 348384"/>
              <a:gd name="connsiteY8" fmla="*/ 762000 h 831273"/>
              <a:gd name="connsiteX9" fmla="*/ 318654 w 348384"/>
              <a:gd name="connsiteY9" fmla="*/ 803564 h 831273"/>
              <a:gd name="connsiteX10" fmla="*/ 290945 w 348384"/>
              <a:gd name="connsiteY10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384" h="831273">
                <a:moveTo>
                  <a:pt x="0" y="0"/>
                </a:moveTo>
                <a:cubicBezTo>
                  <a:pt x="23091" y="13855"/>
                  <a:pt x="50232" y="22523"/>
                  <a:pt x="69273" y="41564"/>
                </a:cubicBezTo>
                <a:cubicBezTo>
                  <a:pt x="83877" y="56168"/>
                  <a:pt x="86735" y="79050"/>
                  <a:pt x="96982" y="96982"/>
                </a:cubicBezTo>
                <a:cubicBezTo>
                  <a:pt x="105243" y="111439"/>
                  <a:pt x="115455" y="124691"/>
                  <a:pt x="124691" y="138546"/>
                </a:cubicBezTo>
                <a:cubicBezTo>
                  <a:pt x="120670" y="194832"/>
                  <a:pt x="94977" y="399740"/>
                  <a:pt x="124691" y="471055"/>
                </a:cubicBezTo>
                <a:cubicBezTo>
                  <a:pt x="132634" y="490119"/>
                  <a:pt x="161636" y="489528"/>
                  <a:pt x="180109" y="498764"/>
                </a:cubicBezTo>
                <a:cubicBezTo>
                  <a:pt x="226290" y="568037"/>
                  <a:pt x="193964" y="531092"/>
                  <a:pt x="290945" y="595746"/>
                </a:cubicBezTo>
                <a:lnTo>
                  <a:pt x="332509" y="623455"/>
                </a:lnTo>
                <a:cubicBezTo>
                  <a:pt x="354909" y="690658"/>
                  <a:pt x="352408" y="662502"/>
                  <a:pt x="332509" y="762000"/>
                </a:cubicBezTo>
                <a:cubicBezTo>
                  <a:pt x="329645" y="776321"/>
                  <a:pt x="326168" y="791041"/>
                  <a:pt x="318654" y="803564"/>
                </a:cubicBezTo>
                <a:cubicBezTo>
                  <a:pt x="311934" y="814765"/>
                  <a:pt x="300181" y="822037"/>
                  <a:pt x="290945" y="831273"/>
                </a:cubicBez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259632" y="3284984"/>
            <a:ext cx="2448272" cy="189231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1244111" y="5167743"/>
            <a:ext cx="2448272" cy="189231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Picture 23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 flipH="1">
            <a:off x="164134" y="2132856"/>
            <a:ext cx="1245253" cy="1674045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8" name="Picture 23" descr="C:\Users\Аня\Desktop\баскет\1279009514_1271822377_pncl-2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 flipH="1">
            <a:off x="164134" y="4050266"/>
            <a:ext cx="1245253" cy="1674045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9" name="Picture 2" descr="C:\Users\Аня\Desktop\разное\баскет\68392784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356974"/>
            <a:ext cx="1296144" cy="12682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05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96</Words>
  <Application>Microsoft Office PowerPoint</Application>
  <PresentationFormat>Экран (4:3)</PresentationFormat>
  <Paragraphs>22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«В гости к Емеле»</vt:lpstr>
      <vt:lpstr>ходьба в колонне по одному </vt:lpstr>
      <vt:lpstr>ходьба «гусинным шагом» </vt:lpstr>
      <vt:lpstr>ходьба на носках, руки вверх </vt:lpstr>
      <vt:lpstr>ходьба на пятках, руки  на поясе</vt:lpstr>
      <vt:lpstr>ходьба «змейкой» - руки  на поясе </vt:lpstr>
      <vt:lpstr>Бег в колонне по одному</vt:lpstr>
      <vt:lpstr>Слайд 8</vt:lpstr>
      <vt:lpstr>Первое задание:  «Рыбаки»</vt:lpstr>
      <vt:lpstr>Второе  задание:  «Самый прыгучий»</vt:lpstr>
      <vt:lpstr>Третье  задание:  «Самый быстрый»</vt:lpstr>
      <vt:lpstr>Музыкальная пауза  «Чунга – чанга»</vt:lpstr>
      <vt:lpstr>Четвертое  задание:  «Прыжки на хип - хопах»</vt:lpstr>
      <vt:lpstr>Пятое  задание:  «Самый меткий»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«В гости к Емеле»</dc:title>
  <dc:creator>Елена</dc:creator>
  <cp:lastModifiedBy>Admin</cp:lastModifiedBy>
  <cp:revision>15</cp:revision>
  <dcterms:created xsi:type="dcterms:W3CDTF">2013-11-27T09:27:10Z</dcterms:created>
  <dcterms:modified xsi:type="dcterms:W3CDTF">2015-11-24T13:59:21Z</dcterms:modified>
</cp:coreProperties>
</file>