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42"/>
  </p:notesMasterIdLst>
  <p:sldIdLst>
    <p:sldId id="256" r:id="rId2"/>
    <p:sldId id="257" r:id="rId3"/>
    <p:sldId id="283" r:id="rId4"/>
    <p:sldId id="302" r:id="rId5"/>
    <p:sldId id="298" r:id="rId6"/>
    <p:sldId id="276" r:id="rId7"/>
    <p:sldId id="295" r:id="rId8"/>
    <p:sldId id="296" r:id="rId9"/>
    <p:sldId id="297" r:id="rId10"/>
    <p:sldId id="300" r:id="rId11"/>
    <p:sldId id="259" r:id="rId12"/>
    <p:sldId id="260" r:id="rId13"/>
    <p:sldId id="314" r:id="rId14"/>
    <p:sldId id="315" r:id="rId15"/>
    <p:sldId id="318" r:id="rId16"/>
    <p:sldId id="317" r:id="rId17"/>
    <p:sldId id="319" r:id="rId18"/>
    <p:sldId id="308" r:id="rId19"/>
    <p:sldId id="262" r:id="rId20"/>
    <p:sldId id="263" r:id="rId21"/>
    <p:sldId id="313" r:id="rId22"/>
    <p:sldId id="288" r:id="rId23"/>
    <p:sldId id="287" r:id="rId24"/>
    <p:sldId id="289" r:id="rId25"/>
    <p:sldId id="299" r:id="rId26"/>
    <p:sldId id="309" r:id="rId27"/>
    <p:sldId id="316" r:id="rId28"/>
    <p:sldId id="261" r:id="rId29"/>
    <p:sldId id="264" r:id="rId30"/>
    <p:sldId id="266" r:id="rId31"/>
    <p:sldId id="293" r:id="rId32"/>
    <p:sldId id="273" r:id="rId33"/>
    <p:sldId id="274" r:id="rId34"/>
    <p:sldId id="303" r:id="rId35"/>
    <p:sldId id="278" r:id="rId36"/>
    <p:sldId id="312" r:id="rId37"/>
    <p:sldId id="280" r:id="rId38"/>
    <p:sldId id="271" r:id="rId39"/>
    <p:sldId id="304" r:id="rId40"/>
    <p:sldId id="307" r:id="rId4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700" autoAdjust="0"/>
  </p:normalViewPr>
  <p:slideViewPr>
    <p:cSldViewPr>
      <p:cViewPr varScale="1">
        <p:scale>
          <a:sx n="69" d="100"/>
          <a:sy n="69" d="100"/>
        </p:scale>
        <p:origin x="-1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306E7A-67DD-4AC7-A932-AD29226F4D4D}" type="doc">
      <dgm:prSet loTypeId="urn:microsoft.com/office/officeart/2005/8/layout/radial1" loCatId="cycle" qsTypeId="urn:microsoft.com/office/officeart/2005/8/quickstyle/simple3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B7CDE046-5AAF-4F8E-BAE6-EE5EDF43FD4E}">
      <dgm:prSet phldrT="[Текст]" custT="1"/>
      <dgm:spPr>
        <a:solidFill>
          <a:schemeClr val="bg2">
            <a:lumMod val="75000"/>
          </a:schemeClr>
        </a:solidFill>
        <a:ln w="28575">
          <a:solidFill>
            <a:srgbClr val="3333FF"/>
          </a:solidFill>
        </a:ln>
      </dgm:spPr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Участники проекта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346722D-141A-43E1-BA2D-C1FEAF1287BB}" type="parTrans" cxnId="{E5293899-DA19-48A4-A339-4E8A9E0ACC63}">
      <dgm:prSet/>
      <dgm:spPr/>
      <dgm:t>
        <a:bodyPr/>
        <a:lstStyle/>
        <a:p>
          <a:endParaRPr lang="ru-RU"/>
        </a:p>
      </dgm:t>
    </dgm:pt>
    <dgm:pt modelId="{54F5F4E9-D50E-4A30-A70F-66973D215B64}" type="sibTrans" cxnId="{E5293899-DA19-48A4-A339-4E8A9E0ACC63}">
      <dgm:prSet/>
      <dgm:spPr/>
      <dgm:t>
        <a:bodyPr/>
        <a:lstStyle/>
        <a:p>
          <a:endParaRPr lang="ru-RU"/>
        </a:p>
      </dgm:t>
    </dgm:pt>
    <dgm:pt modelId="{DB31CA59-79D2-4522-9B14-A0BB8975E1F1}">
      <dgm:prSet phldrT="[Текст]" custT="1"/>
      <dgm:spPr>
        <a:solidFill>
          <a:schemeClr val="accent6">
            <a:lumMod val="40000"/>
            <a:lumOff val="60000"/>
          </a:schemeClr>
        </a:solidFill>
        <a:ln w="38100"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Дети данной группы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B794BA7-2AD2-4AA9-BDF5-B1171296B28F}" type="parTrans" cxnId="{A92B2545-B05E-4560-8505-0B05700B8625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dirty="0"/>
        </a:p>
      </dgm:t>
    </dgm:pt>
    <dgm:pt modelId="{D9E41973-8848-4790-94D5-930C7CFAA160}" type="sibTrans" cxnId="{A92B2545-B05E-4560-8505-0B05700B8625}">
      <dgm:prSet/>
      <dgm:spPr/>
      <dgm:t>
        <a:bodyPr/>
        <a:lstStyle/>
        <a:p>
          <a:endParaRPr lang="ru-RU"/>
        </a:p>
      </dgm:t>
    </dgm:pt>
    <dgm:pt modelId="{08D335C6-30AC-451F-BDF5-BE7D06A63B01}">
      <dgm:prSet phldrT="[Текст]" custT="1"/>
      <dgm:spPr>
        <a:solidFill>
          <a:schemeClr val="accent6">
            <a:lumMod val="40000"/>
            <a:lumOff val="60000"/>
          </a:schemeClr>
        </a:solidFill>
        <a:ln w="38100"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Воспитатели данной группы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2F4554BE-9552-4576-A420-A184881B314A}" type="parTrans" cxnId="{EF7B5A61-2C90-4E51-A36F-8CDD6A81E474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dirty="0"/>
        </a:p>
      </dgm:t>
    </dgm:pt>
    <dgm:pt modelId="{14651D8B-72EA-480D-BC3C-E26BFCDDA8E4}" type="sibTrans" cxnId="{EF7B5A61-2C90-4E51-A36F-8CDD6A81E474}">
      <dgm:prSet/>
      <dgm:spPr/>
      <dgm:t>
        <a:bodyPr/>
        <a:lstStyle/>
        <a:p>
          <a:endParaRPr lang="ru-RU"/>
        </a:p>
      </dgm:t>
    </dgm:pt>
    <dgm:pt modelId="{44E6B10B-6D47-4712-B4A8-770C8EB89E11}">
      <dgm:prSet phldrT="[Текст]" custT="1"/>
      <dgm:spPr>
        <a:solidFill>
          <a:schemeClr val="accent6">
            <a:lumMod val="40000"/>
            <a:lumOff val="60000"/>
          </a:schemeClr>
        </a:solidFill>
        <a:ln w="28575">
          <a:solidFill>
            <a:schemeClr val="accent6">
              <a:lumMod val="75000"/>
            </a:schemeClr>
          </a:solidFill>
        </a:ln>
      </dgm:spPr>
      <dgm:t>
        <a:bodyPr/>
        <a:lstStyle/>
        <a:p>
          <a:pPr algn="ctr"/>
          <a:endParaRPr lang="ru-RU" sz="1400" dirty="0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Инструктор по физической культуре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60F1E362-2EF7-435D-A928-588ABFA5C7FC}" type="parTrans" cxnId="{DCA78D4B-77B2-4F2E-AA34-AD85545D7138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dirty="0"/>
        </a:p>
      </dgm:t>
    </dgm:pt>
    <dgm:pt modelId="{7FF28B43-C17E-428B-B051-360A2FF829B3}" type="sibTrans" cxnId="{DCA78D4B-77B2-4F2E-AA34-AD85545D7138}">
      <dgm:prSet/>
      <dgm:spPr/>
      <dgm:t>
        <a:bodyPr/>
        <a:lstStyle/>
        <a:p>
          <a:endParaRPr lang="ru-RU"/>
        </a:p>
      </dgm:t>
    </dgm:pt>
    <dgm:pt modelId="{DF979020-A4C1-4845-980E-FC0C4611338F}">
      <dgm:prSet phldrT="[Текст]" custT="1"/>
      <dgm:spPr>
        <a:solidFill>
          <a:schemeClr val="accent6">
            <a:lumMod val="40000"/>
            <a:lumOff val="60000"/>
          </a:schemeClr>
        </a:solidFill>
        <a:ln w="38100"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Родители детей данной группы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076172D-943C-4B9C-8FA6-7C43D784A5B7}" type="parTrans" cxnId="{2C187368-5C8E-4BF3-92C0-AAC9938027D6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dirty="0"/>
        </a:p>
      </dgm:t>
    </dgm:pt>
    <dgm:pt modelId="{6DF932E4-D649-47E8-B619-B0C2CAA94420}" type="sibTrans" cxnId="{2C187368-5C8E-4BF3-92C0-AAC9938027D6}">
      <dgm:prSet/>
      <dgm:spPr/>
      <dgm:t>
        <a:bodyPr/>
        <a:lstStyle/>
        <a:p>
          <a:endParaRPr lang="ru-RU"/>
        </a:p>
      </dgm:t>
    </dgm:pt>
    <dgm:pt modelId="{CE349E3A-A1AD-428A-87ED-D36AA2058341}" type="pres">
      <dgm:prSet presAssocID="{3D306E7A-67DD-4AC7-A932-AD29226F4D4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F701FC-4288-41E9-A95A-7DAD48A6E4DB}" type="pres">
      <dgm:prSet presAssocID="{B7CDE046-5AAF-4F8E-BAE6-EE5EDF43FD4E}" presName="centerShape" presStyleLbl="node0" presStyleIdx="0" presStyleCnt="1" custScaleX="117440" custScaleY="113718"/>
      <dgm:spPr/>
      <dgm:t>
        <a:bodyPr/>
        <a:lstStyle/>
        <a:p>
          <a:endParaRPr lang="ru-RU"/>
        </a:p>
      </dgm:t>
    </dgm:pt>
    <dgm:pt modelId="{8A3C9BE0-8F98-483D-96EA-AE9D7619A3FB}" type="pres">
      <dgm:prSet presAssocID="{8B794BA7-2AD2-4AA9-BDF5-B1171296B28F}" presName="Name9" presStyleLbl="parChTrans1D2" presStyleIdx="0" presStyleCnt="4"/>
      <dgm:spPr/>
      <dgm:t>
        <a:bodyPr/>
        <a:lstStyle/>
        <a:p>
          <a:endParaRPr lang="ru-RU"/>
        </a:p>
      </dgm:t>
    </dgm:pt>
    <dgm:pt modelId="{AC3C4175-3D86-4ED5-AB5C-41D12B7DA175}" type="pres">
      <dgm:prSet presAssocID="{8B794BA7-2AD2-4AA9-BDF5-B1171296B28F}" presName="connTx" presStyleLbl="parChTrans1D2" presStyleIdx="0" presStyleCnt="4"/>
      <dgm:spPr/>
      <dgm:t>
        <a:bodyPr/>
        <a:lstStyle/>
        <a:p>
          <a:endParaRPr lang="ru-RU"/>
        </a:p>
      </dgm:t>
    </dgm:pt>
    <dgm:pt modelId="{DCEB8804-75B8-4F4E-BF95-44B4B9F15CCF}" type="pres">
      <dgm:prSet presAssocID="{DB31CA59-79D2-4522-9B14-A0BB8975E1F1}" presName="node" presStyleLbl="node1" presStyleIdx="0" presStyleCnt="4" custScaleX="90729" custScaleY="88121" custRadScaleRad="101112" custRadScaleInc="-7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9E07B-CF58-42C9-ABB2-275146959513}" type="pres">
      <dgm:prSet presAssocID="{2F4554BE-9552-4576-A420-A184881B314A}" presName="Name9" presStyleLbl="parChTrans1D2" presStyleIdx="1" presStyleCnt="4"/>
      <dgm:spPr/>
      <dgm:t>
        <a:bodyPr/>
        <a:lstStyle/>
        <a:p>
          <a:endParaRPr lang="ru-RU"/>
        </a:p>
      </dgm:t>
    </dgm:pt>
    <dgm:pt modelId="{35045CE5-1554-4FBB-BD8D-9FE9F8CA0E26}" type="pres">
      <dgm:prSet presAssocID="{2F4554BE-9552-4576-A420-A184881B314A}" presName="connTx" presStyleLbl="parChTrans1D2" presStyleIdx="1" presStyleCnt="4"/>
      <dgm:spPr/>
      <dgm:t>
        <a:bodyPr/>
        <a:lstStyle/>
        <a:p>
          <a:endParaRPr lang="ru-RU"/>
        </a:p>
      </dgm:t>
    </dgm:pt>
    <dgm:pt modelId="{ABEC386C-5CF8-42C1-B034-70EE21B42B85}" type="pres">
      <dgm:prSet presAssocID="{08D335C6-30AC-451F-BDF5-BE7D06A63B01}" presName="node" presStyleLbl="node1" presStyleIdx="1" presStyleCnt="4" custScaleX="132171" custScaleY="124032" custRadScaleRad="104034" custRadScaleInc="48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29753-E9A1-4B3C-830C-2845945C77A7}" type="pres">
      <dgm:prSet presAssocID="{60F1E362-2EF7-435D-A928-588ABFA5C7FC}" presName="Name9" presStyleLbl="parChTrans1D2" presStyleIdx="2" presStyleCnt="4"/>
      <dgm:spPr/>
      <dgm:t>
        <a:bodyPr/>
        <a:lstStyle/>
        <a:p>
          <a:endParaRPr lang="ru-RU"/>
        </a:p>
      </dgm:t>
    </dgm:pt>
    <dgm:pt modelId="{DBB80FC7-404B-403F-B493-3C07C0649927}" type="pres">
      <dgm:prSet presAssocID="{60F1E362-2EF7-435D-A928-588ABFA5C7FC}" presName="connTx" presStyleLbl="parChTrans1D2" presStyleIdx="2" presStyleCnt="4"/>
      <dgm:spPr/>
      <dgm:t>
        <a:bodyPr/>
        <a:lstStyle/>
        <a:p>
          <a:endParaRPr lang="ru-RU"/>
        </a:p>
      </dgm:t>
    </dgm:pt>
    <dgm:pt modelId="{7FC289BD-9B63-4355-B3AA-4254CE012723}" type="pres">
      <dgm:prSet presAssocID="{44E6B10B-6D47-4712-B4A8-770C8EB89E11}" presName="node" presStyleLbl="node1" presStyleIdx="2" presStyleCnt="4" custScaleX="117725" custScaleY="108931" custRadScaleRad="102508" custRadScaleInc="-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FC4679-A478-4555-8956-76F2BB449EEC}" type="pres">
      <dgm:prSet presAssocID="{3076172D-943C-4B9C-8FA6-7C43D784A5B7}" presName="Name9" presStyleLbl="parChTrans1D2" presStyleIdx="3" presStyleCnt="4"/>
      <dgm:spPr/>
      <dgm:t>
        <a:bodyPr/>
        <a:lstStyle/>
        <a:p>
          <a:endParaRPr lang="ru-RU"/>
        </a:p>
      </dgm:t>
    </dgm:pt>
    <dgm:pt modelId="{D46AA211-C97F-4388-81A0-139FD52DBB36}" type="pres">
      <dgm:prSet presAssocID="{3076172D-943C-4B9C-8FA6-7C43D784A5B7}" presName="connTx" presStyleLbl="parChTrans1D2" presStyleIdx="3" presStyleCnt="4"/>
      <dgm:spPr/>
      <dgm:t>
        <a:bodyPr/>
        <a:lstStyle/>
        <a:p>
          <a:endParaRPr lang="ru-RU"/>
        </a:p>
      </dgm:t>
    </dgm:pt>
    <dgm:pt modelId="{FE3FE41C-FEEF-42CE-8892-682330AFF455}" type="pres">
      <dgm:prSet presAssocID="{DF979020-A4C1-4845-980E-FC0C4611338F}" presName="node" presStyleLbl="node1" presStyleIdx="3" presStyleCnt="4" custScaleX="112596" custScaleY="1115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812F20-0A5E-4D23-BD51-424D831F9CE5}" type="presOf" srcId="{60F1E362-2EF7-435D-A928-588ABFA5C7FC}" destId="{DBB80FC7-404B-403F-B493-3C07C0649927}" srcOrd="1" destOrd="0" presId="urn:microsoft.com/office/officeart/2005/8/layout/radial1"/>
    <dgm:cxn modelId="{75EBFCEA-7A92-411A-931E-78B9736FE2D2}" type="presOf" srcId="{3076172D-943C-4B9C-8FA6-7C43D784A5B7}" destId="{0FFC4679-A478-4555-8956-76F2BB449EEC}" srcOrd="0" destOrd="0" presId="urn:microsoft.com/office/officeart/2005/8/layout/radial1"/>
    <dgm:cxn modelId="{92B02C58-85DE-4834-95BB-9F446B649D4B}" type="presOf" srcId="{08D335C6-30AC-451F-BDF5-BE7D06A63B01}" destId="{ABEC386C-5CF8-42C1-B034-70EE21B42B85}" srcOrd="0" destOrd="0" presId="urn:microsoft.com/office/officeart/2005/8/layout/radial1"/>
    <dgm:cxn modelId="{77AE9B17-9B43-4123-B20C-C9FF50F16A9D}" type="presOf" srcId="{3076172D-943C-4B9C-8FA6-7C43D784A5B7}" destId="{D46AA211-C97F-4388-81A0-139FD52DBB36}" srcOrd="1" destOrd="0" presId="urn:microsoft.com/office/officeart/2005/8/layout/radial1"/>
    <dgm:cxn modelId="{51B82D9F-B2AA-4DCD-B69D-FBE7CCC510FB}" type="presOf" srcId="{B7CDE046-5AAF-4F8E-BAE6-EE5EDF43FD4E}" destId="{6EF701FC-4288-41E9-A95A-7DAD48A6E4DB}" srcOrd="0" destOrd="0" presId="urn:microsoft.com/office/officeart/2005/8/layout/radial1"/>
    <dgm:cxn modelId="{0457A772-E45F-475E-B3ED-7556D5E66273}" type="presOf" srcId="{2F4554BE-9552-4576-A420-A184881B314A}" destId="{35045CE5-1554-4FBB-BD8D-9FE9F8CA0E26}" srcOrd="1" destOrd="0" presId="urn:microsoft.com/office/officeart/2005/8/layout/radial1"/>
    <dgm:cxn modelId="{2C187368-5C8E-4BF3-92C0-AAC9938027D6}" srcId="{B7CDE046-5AAF-4F8E-BAE6-EE5EDF43FD4E}" destId="{DF979020-A4C1-4845-980E-FC0C4611338F}" srcOrd="3" destOrd="0" parTransId="{3076172D-943C-4B9C-8FA6-7C43D784A5B7}" sibTransId="{6DF932E4-D649-47E8-B619-B0C2CAA94420}"/>
    <dgm:cxn modelId="{3270AC99-5990-4CEE-8ECB-4444B87CE03C}" type="presOf" srcId="{2F4554BE-9552-4576-A420-A184881B314A}" destId="{6C09E07B-CF58-42C9-ABB2-275146959513}" srcOrd="0" destOrd="0" presId="urn:microsoft.com/office/officeart/2005/8/layout/radial1"/>
    <dgm:cxn modelId="{DCA78D4B-77B2-4F2E-AA34-AD85545D7138}" srcId="{B7CDE046-5AAF-4F8E-BAE6-EE5EDF43FD4E}" destId="{44E6B10B-6D47-4712-B4A8-770C8EB89E11}" srcOrd="2" destOrd="0" parTransId="{60F1E362-2EF7-435D-A928-588ABFA5C7FC}" sibTransId="{7FF28B43-C17E-428B-B051-360A2FF829B3}"/>
    <dgm:cxn modelId="{7A17CA63-24D5-4C85-9392-26DEA5122D20}" type="presOf" srcId="{44E6B10B-6D47-4712-B4A8-770C8EB89E11}" destId="{7FC289BD-9B63-4355-B3AA-4254CE012723}" srcOrd="0" destOrd="0" presId="urn:microsoft.com/office/officeart/2005/8/layout/radial1"/>
    <dgm:cxn modelId="{13B81F96-E628-4F7F-B693-3AFE32B91007}" type="presOf" srcId="{8B794BA7-2AD2-4AA9-BDF5-B1171296B28F}" destId="{8A3C9BE0-8F98-483D-96EA-AE9D7619A3FB}" srcOrd="0" destOrd="0" presId="urn:microsoft.com/office/officeart/2005/8/layout/radial1"/>
    <dgm:cxn modelId="{A92B2545-B05E-4560-8505-0B05700B8625}" srcId="{B7CDE046-5AAF-4F8E-BAE6-EE5EDF43FD4E}" destId="{DB31CA59-79D2-4522-9B14-A0BB8975E1F1}" srcOrd="0" destOrd="0" parTransId="{8B794BA7-2AD2-4AA9-BDF5-B1171296B28F}" sibTransId="{D9E41973-8848-4790-94D5-930C7CFAA160}"/>
    <dgm:cxn modelId="{EF7B5A61-2C90-4E51-A36F-8CDD6A81E474}" srcId="{B7CDE046-5AAF-4F8E-BAE6-EE5EDF43FD4E}" destId="{08D335C6-30AC-451F-BDF5-BE7D06A63B01}" srcOrd="1" destOrd="0" parTransId="{2F4554BE-9552-4576-A420-A184881B314A}" sibTransId="{14651D8B-72EA-480D-BC3C-E26BFCDDA8E4}"/>
    <dgm:cxn modelId="{72462DB6-6732-4784-A91A-FF0F1286F92F}" type="presOf" srcId="{8B794BA7-2AD2-4AA9-BDF5-B1171296B28F}" destId="{AC3C4175-3D86-4ED5-AB5C-41D12B7DA175}" srcOrd="1" destOrd="0" presId="urn:microsoft.com/office/officeart/2005/8/layout/radial1"/>
    <dgm:cxn modelId="{E5293899-DA19-48A4-A339-4E8A9E0ACC63}" srcId="{3D306E7A-67DD-4AC7-A932-AD29226F4D4D}" destId="{B7CDE046-5AAF-4F8E-BAE6-EE5EDF43FD4E}" srcOrd="0" destOrd="0" parTransId="{D346722D-141A-43E1-BA2D-C1FEAF1287BB}" sibTransId="{54F5F4E9-D50E-4A30-A70F-66973D215B64}"/>
    <dgm:cxn modelId="{03D74FF6-0FB8-48A0-B7D8-1012B386B3E0}" type="presOf" srcId="{DF979020-A4C1-4845-980E-FC0C4611338F}" destId="{FE3FE41C-FEEF-42CE-8892-682330AFF455}" srcOrd="0" destOrd="0" presId="urn:microsoft.com/office/officeart/2005/8/layout/radial1"/>
    <dgm:cxn modelId="{7BF6F92E-BAE1-4BBE-9EC9-3BFA3AA77142}" type="presOf" srcId="{60F1E362-2EF7-435D-A928-588ABFA5C7FC}" destId="{4E629753-E9A1-4B3C-830C-2845945C77A7}" srcOrd="0" destOrd="0" presId="urn:microsoft.com/office/officeart/2005/8/layout/radial1"/>
    <dgm:cxn modelId="{4BDC30D9-C015-4B3B-8AE8-4E2A83E48B06}" type="presOf" srcId="{DB31CA59-79D2-4522-9B14-A0BB8975E1F1}" destId="{DCEB8804-75B8-4F4E-BF95-44B4B9F15CCF}" srcOrd="0" destOrd="0" presId="urn:microsoft.com/office/officeart/2005/8/layout/radial1"/>
    <dgm:cxn modelId="{26DCF7D9-646A-449A-A324-9E00FD7DB6E9}" type="presOf" srcId="{3D306E7A-67DD-4AC7-A932-AD29226F4D4D}" destId="{CE349E3A-A1AD-428A-87ED-D36AA2058341}" srcOrd="0" destOrd="0" presId="urn:microsoft.com/office/officeart/2005/8/layout/radial1"/>
    <dgm:cxn modelId="{415676A4-D7A0-4B9D-ADFC-6B821660ADFC}" type="presParOf" srcId="{CE349E3A-A1AD-428A-87ED-D36AA2058341}" destId="{6EF701FC-4288-41E9-A95A-7DAD48A6E4DB}" srcOrd="0" destOrd="0" presId="urn:microsoft.com/office/officeart/2005/8/layout/radial1"/>
    <dgm:cxn modelId="{4A9F3562-D2F0-4B59-9BFD-323E153D353F}" type="presParOf" srcId="{CE349E3A-A1AD-428A-87ED-D36AA2058341}" destId="{8A3C9BE0-8F98-483D-96EA-AE9D7619A3FB}" srcOrd="1" destOrd="0" presId="urn:microsoft.com/office/officeart/2005/8/layout/radial1"/>
    <dgm:cxn modelId="{383786CF-9D84-4370-8D4D-A14691CC0786}" type="presParOf" srcId="{8A3C9BE0-8F98-483D-96EA-AE9D7619A3FB}" destId="{AC3C4175-3D86-4ED5-AB5C-41D12B7DA175}" srcOrd="0" destOrd="0" presId="urn:microsoft.com/office/officeart/2005/8/layout/radial1"/>
    <dgm:cxn modelId="{D943DF62-2625-4253-BD83-B7D217B9FCC4}" type="presParOf" srcId="{CE349E3A-A1AD-428A-87ED-D36AA2058341}" destId="{DCEB8804-75B8-4F4E-BF95-44B4B9F15CCF}" srcOrd="2" destOrd="0" presId="urn:microsoft.com/office/officeart/2005/8/layout/radial1"/>
    <dgm:cxn modelId="{BD921C83-2D32-4C94-9D7B-2C09C43D2AD3}" type="presParOf" srcId="{CE349E3A-A1AD-428A-87ED-D36AA2058341}" destId="{6C09E07B-CF58-42C9-ABB2-275146959513}" srcOrd="3" destOrd="0" presId="urn:microsoft.com/office/officeart/2005/8/layout/radial1"/>
    <dgm:cxn modelId="{0D97C14D-DCE5-440A-9FCC-B23603318E66}" type="presParOf" srcId="{6C09E07B-CF58-42C9-ABB2-275146959513}" destId="{35045CE5-1554-4FBB-BD8D-9FE9F8CA0E26}" srcOrd="0" destOrd="0" presId="urn:microsoft.com/office/officeart/2005/8/layout/radial1"/>
    <dgm:cxn modelId="{228930D7-1CEA-4422-8515-00F38556EE20}" type="presParOf" srcId="{CE349E3A-A1AD-428A-87ED-D36AA2058341}" destId="{ABEC386C-5CF8-42C1-B034-70EE21B42B85}" srcOrd="4" destOrd="0" presId="urn:microsoft.com/office/officeart/2005/8/layout/radial1"/>
    <dgm:cxn modelId="{EEC9CB32-6C97-4A66-B95B-E344F7B0F042}" type="presParOf" srcId="{CE349E3A-A1AD-428A-87ED-D36AA2058341}" destId="{4E629753-E9A1-4B3C-830C-2845945C77A7}" srcOrd="5" destOrd="0" presId="urn:microsoft.com/office/officeart/2005/8/layout/radial1"/>
    <dgm:cxn modelId="{32598ED3-50D8-4C4F-8612-162BADB82A9F}" type="presParOf" srcId="{4E629753-E9A1-4B3C-830C-2845945C77A7}" destId="{DBB80FC7-404B-403F-B493-3C07C0649927}" srcOrd="0" destOrd="0" presId="urn:microsoft.com/office/officeart/2005/8/layout/radial1"/>
    <dgm:cxn modelId="{CB31386D-DB1B-4B64-9381-71FC87CACF59}" type="presParOf" srcId="{CE349E3A-A1AD-428A-87ED-D36AA2058341}" destId="{7FC289BD-9B63-4355-B3AA-4254CE012723}" srcOrd="6" destOrd="0" presId="urn:microsoft.com/office/officeart/2005/8/layout/radial1"/>
    <dgm:cxn modelId="{D6365FEA-E471-4B1D-B714-BDC60F71B47A}" type="presParOf" srcId="{CE349E3A-A1AD-428A-87ED-D36AA2058341}" destId="{0FFC4679-A478-4555-8956-76F2BB449EEC}" srcOrd="7" destOrd="0" presId="urn:microsoft.com/office/officeart/2005/8/layout/radial1"/>
    <dgm:cxn modelId="{DE1170D1-3141-44AD-8129-45D8E57483C3}" type="presParOf" srcId="{0FFC4679-A478-4555-8956-76F2BB449EEC}" destId="{D46AA211-C97F-4388-81A0-139FD52DBB36}" srcOrd="0" destOrd="0" presId="urn:microsoft.com/office/officeart/2005/8/layout/radial1"/>
    <dgm:cxn modelId="{D130B3B4-9A28-4B39-A678-83EDD632C457}" type="presParOf" srcId="{CE349E3A-A1AD-428A-87ED-D36AA2058341}" destId="{FE3FE41C-FEEF-42CE-8892-682330AFF455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F701FC-4288-41E9-A95A-7DAD48A6E4DB}">
      <dsp:nvSpPr>
        <dsp:cNvPr id="0" name=""/>
        <dsp:cNvSpPr/>
      </dsp:nvSpPr>
      <dsp:spPr>
        <a:xfrm>
          <a:off x="2603981" y="1872211"/>
          <a:ext cx="1839530" cy="1781230"/>
        </a:xfrm>
        <a:prstGeom prst="ellipse">
          <a:avLst/>
        </a:prstGeom>
        <a:solidFill>
          <a:schemeClr val="bg2">
            <a:lumMod val="75000"/>
          </a:schemeClr>
        </a:solidFill>
        <a:ln w="28575">
          <a:solidFill>
            <a:srgbClr val="3333FF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Участники проекта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03981" y="1872211"/>
        <a:ext cx="1839530" cy="1781230"/>
      </dsp:txXfrm>
    </dsp:sp>
    <dsp:sp modelId="{8A3C9BE0-8F98-483D-96EA-AE9D7619A3FB}">
      <dsp:nvSpPr>
        <dsp:cNvPr id="0" name=""/>
        <dsp:cNvSpPr/>
      </dsp:nvSpPr>
      <dsp:spPr>
        <a:xfrm rot="16178940">
          <a:off x="3276274" y="1612111"/>
          <a:ext cx="481085" cy="39154"/>
        </a:xfrm>
        <a:custGeom>
          <a:avLst/>
          <a:gdLst/>
          <a:ahLst/>
          <a:cxnLst/>
          <a:rect l="0" t="0" r="0" b="0"/>
          <a:pathLst>
            <a:path>
              <a:moveTo>
                <a:pt x="0" y="19577"/>
              </a:moveTo>
              <a:lnTo>
                <a:pt x="481085" y="19577"/>
              </a:lnTo>
            </a:path>
          </a:pathLst>
        </a:custGeom>
        <a:noFill/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6178940">
        <a:off x="3504789" y="1619661"/>
        <a:ext cx="24054" cy="24054"/>
      </dsp:txXfrm>
    </dsp:sp>
    <dsp:sp modelId="{DCEB8804-75B8-4F4E-BF95-44B4B9F15CCF}">
      <dsp:nvSpPr>
        <dsp:cNvPr id="0" name=""/>
        <dsp:cNvSpPr/>
      </dsp:nvSpPr>
      <dsp:spPr>
        <a:xfrm>
          <a:off x="2800545" y="10872"/>
          <a:ext cx="1421140" cy="1380289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3810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Дети данной группы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00545" y="10872"/>
        <a:ext cx="1421140" cy="1380289"/>
      </dsp:txXfrm>
    </dsp:sp>
    <dsp:sp modelId="{6C09E07B-CF58-42C9-ABB2-275146959513}">
      <dsp:nvSpPr>
        <dsp:cNvPr id="0" name=""/>
        <dsp:cNvSpPr/>
      </dsp:nvSpPr>
      <dsp:spPr>
        <a:xfrm rot="130923">
          <a:off x="4442739" y="2781440"/>
          <a:ext cx="166677" cy="39154"/>
        </a:xfrm>
        <a:custGeom>
          <a:avLst/>
          <a:gdLst/>
          <a:ahLst/>
          <a:cxnLst/>
          <a:rect l="0" t="0" r="0" b="0"/>
          <a:pathLst>
            <a:path>
              <a:moveTo>
                <a:pt x="0" y="19577"/>
              </a:moveTo>
              <a:lnTo>
                <a:pt x="166677" y="19577"/>
              </a:lnTo>
            </a:path>
          </a:pathLst>
        </a:custGeom>
        <a:noFill/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30923">
        <a:off x="4521911" y="2796850"/>
        <a:ext cx="8333" cy="8333"/>
      </dsp:txXfrm>
    </dsp:sp>
    <dsp:sp modelId="{ABEC386C-5CF8-42C1-B034-70EE21B42B85}">
      <dsp:nvSpPr>
        <dsp:cNvPr id="0" name=""/>
        <dsp:cNvSpPr/>
      </dsp:nvSpPr>
      <dsp:spPr>
        <a:xfrm>
          <a:off x="4608504" y="1872206"/>
          <a:ext cx="2070270" cy="1942784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3810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Воспитатели данной группы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08504" y="1872206"/>
        <a:ext cx="2070270" cy="1942784"/>
      </dsp:txXfrm>
    </dsp:sp>
    <dsp:sp modelId="{4E629753-E9A1-4B3C-830C-2845945C77A7}">
      <dsp:nvSpPr>
        <dsp:cNvPr id="0" name=""/>
        <dsp:cNvSpPr/>
      </dsp:nvSpPr>
      <dsp:spPr>
        <a:xfrm rot="5397331">
          <a:off x="3360094" y="3798334"/>
          <a:ext cx="328942" cy="39154"/>
        </a:xfrm>
        <a:custGeom>
          <a:avLst/>
          <a:gdLst/>
          <a:ahLst/>
          <a:cxnLst/>
          <a:rect l="0" t="0" r="0" b="0"/>
          <a:pathLst>
            <a:path>
              <a:moveTo>
                <a:pt x="0" y="19577"/>
              </a:moveTo>
              <a:lnTo>
                <a:pt x="328942" y="19577"/>
              </a:lnTo>
            </a:path>
          </a:pathLst>
        </a:custGeom>
        <a:noFill/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5397331">
        <a:off x="3516341" y="3809688"/>
        <a:ext cx="16447" cy="16447"/>
      </dsp:txXfrm>
    </dsp:sp>
    <dsp:sp modelId="{7FC289BD-9B63-4355-B3AA-4254CE012723}">
      <dsp:nvSpPr>
        <dsp:cNvPr id="0" name=""/>
        <dsp:cNvSpPr/>
      </dsp:nvSpPr>
      <dsp:spPr>
        <a:xfrm>
          <a:off x="2603358" y="3982383"/>
          <a:ext cx="1843994" cy="1706248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28575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Инструктор по физической культуре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03358" y="3982383"/>
        <a:ext cx="1843994" cy="1706248"/>
      </dsp:txXfrm>
    </dsp:sp>
    <dsp:sp modelId="{0FFC4679-A478-4555-8956-76F2BB449EEC}">
      <dsp:nvSpPr>
        <dsp:cNvPr id="0" name=""/>
        <dsp:cNvSpPr/>
      </dsp:nvSpPr>
      <dsp:spPr>
        <a:xfrm rot="10800000">
          <a:off x="2366402" y="2743248"/>
          <a:ext cx="237578" cy="39154"/>
        </a:xfrm>
        <a:custGeom>
          <a:avLst/>
          <a:gdLst/>
          <a:ahLst/>
          <a:cxnLst/>
          <a:rect l="0" t="0" r="0" b="0"/>
          <a:pathLst>
            <a:path>
              <a:moveTo>
                <a:pt x="0" y="19577"/>
              </a:moveTo>
              <a:lnTo>
                <a:pt x="237578" y="19577"/>
              </a:lnTo>
            </a:path>
          </a:pathLst>
        </a:custGeom>
        <a:noFill/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0800000">
        <a:off x="2479252" y="2756886"/>
        <a:ext cx="11878" cy="11878"/>
      </dsp:txXfrm>
    </dsp:sp>
    <dsp:sp modelId="{FE3FE41C-FEEF-42CE-8892-682330AFF455}">
      <dsp:nvSpPr>
        <dsp:cNvPr id="0" name=""/>
        <dsp:cNvSpPr/>
      </dsp:nvSpPr>
      <dsp:spPr>
        <a:xfrm>
          <a:off x="602746" y="1889331"/>
          <a:ext cx="1763655" cy="1746989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3810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Родители детей данной группы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2746" y="1889331"/>
        <a:ext cx="1763655" cy="17469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DF3F55A-C221-4361-A121-2C57989EAF15}" type="datetimeFigureOut">
              <a:rPr lang="ru-RU"/>
              <a:pPr>
                <a:defRPr/>
              </a:pPr>
              <a:t>02.12.2015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9D3B429-B354-4BFF-8F61-F95B5DD8C0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171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30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8C4C3B-0422-4CE4-8838-FC37D5F24402}" type="slidenum">
              <a:rPr lang="ru-RU" smtClean="0"/>
              <a:pPr/>
              <a:t>24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71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48467E-5F0E-41AE-8EF5-01687B57E03D}" type="slidenum">
              <a:rPr lang="ru-RU" smtClean="0"/>
              <a:pPr/>
              <a:t>27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451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660D3A-65D7-45F3-920C-04B810722FE7}" type="slidenum">
              <a:rPr lang="ru-RU" smtClean="0"/>
              <a:pPr/>
              <a:t>33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A57CF-447A-44BB-80B4-92A79B843FC7}" type="datetimeFigureOut">
              <a:rPr lang="ru-RU"/>
              <a:pPr>
                <a:defRPr/>
              </a:pPr>
              <a:t>02.12.2015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CC349-6C2E-4EA6-ACDC-E9D43141A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349FC-847D-4583-9D7E-DC3BB708C85B}" type="datetimeFigureOut">
              <a:rPr lang="ru-RU"/>
              <a:pPr>
                <a:defRPr/>
              </a:pPr>
              <a:t>02.12.2015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8A564-38BF-4F71-8AA4-09FC2157BB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42726-299F-470D-A126-A7AD05394D7F}" type="datetimeFigureOut">
              <a:rPr lang="ru-RU"/>
              <a:pPr>
                <a:defRPr/>
              </a:pPr>
              <a:t>02.12.2015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B627A-A6F8-40A2-951C-A7C230FB3E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C5A35-D2BD-4AD1-B0EA-3ACF4C57AC03}" type="datetimeFigureOut">
              <a:rPr lang="ru-RU"/>
              <a:pPr>
                <a:defRPr/>
              </a:pPr>
              <a:t>02.12.2015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7E622-67D7-45CF-A6EA-227DD247E1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B62FB-6438-487C-A2B3-EB98851C8123}" type="datetimeFigureOut">
              <a:rPr lang="ru-RU"/>
              <a:pPr>
                <a:defRPr/>
              </a:pPr>
              <a:t>02.12.2015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F3FCD-DB23-49D2-AB57-75273535F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CA2F9-AB9F-431C-8BD6-9065FD902042}" type="datetimeFigureOut">
              <a:rPr lang="ru-RU"/>
              <a:pPr>
                <a:defRPr/>
              </a:pPr>
              <a:t>02.12.2015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79CE6-F1B0-467B-92E6-4EA4F36976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91E46-2AFE-4BCE-BAC8-F4A4F139FC2E}" type="datetimeFigureOut">
              <a:rPr lang="ru-RU"/>
              <a:pPr>
                <a:defRPr/>
              </a:pPr>
              <a:t>02.12.2015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B613F-1777-46E5-BF49-71523BEDC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B5A07-D3B4-4DDB-BD24-29BF9B3B85B8}" type="datetimeFigureOut">
              <a:rPr lang="ru-RU"/>
              <a:pPr>
                <a:defRPr/>
              </a:pPr>
              <a:t>02.12.2015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0AD2E-1FE3-439D-AC34-D44AF6809E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92801-3459-4094-935F-68D70A7E920C}" type="datetimeFigureOut">
              <a:rPr lang="ru-RU"/>
              <a:pPr>
                <a:defRPr/>
              </a:pPr>
              <a:t>02.12.2015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1BD9C-9030-4F53-8E2B-BDF05BE6E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1AAAA-BCE6-4831-B316-05166384B098}" type="datetimeFigureOut">
              <a:rPr lang="ru-RU"/>
              <a:pPr>
                <a:defRPr/>
              </a:pPr>
              <a:t>02.12.2015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A92E7-31CD-42BC-A1A7-D64A260023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718050" y="993775"/>
            <a:ext cx="1847850" cy="1530350"/>
            <a:chOff x="4718762" y="993075"/>
            <a:chExt cx="1847138" cy="1530439"/>
          </a:xfrm>
        </p:grpSpPr>
        <p:sp>
          <p:nvSpPr>
            <p:cNvPr id="6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E5250-563E-4168-931C-E4AC06EC8777}" type="datetimeFigureOut">
              <a:rPr lang="ru-RU"/>
              <a:pPr>
                <a:defRPr/>
              </a:pPr>
              <a:t>02.12.2015</a:t>
            </a:fld>
            <a:endParaRPr lang="ru-RU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B81F6-8875-4729-ABAD-12DF895D64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4"/>
          <p:cNvGrpSpPr>
            <a:grpSpLocks/>
          </p:cNvGrpSpPr>
          <p:nvPr/>
        </p:nvGrpSpPr>
        <p:grpSpPr bwMode="auto">
          <a:xfrm>
            <a:off x="0" y="0"/>
            <a:ext cx="9251950" cy="6858000"/>
            <a:chOff x="-9" y="-16"/>
            <a:chExt cx="9252346" cy="6858038"/>
          </a:xfrm>
        </p:grpSpPr>
        <p:grpSp>
          <p:nvGrpSpPr>
            <p:cNvPr id="1032" name="Group 638"/>
            <p:cNvGrpSpPr>
              <a:grpSpLocks/>
            </p:cNvGrpSpPr>
            <p:nvPr/>
          </p:nvGrpSpPr>
          <p:grpSpPr bwMode="auto"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1033" name="Group 669"/>
            <p:cNvGrpSpPr>
              <a:grpSpLocks/>
            </p:cNvGrpSpPr>
            <p:nvPr/>
          </p:nvGrpSpPr>
          <p:grpSpPr bwMode="auto"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318" y="3703642"/>
                <a:ext cx="1588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034" name="Group 715"/>
            <p:cNvGrpSpPr>
              <a:grpSpLocks/>
            </p:cNvGrpSpPr>
            <p:nvPr/>
          </p:nvGrpSpPr>
          <p:grpSpPr bwMode="auto"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C71F5B31-0597-4774-B4F5-52FFC140457F}" type="datetimeFigureOut">
              <a:rPr lang="ru-RU"/>
              <a:pPr>
                <a:defRPr/>
              </a:pPr>
              <a:t>02.12.2015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85BF13C7-C3B2-4B49-BBDC-64F6E0C522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5" r:id="rId9"/>
    <p:sldLayoutId id="2147483743" r:id="rId10"/>
    <p:sldLayoutId id="2147483744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404040"/>
          </a:solidFill>
          <a:latin typeface="+mj-lt"/>
          <a:ea typeface="Trebuchet MS" pitchFamily="34" charset="0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1403350" y="476250"/>
            <a:ext cx="6337300" cy="809625"/>
          </a:xfrm>
        </p:spPr>
        <p:txBody>
          <a:bodyPr/>
          <a:lstStyle/>
          <a:p>
            <a:pPr algn="ctr" eaLnBrk="1" hangingPunct="1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«Детский сад комбинированного вида № 83»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9650" y="1857375"/>
            <a:ext cx="7450138" cy="4524375"/>
          </a:xfrm>
        </p:spPr>
        <p:txBody>
          <a:bodyPr anchor="b"/>
          <a:lstStyle/>
          <a:p>
            <a:pPr algn="ctr" eaLnBrk="1" hangingPunct="1">
              <a:lnSpc>
                <a:spcPct val="80000"/>
              </a:lnSpc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«Использование нестандартного оборудования в </a:t>
            </a:r>
            <a:r>
              <a:rPr lang="ru-RU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физкультурно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оздоровительной работе в детском дошкольном учреждении» 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lnSpc>
                <a:spcPct val="80000"/>
              </a:lnSpc>
            </a:pPr>
            <a:endParaRPr lang="ru-RU" sz="2200" b="1" dirty="0" smtClean="0">
              <a:solidFill>
                <a:srgbClr val="8064A2"/>
              </a:solidFill>
              <a:latin typeface="Arial" charset="0"/>
            </a:endParaRPr>
          </a:p>
          <a:p>
            <a:pPr algn="r" eaLnBrk="1" hangingPunct="1">
              <a:lnSpc>
                <a:spcPct val="80000"/>
              </a:lnSpc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Воспитатели: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Кунгурцева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Наталья Николаевна,</a:t>
            </a:r>
          </a:p>
          <a:p>
            <a:pPr algn="r" eaLnBrk="1" hangingPunct="1">
              <a:lnSpc>
                <a:spcPct val="80000"/>
              </a:lnSpc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Старостина Елена Борисовна</a:t>
            </a:r>
          </a:p>
          <a:p>
            <a:pPr algn="r" eaLnBrk="1" hangingPunct="1">
              <a:lnSpc>
                <a:spcPct val="80000"/>
              </a:lnSpc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Инструктор по физическому воспитанию: </a:t>
            </a:r>
          </a:p>
          <a:p>
            <a:pPr algn="r" eaLnBrk="1" hangingPunct="1">
              <a:lnSpc>
                <a:spcPct val="80000"/>
              </a:lnSpc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Скобелкина Анастасия Олеговна</a:t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Мурманск 2015г.</a:t>
            </a:r>
          </a:p>
          <a:p>
            <a:pPr algn="ctr" eaLnBrk="1" hangingPunct="1">
              <a:lnSpc>
                <a:spcPct val="80000"/>
              </a:lnSpc>
            </a:pPr>
            <a:endParaRPr lang="ru-RU" sz="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1009650" y="115888"/>
            <a:ext cx="7124700" cy="576262"/>
          </a:xfrm>
        </p:spPr>
        <p:txBody>
          <a:bodyPr/>
          <a:lstStyle/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Элементы физкультурно – оздоровительной работы в образовательных областях</a:t>
            </a:r>
            <a:endParaRPr lang="ru-RU" sz="2400" smtClean="0">
              <a:cs typeface="Trebuchet MS" pitchFamily="34" charset="0"/>
            </a:endParaRP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xfrm>
            <a:off x="1009650" y="1916113"/>
            <a:ext cx="7124700" cy="3889375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16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Чтение художественной литературы: </a:t>
            </a: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закреплять умение детей согласовывать движение со стихотворным текстом, закреплять знания детей о произведениях на сюжетных занятиях и развлечениях: 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Элементы логоритмики;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Физкультминутки;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Двигательные разминки.</a:t>
            </a:r>
          </a:p>
          <a:p>
            <a:pPr algn="just">
              <a:buFont typeface="Wingdings" pitchFamily="2" charset="2"/>
              <a:buChar char="q"/>
            </a:pPr>
            <a:r>
              <a:rPr lang="ru-RU" sz="1600" b="1" smtClean="0">
                <a:solidFill>
                  <a:srgbClr val="000000"/>
                </a:solidFill>
                <a:latin typeface="Times New Roman" pitchFamily="18" charset="0"/>
              </a:rPr>
              <a:t>Художественное творчество: </a:t>
            </a: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</a:rPr>
              <a:t>привлечение внимания дошкольников к эстетической стороне внешнего вида детей и воспитателя, оформления помещения; использование на занятиях физкультурой изготовленных детьми и родителями  нестандартных физкультурных пособий, 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</a:rPr>
              <a:t>рисование мелом разметки для подвижных игр в летний оздоровительный период. </a:t>
            </a:r>
          </a:p>
          <a:p>
            <a:pPr algn="just">
              <a:buFont typeface="Wingdings" pitchFamily="2" charset="2"/>
              <a:buChar char="q"/>
            </a:pPr>
            <a:r>
              <a:rPr lang="ru-RU" sz="1600" b="1" smtClean="0">
                <a:solidFill>
                  <a:srgbClr val="000000"/>
                </a:solidFill>
                <a:latin typeface="Times New Roman" pitchFamily="18" charset="0"/>
              </a:rPr>
              <a:t>Музыка: </a:t>
            </a: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</a:rPr>
              <a:t>ритмическая гимнастика, игры и упражнения под музыку, пение; проведение спортивных игр и соревнований под музыкальное сопровождение; развитие артистических способностей в подвижных играх имитационного характера: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</a:rPr>
              <a:t> Подвижные игры под музыку;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</a:rPr>
              <a:t>Ходьба бег под музыку;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</a:rPr>
              <a:t>ОРУ под музыку. </a:t>
            </a:r>
          </a:p>
          <a:p>
            <a:pPr>
              <a:buFont typeface="Wingdings 2" pitchFamily="18" charset="2"/>
              <a:buNone/>
            </a:pPr>
            <a:endParaRPr lang="ru-RU" sz="16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1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1009650" y="115888"/>
            <a:ext cx="6802438" cy="649287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Участники проекта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827584" y="692696"/>
          <a:ext cx="72008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899592" y="15719"/>
            <a:ext cx="7234237" cy="647700"/>
          </a:xfrm>
        </p:spPr>
        <p:txBody>
          <a:bodyPr/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Этапы реализации проекта</a:t>
            </a:r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>
          <a:xfrm>
            <a:off x="1042988" y="1052513"/>
            <a:ext cx="7273925" cy="5545137"/>
          </a:xfrm>
        </p:spPr>
        <p:txBody>
          <a:bodyPr/>
          <a:lstStyle/>
          <a:p>
            <a:pPr algn="just" eaLnBrk="1" hangingPunct="1">
              <a:lnSpc>
                <a:spcPct val="70000"/>
              </a:lnSpc>
              <a:buFont typeface="Wingdings" pitchFamily="2" charset="2"/>
              <a:buChar char="q"/>
            </a:pP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Подготовительный этап (сентябрь 2014г – ноябрь 2014г.)</a:t>
            </a: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 стартовой диагностики – выявление групп детей с низким уровнем развития физических качеств;</a:t>
            </a: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Анкетирование родителей;</a:t>
            </a: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Выявление потребности в нестандартном оборудовании; </a:t>
            </a: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Изучение литературы по данной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теме.</a:t>
            </a: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q"/>
            </a:pP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Практический этап (декабрь 2014г - март 2016г.)</a:t>
            </a: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Составление картотеки нестандартного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оборудования;</a:t>
            </a: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Изготовление оборудования совместно с родителями;</a:t>
            </a: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содержания занятий;</a:t>
            </a: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 комплекса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оздоровительно–образовательных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воспитательных мероприятий с использованием нестандартного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оборудования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Промежуточная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диагностика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 2015г.</a:t>
            </a: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Корректировка планов (июнь-август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2015г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</a:t>
            </a: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q"/>
            </a:pP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Заключительный этап (апрель - май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2016г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Итоговая диагностика. Выводы;</a:t>
            </a: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Составление и оформление методических рекомендаций использования нестандартного оборудования в двигательной активности детей.</a:t>
            </a:r>
          </a:p>
          <a:p>
            <a:pPr algn="just" eaLnBrk="1" hangingPunct="1">
              <a:lnSpc>
                <a:spcPct val="70000"/>
              </a:lnSpc>
              <a:buFont typeface="Wingdings" pitchFamily="2" charset="2"/>
              <a:buChar char="ü"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1009650" y="188913"/>
            <a:ext cx="7124700" cy="792162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анкетирования родителей</a:t>
            </a:r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>
          <a:xfrm>
            <a:off x="500034" y="1357298"/>
            <a:ext cx="8280400" cy="5143536"/>
          </a:xfrm>
        </p:spPr>
        <p:txBody>
          <a:bodyPr/>
          <a:lstStyle/>
          <a:p>
            <a:pPr marL="0" indent="0" algn="just">
              <a:buFont typeface="Wingdings 2" pitchFamily="18" charset="2"/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 2" pitchFamily="18" charset="2"/>
              <a:buNone/>
            </a:pP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 2" pitchFamily="18" charset="2"/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Анкетирование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проводилось в октябре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2014г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В опросе участвовало 15 родителей второй  младшей группы (5 мальчиков и 10 девочек):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Как Вы оцениваете двигательную активность своего ребенка?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Малоподвижный – 6,6%   Норма – 46,6%   Очень подвижный- 46,6%;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Как  Вы с ребёнком добираетесь в дошкольное  учреждение?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Пешком – 33,3%     На общественном / личном транспорте – 66,6%;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Как Вы оцениваете работу по физическому воспитанию Вашего ребёнка в дошкольном учреждении?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Отлично- 40%    Хорошо – 60%  Удовлетворительно – 0%  Неудовлетворительно – 0%;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Посещает ли Ваш ребёнок дополнительные занятия по физической подготовке (например – бассейн и т.д.)?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 – 50%            Нет – 50%</a:t>
            </a:r>
          </a:p>
          <a:p>
            <a:pPr marL="0" indent="0" algn="just">
              <a:buFont typeface="Wingdings 2" pitchFamily="18" charset="2"/>
              <a:buNone/>
            </a:pP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3"/>
          <p:cNvSpPr>
            <a:spLocks noGrp="1"/>
          </p:cNvSpPr>
          <p:nvPr>
            <p:ph type="title"/>
          </p:nvPr>
        </p:nvSpPr>
        <p:spPr>
          <a:xfrm>
            <a:off x="1009650" y="115888"/>
            <a:ext cx="7124700" cy="1009650"/>
          </a:xfrm>
        </p:spPr>
        <p:txBody>
          <a:bodyPr/>
          <a:lstStyle/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Результаты анкетирования родителей</a:t>
            </a:r>
            <a:endParaRPr lang="ru-RU" smtClean="0">
              <a:cs typeface="Trebuchet MS" pitchFamily="34" charset="0"/>
            </a:endParaRPr>
          </a:p>
        </p:txBody>
      </p:sp>
      <p:sp>
        <p:nvSpPr>
          <p:cNvPr id="30722" name="Объект 4"/>
          <p:cNvSpPr>
            <a:spLocks noGrp="1"/>
          </p:cNvSpPr>
          <p:nvPr>
            <p:ph idx="1"/>
          </p:nvPr>
        </p:nvSpPr>
        <p:spPr>
          <a:xfrm>
            <a:off x="214313" y="981075"/>
            <a:ext cx="8785225" cy="5876925"/>
          </a:xfrm>
        </p:spPr>
        <p:txBody>
          <a:bodyPr anchor="t"/>
          <a:lstStyle/>
          <a:p>
            <a:pPr marL="0" indent="0" algn="just">
              <a:buFont typeface="Wingdings 2" pitchFamily="18" charset="2"/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5. Уделяете ли Вы внимание физическому воспитанию ребёнка в семье?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Регулярно – 40%   В выходные дни – 53,3%  Во время отпуска – 0% Никогда – 0%    Затрудняюсь ответить – 6,6%;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6. Что мешает Вам активно заниматься физическим развитием своего ребёнка?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Состояние здоровья – 0%;    Недостаток времени -  73,3%;   Недостаток воли – 6,6%; Недостаток знаний и умений – 0%;   Усталость на работе – 40%;    Другие факторы – 6,6%;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7. Каковы источники Ваших знаний о физическом воспитании дошкольника?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Исхожу из личного опыта -  66,6% ; Телевидение, интернет – 53,3% ; Родственники, друзья и знакомые – 33,3%; Медицинские работники – 26,6%; Специальная литература – 13,3% ; Статьи в газетах и журналах – 20% ;    Специалисты  ДОУ – 13,3% ;    Лекции и беседы – 13,3%; Не интересуюсь – 0%;</a:t>
            </a:r>
          </a:p>
          <a:p>
            <a:pPr marL="0" indent="0" algn="just">
              <a:buFont typeface="Wingdings 2" pitchFamily="18" charset="2"/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3"/>
          <p:cNvSpPr>
            <a:spLocks noGrp="1"/>
          </p:cNvSpPr>
          <p:nvPr>
            <p:ph type="title"/>
          </p:nvPr>
        </p:nvSpPr>
        <p:spPr>
          <a:xfrm>
            <a:off x="1009650" y="115888"/>
            <a:ext cx="7124700" cy="1009650"/>
          </a:xfrm>
        </p:spPr>
        <p:txBody>
          <a:bodyPr/>
          <a:lstStyle/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Результаты анкетирования родителей</a:t>
            </a:r>
            <a:endParaRPr lang="ru-RU" smtClean="0">
              <a:cs typeface="Trebuchet MS" pitchFamily="34" charset="0"/>
            </a:endParaRPr>
          </a:p>
        </p:txBody>
      </p:sp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07950" y="981075"/>
            <a:ext cx="8785225" cy="5400675"/>
          </a:xfrm>
        </p:spPr>
        <p:txBody>
          <a:bodyPr anchor="t"/>
          <a:lstStyle/>
          <a:p>
            <a:pPr marL="0" indent="0" algn="just">
              <a:buFont typeface="Wingdings 2" pitchFamily="18" charset="2"/>
              <a:buNone/>
            </a:pP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Укажите, как проявляется двигательная активность Вашего ребёнка в семье?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Утренняя гимнастика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систематически – 13,3%, случайно – 20%, никогда – 13,3%;    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Прогулки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систематически – 66,6%,  случайно – 20% ,   никогда – 0% ;      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Подвижные игры на воздухе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систематически – 46,6%,  случайно – 40%; 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Подвижные игры, упражнения со спортивным оборудованием, на тренажёрах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60%;   </a:t>
            </a:r>
            <a:r>
              <a:rPr lang="ru-RU" sz="18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Туристические походы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13,3%;  </a:t>
            </a:r>
            <a:r>
              <a:rPr lang="ru-RU" sz="18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Купание и плавание (в сезон)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53,3%; </a:t>
            </a:r>
            <a:r>
              <a:rPr lang="ru-RU" sz="18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Лыжи, санки (в сезон)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66,6%; </a:t>
            </a:r>
            <a:r>
              <a:rPr lang="ru-RU" sz="18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Катание на коньках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6,6%; Другие виды спорта </a:t>
            </a:r>
            <a:r>
              <a:rPr lang="ru-RU" sz="18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утренняя пробежка, бокс, гантели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-6,6%( 1 анкета); 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 Кто, по Вашему мнению, в большей степени влияет на формирование двигательной активности ребёнка?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Отец – 0%;  Мать – 13,3%; Оба родителя – 86,6%; Педагоги ДОУ – 53,3%; Старшие (младшие) братья и сестры – 26,6%; Другие люди – </a:t>
            </a:r>
            <a:r>
              <a:rPr lang="ru-RU" sz="18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бабушка, дедушка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6,6%(1 анкета);</a:t>
            </a:r>
          </a:p>
          <a:p>
            <a:pPr marL="0" indent="0" algn="just">
              <a:buFont typeface="Wingdings 2" pitchFamily="18" charset="2"/>
              <a:buNone/>
            </a:pPr>
            <a:endParaRPr lang="ru-RU" sz="18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>
          <a:xfrm>
            <a:off x="1000125" y="214313"/>
            <a:ext cx="7100888" cy="1343025"/>
          </a:xfrm>
        </p:spPr>
        <p:txBody>
          <a:bodyPr/>
          <a:lstStyle/>
          <a:p>
            <a:pPr algn="ctr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Вывод:</a:t>
            </a:r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>
          <a:xfrm>
            <a:off x="827088" y="1341438"/>
            <a:ext cx="7921625" cy="2951162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Данные анкет показывают что физическое воспитание в семье проводится в основном в выходные дни, двигательная активность ребёнка проявляется стихийно, во время прогулок.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Родители не имеют достаточно времени для занятий физическим развитием детей.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Представления о физическом воспитании дошкольников у родителей формируются чаще всего из личного опыта, а также средств массовой информации.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1009650" y="115888"/>
            <a:ext cx="7124700" cy="1014412"/>
          </a:xfrm>
        </p:spPr>
        <p:txBody>
          <a:bodyPr/>
          <a:lstStyle/>
          <a:p>
            <a:pPr algn="ctr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Рекомендации: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00113" y="1268413"/>
            <a:ext cx="7704137" cy="4321175"/>
          </a:xfrm>
        </p:spPr>
        <p:txBody>
          <a:bodyPr/>
          <a:lstStyle/>
          <a:p>
            <a:pPr marL="0" indent="0" algn="just">
              <a:spcAft>
                <a:spcPts val="1000"/>
              </a:spcAft>
              <a:buFont typeface="Wingdings 2" pitchFamily="18" charset="2"/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успешного решения проблемы физического воспитания детей дошкольного возраста необходимо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Aft>
                <a:spcPts val="1000"/>
              </a:spcAft>
              <a:buFont typeface="Wingdings 2" pitchFamily="18" charset="2"/>
              <a:buAutoNum type="arabicPeriod"/>
              <a:defRPr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Особое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внимание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уделять просвещению родителей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вопросам физического воспитания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семье.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Тематика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должна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отражать вопросы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физического воспитания детей в дошкольном учреждении и его преемственности в семье, создания условий в семье для достаточной двигательной активности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детей.</a:t>
            </a:r>
          </a:p>
          <a:p>
            <a:pPr algn="just">
              <a:spcAft>
                <a:spcPts val="1000"/>
              </a:spcAft>
              <a:buFont typeface="Wingdings 2" pitchFamily="18" charset="2"/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Теоретические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знания родителей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подкреплять активным вовлечением их к участию в спортивных праздниках и развлечениях, открытых мероприятиях,  для обеспечения их сознательного отношения к системе физического воспитания. </a:t>
            </a:r>
          </a:p>
          <a:p>
            <a:pPr algn="just">
              <a:spcAft>
                <a:spcPts val="1000"/>
              </a:spcAft>
              <a:buFont typeface="Wingdings 2" pitchFamily="18" charset="2"/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Для  повышения заинтересованности семьи педагогам регулярно информировать  родителей о   развитии физических качеств ребенка. </a:t>
            </a:r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4"/>
          <p:cNvSpPr>
            <a:spLocks noGrp="1"/>
          </p:cNvSpPr>
          <p:nvPr>
            <p:ph type="title"/>
          </p:nvPr>
        </p:nvSpPr>
        <p:spPr>
          <a:xfrm>
            <a:off x="1009650" y="476250"/>
            <a:ext cx="7124700" cy="1008063"/>
          </a:xfrm>
        </p:spPr>
        <p:txBody>
          <a:bodyPr/>
          <a:lstStyle/>
          <a:p>
            <a:pPr algn="ctr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Применение нестандартного спортивного оборудования в целях совершенствования физического развития детей</a:t>
            </a:r>
            <a:br>
              <a:rPr lang="ru-RU" sz="2800" b="1" smtClean="0">
                <a:latin typeface="Times New Roman" pitchFamily="18" charset="0"/>
                <a:cs typeface="Times New Roman" pitchFamily="18" charset="0"/>
              </a:rPr>
            </a:br>
            <a:endParaRPr lang="ru-RU" smtClean="0">
              <a:cs typeface="Trebuchet MS" pitchFamily="34" charset="0"/>
            </a:endParaRPr>
          </a:p>
        </p:txBody>
      </p:sp>
      <p:sp>
        <p:nvSpPr>
          <p:cNvPr id="35842" name="Объект 5"/>
          <p:cNvSpPr>
            <a:spLocks noGrp="1"/>
          </p:cNvSpPr>
          <p:nvPr>
            <p:ph idx="1"/>
          </p:nvPr>
        </p:nvSpPr>
        <p:spPr>
          <a:xfrm>
            <a:off x="611188" y="2420938"/>
            <a:ext cx="7848600" cy="2933700"/>
          </a:xfrm>
        </p:spPr>
        <p:txBody>
          <a:bodyPr/>
          <a:lstStyle/>
          <a:p>
            <a:pPr indent="0" algn="just">
              <a:lnSpc>
                <a:spcPct val="115000"/>
              </a:lnSpc>
              <a:spcAft>
                <a:spcPct val="0"/>
              </a:spcAft>
              <a:buFont typeface="Wingdings 2" pitchFamily="18" charset="2"/>
              <a:buNone/>
            </a:pPr>
            <a:endParaRPr lang="ru-RU" sz="1200" dirty="0" smtClean="0">
              <a:latin typeface="Calibri" pitchFamily="34" charset="0"/>
              <a:cs typeface="Times New Roman" pitchFamily="18" charset="0"/>
            </a:endParaRPr>
          </a:p>
          <a:p>
            <a:pPr indent="0" algn="just">
              <a:lnSpc>
                <a:spcPct val="115000"/>
              </a:lnSpc>
              <a:spcAft>
                <a:spcPct val="0"/>
              </a:spcAft>
              <a:buFont typeface="Wingdings" pitchFamily="2" charset="2"/>
              <a:buChar char="q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физического развития можно решать с применением нетрадиционного оборудования, которое позволяет:</a:t>
            </a:r>
          </a:p>
          <a:p>
            <a:pPr indent="0" algn="just">
              <a:lnSpc>
                <a:spcPct val="115000"/>
              </a:lnSpc>
              <a:spcAft>
                <a:spcPct val="0"/>
              </a:spcAft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повышать интерес детей к выполнению основных движений и игр;</a:t>
            </a:r>
          </a:p>
          <a:p>
            <a:pPr indent="0" algn="just">
              <a:lnSpc>
                <a:spcPct val="115000"/>
              </a:lnSpc>
              <a:spcAft>
                <a:spcPct val="0"/>
              </a:spcAft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способствовать формированию физических качеств и двигательных умений детей;</a:t>
            </a:r>
          </a:p>
          <a:p>
            <a:pPr indent="0" algn="just">
              <a:lnSpc>
                <a:spcPct val="115000"/>
              </a:lnSpc>
              <a:spcAft>
                <a:spcPct val="0"/>
              </a:spcAft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чередовать различные виды активности детей, направляя их интересы, стимулируя желания детей заниматься двигательной деятельностью;</a:t>
            </a:r>
          </a:p>
          <a:p>
            <a:pPr indent="0" algn="just">
              <a:lnSpc>
                <a:spcPct val="115000"/>
              </a:lnSpc>
              <a:spcAft>
                <a:spcPct val="0"/>
              </a:spcAft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повысить моторную плотность физкультурных занятий;</a:t>
            </a:r>
          </a:p>
          <a:p>
            <a:pPr indent="0" algn="just">
              <a:lnSpc>
                <a:spcPct val="115000"/>
              </a:lnSpc>
              <a:spcAft>
                <a:spcPct val="0"/>
              </a:spcAft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уточнять представления о форме предметов, положении частей, их относительной величине, о цвете предметов; развивать чувство цвета и формы;</a:t>
            </a:r>
          </a:p>
          <a:p>
            <a:pPr indent="0" algn="just">
              <a:lnSpc>
                <a:spcPct val="115000"/>
              </a:lnSpc>
              <a:spcAft>
                <a:spcPct val="0"/>
              </a:spcAft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развивать у детей наблюдательность, эстетическое восприятие, воображение, зрительную память.</a:t>
            </a:r>
          </a:p>
          <a:p>
            <a:pPr indent="0" algn="just">
              <a:lnSpc>
                <a:spcPct val="115000"/>
              </a:lnSpc>
              <a:spcAft>
                <a:spcPct val="0"/>
              </a:spcAft>
              <a:buFont typeface="Wingdings 2" pitchFamily="18" charset="2"/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реализации этих задач особое значение придается использованию нестандартного физкультурного оборудования, которое позволяет более быстро и качественно формировать двигательные умения и навыки, способствует повышению интереса к физкультурным занятиям, обеспечивает активную двигательную деятельность детей в течение всего дня.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Требования, предъявляемые к нестандартному оборудованию</a:t>
            </a:r>
          </a:p>
        </p:txBody>
      </p:sp>
      <p:sp>
        <p:nvSpPr>
          <p:cNvPr id="3686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Нестандартное оборудование должно быть: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безопасным;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максимально эффективным;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удобным к применению;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компактным;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универсальным;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технологичным и простым в изготовлении;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эстетическим.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0"/>
          <p:cNvSpPr>
            <a:spLocks noGrp="1"/>
          </p:cNvSpPr>
          <p:nvPr>
            <p:ph type="title"/>
          </p:nvPr>
        </p:nvSpPr>
        <p:spPr>
          <a:xfrm>
            <a:off x="1009650" y="260350"/>
            <a:ext cx="7124700" cy="720725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Проблема проекта:</a:t>
            </a:r>
          </a:p>
        </p:txBody>
      </p:sp>
      <p:sp>
        <p:nvSpPr>
          <p:cNvPr id="15362" name="Объект 7"/>
          <p:cNvSpPr>
            <a:spLocks noGrp="1"/>
          </p:cNvSpPr>
          <p:nvPr>
            <p:ph idx="1"/>
          </p:nvPr>
        </p:nvSpPr>
        <p:spPr>
          <a:xfrm>
            <a:off x="1009650" y="1285875"/>
            <a:ext cx="7124700" cy="4303713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современном обществе приоритетным становится интеллектуальное развитие ребенка. Дети в большинстве своем испытывают «двигательный дефицит», в результате:</a:t>
            </a:r>
          </a:p>
          <a:p>
            <a:pPr algn="just" eaLnBrk="1" hangingPunct="1">
              <a:lnSpc>
                <a:spcPct val="10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увеличивается статистическая нагрузка на определенные группы мышц; </a:t>
            </a:r>
          </a:p>
          <a:p>
            <a:pPr algn="just" eaLnBrk="1" hangingPunct="1">
              <a:lnSpc>
                <a:spcPct val="10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снижается сила и работоспособность мускулатуры; </a:t>
            </a:r>
          </a:p>
          <a:p>
            <a:pPr algn="just" eaLnBrk="1" hangingPunct="1">
              <a:lnSpc>
                <a:spcPct val="10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нарушаются функции организма. </a:t>
            </a:r>
          </a:p>
          <a:p>
            <a:pPr algn="just" eaLnBrk="1" hangingPunct="1">
              <a:lnSpc>
                <a:spcPct val="105000"/>
              </a:lnSpc>
              <a:spcAft>
                <a:spcPts val="1000"/>
              </a:spcAft>
              <a:buFont typeface="Wingdings" pitchFamily="2" charset="2"/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Поэтому необходимо вести поиск новых подходов для привлечения детей к занятиям физкультурой и спортом, развивая интерес к движению как жизненной потребности быть ловким, сильным, смелым.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>
          <a:xfrm>
            <a:off x="684213" y="188913"/>
            <a:ext cx="7704137" cy="936625"/>
          </a:xfrm>
        </p:spPr>
        <p:txBody>
          <a:bodyPr/>
          <a:lstStyle/>
          <a:p>
            <a:pPr algn="ctr" eaLnBrk="1" hangingPunct="1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Материалы для изготовления нестандартного оборудования:</a:t>
            </a:r>
          </a:p>
        </p:txBody>
      </p:sp>
      <p:pic>
        <p:nvPicPr>
          <p:cNvPr id="31746" name="Picture 8" descr="IMG_027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596" y="1500174"/>
            <a:ext cx="4110037" cy="46085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7891" name="TextBox 4"/>
          <p:cNvSpPr txBox="1">
            <a:spLocks noChangeArrowheads="1"/>
          </p:cNvSpPr>
          <p:nvPr/>
        </p:nvSpPr>
        <p:spPr bwMode="auto">
          <a:xfrm>
            <a:off x="4857752" y="1571612"/>
            <a:ext cx="407196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Бросовый материал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пробки, потолочная плитка,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футляры от «киндер-сюрпризов»,  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чупа-чупсов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пластиковые  бутылочки,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нитки,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палочки,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проволока,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бисер,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дощечки,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фломастеры,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пуговицы,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лоскутки ткани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принципы использования нестандартного оборудования</a:t>
            </a:r>
          </a:p>
        </p:txBody>
      </p:sp>
      <p:sp>
        <p:nvSpPr>
          <p:cNvPr id="38914" name="Объект 4"/>
          <p:cNvSpPr>
            <a:spLocks noGrp="1"/>
          </p:cNvSpPr>
          <p:nvPr>
            <p:ph idx="1"/>
          </p:nvPr>
        </p:nvSpPr>
        <p:spPr>
          <a:xfrm>
            <a:off x="1009650" y="1916113"/>
            <a:ext cx="7124700" cy="4176712"/>
          </a:xfrm>
        </p:spPr>
        <p:txBody>
          <a:bodyPr/>
          <a:lstStyle/>
          <a:p>
            <a:pPr algn="just" defTabSz="914400" eaLnBrk="1" hangingPunct="1"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Оборудование может быть использовано на физкультурных занятиях и  в самостоятельной двигательной деятельности детей.</a:t>
            </a:r>
          </a:p>
          <a:p>
            <a:pPr algn="just" defTabSz="914400" eaLnBrk="1" hangingPunct="1"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Начиная упражнения с оборудованием от самых простых, следует постепенно переходить к более сложным, разнообразить движения.</a:t>
            </a:r>
          </a:p>
          <a:p>
            <a:pPr algn="just" defTabSz="914400" eaLnBrk="1" hangingPunct="1"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Важно чередовать упражнения так, чтобы нагрузка в движениях, идущих друг за другом, не приходилась на одни и те же группы мышц. Полезно использовать дыхательные упражнения на расслабление мышц.</a:t>
            </a:r>
          </a:p>
          <a:p>
            <a:pPr algn="just" defTabSz="914400" eaLnBrk="1" hangingPunct="1">
              <a:spcBef>
                <a:spcPct val="0"/>
              </a:spcBef>
              <a:spcAft>
                <a:spcPct val="0"/>
              </a:spcAft>
              <a:buClrTx/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процессе выполнения упражнений необходимо внимательно следить за состоянием самочувствия детей, не допускать перегрузок.</a:t>
            </a:r>
          </a:p>
          <a:p>
            <a:pPr defTabSz="914400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>
          <a:xfrm>
            <a:off x="1009650" y="115888"/>
            <a:ext cx="7162800" cy="360362"/>
          </a:xfrm>
        </p:spPr>
        <p:txBody>
          <a:bodyPr/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Перечень нестандартного оборудования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612194" y="620688"/>
          <a:ext cx="7920879" cy="600201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56974"/>
                <a:gridCol w="2132544"/>
                <a:gridCol w="2894167"/>
                <a:gridCol w="2437194"/>
              </a:tblGrid>
              <a:tr h="28803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Оборудование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Применение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Развитие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39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«Парашют»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Подвижные игры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Ловкость, внимание,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быстроту реакции, умение ориентироваться в пространстве, целеустремлённость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10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«Пенёчки»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Перешагивание, ориентир,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бег змейкой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Устойчивость во время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движений и в статическом положении,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координацию движений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«Бильбоке»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Самостоятельная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деятельность, для игр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Развития ловкости, внимания, глазомера, быстроты реакции, умения регулировать и координировать движения, формирование навыков самоконтроля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15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«Ветерок в бутылке»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Дыхательная гимнастика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Органы дыхания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15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«Труба здоровья»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Для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основных видов деятельности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(перешагивания,  перепрыгивания,  обегания)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Устойчивость во время движений и в статическом положении, координацию движений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0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«Рыбалка»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Подвижная игра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Развивает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мелкую  моторику  пальцев рук, ловкость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71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«Цветная дорожка»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Укрепление осанки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координации движений, пространственных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представлений(вправо – влево)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3"/>
          <p:cNvSpPr>
            <a:spLocks noGrp="1"/>
          </p:cNvSpPr>
          <p:nvPr>
            <p:ph type="title"/>
          </p:nvPr>
        </p:nvSpPr>
        <p:spPr>
          <a:xfrm>
            <a:off x="1009650" y="-26988"/>
            <a:ext cx="7124700" cy="576263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Перечень нестандартного оборудования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683568" y="673008"/>
          <a:ext cx="7776864" cy="584077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{3C2FFA5D-87B4-456A-9821-1D502468CF0F}</a:tableStyleId>
              </a:tblPr>
              <a:tblGrid>
                <a:gridCol w="504056"/>
                <a:gridCol w="1961677"/>
                <a:gridCol w="3205587"/>
                <a:gridCol w="2105544"/>
              </a:tblGrid>
              <a:tr h="36130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Оборудование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Применение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838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«Осьминожка»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ОРУ, игр – соревнований, ходьбы,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бега, прыжков, для упражнений в равновесии, как сюрпризный и игровой момент в сюжетном занятии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Укрепление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мышц ног, рук, спины, плечевого пояса, брюшного пресса, равновесия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2702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«Султанчики»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Для общеразвивающих упражнений (ОРУ), помогают в создании веселой, красочной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атмосферы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, 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праздника, развлечения, соревнования. Используется для приветствия команд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Развивает мускулатуру рук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845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«Силачи»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Тренажёр для рук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Развивает мускулатуру рук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966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Дорожки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«Здоровья»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Для профилактики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плоскостопия у детей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Массаж стоп 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689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«Мягкие мячики»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Игра с мячом, для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метания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глазомера, меткости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7366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Разноцветные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ленточки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Подвижные игры, при выполнении ОРУ,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 праздниках и для забав, для выполнения музыкальных упражнений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Развития координационных способностей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605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Платочки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Подвижные игры, при выполнении ОРУ, на праздниках и для забав, для выполнения музыкальных упражнений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координационных способностей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>
          <a:xfrm>
            <a:off x="1009650" y="188913"/>
            <a:ext cx="7124700" cy="287337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Перечень нестандартного оборудования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683568" y="620687"/>
          <a:ext cx="7848872" cy="596213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04056"/>
                <a:gridCol w="1906529"/>
                <a:gridCol w="3311023"/>
                <a:gridCol w="2127264"/>
              </a:tblGrid>
              <a:tr h="39157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Оборудование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Применение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657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«Липкие рукавички»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Ловля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мячика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Развивает координацию движений, глазомер, ловкость, умение играть в паре, положительные эмоции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«Лабиринт»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Упражнения в равновесии, для прокатывания мяча, ползания, прыжков, игр, профилактики плоскостопия, для построений в круг, как ориентир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Развитие: равновесия ориентировки, координации, мелкой моторики рук, мышц ног Развитие правильной остановки стоп при ходьбе, внимательности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64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Тренажер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«Орешки»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Массаж шеи, головы, верхнего плечевого пояса, спины, груди, ног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Улучшает кровообращение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39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18.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«Качели»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Самостоятельная деятельность,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для игр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равновесия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84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19.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«Необычные гантели»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ОРУ, самостоятельная деятельность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мускулатуры рук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73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«Весёлые колечки»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Кольцеброс, самостоятельная деятельность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меткости, глазомера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1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«Колючие ёжики»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Массажер для ладоней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мелкой моторики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1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Канатоходцы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Ходьба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приставным шагом боком, как зрительные ориентиры; для подвижных игр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профилактики плоскостопия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683568" y="759435"/>
          <a:ext cx="7848872" cy="5812837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490905"/>
                <a:gridCol w="1972239"/>
                <a:gridCol w="3245522"/>
                <a:gridCol w="2140206"/>
              </a:tblGrid>
              <a:tr h="59278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Оборудование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Применение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25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Массажер из счет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Самомассаж стоп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Предупреждение и коррекция плоскостопия и косолапости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46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Коврик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«Травка»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Массаж стоп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Предупреждение и коррекция плоскостопия</a:t>
                      </a:r>
                    </a:p>
                    <a:p>
                      <a:pPr algn="l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9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Дорожки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«След в след»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Упражнять детей в ходьбе с правильным разворотом стопы.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Развивает координацию движений, равновесия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9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«Сороконожка»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Массаж ступней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eaLnBrk="1" hangingPunct="1">
                        <a:buFont typeface="Arial" charset="0"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Ходьба с целью</a:t>
                      </a:r>
                    </a:p>
                    <a:p>
                      <a:pPr algn="l" eaLnBrk="1" hangingPunct="1">
                        <a:buFont typeface="Arial" charset="0"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профилактики плоскостопия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15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Флажки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общеразвивающих упражнений (ОРУ), помогают в создании веселой, красочной атмосферы праздника, развлечения, соревнования. Используется для приветствия команд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Развивает координацию движений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46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«Паучок»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Самостоятельная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деятельность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Развитие мелкой моторики пальцев рук</a:t>
                      </a:r>
                    </a:p>
                    <a:p>
                      <a:pPr algn="l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15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«Мяч над головой»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Многофункциональный тренажёр (игровые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упражнения – «Достань мячик», «Кто выше подпрыгнет», «Проползи змейкой» )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Тренажер для развития мышц разгибателей бедра и подошвенных разгибателей, для брюшного пресса, а также для игр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1009650" y="188913"/>
            <a:ext cx="7124700" cy="431800"/>
          </a:xfrm>
        </p:spPr>
        <p:txBody>
          <a:bodyPr/>
          <a:lstStyle/>
          <a:p>
            <a:pPr algn="ctr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Перечень нестандартного оборудования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Заголовок 1"/>
          <p:cNvSpPr>
            <a:spLocks noGrp="1"/>
          </p:cNvSpPr>
          <p:nvPr>
            <p:ph type="title"/>
          </p:nvPr>
        </p:nvSpPr>
        <p:spPr>
          <a:xfrm>
            <a:off x="1476375" y="115888"/>
            <a:ext cx="6980238" cy="487362"/>
          </a:xfrm>
        </p:spPr>
        <p:txBody>
          <a:bodyPr/>
          <a:lstStyle/>
          <a:p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Перечень нестандартного оборудования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755576" y="802985"/>
          <a:ext cx="7739160" cy="595429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626829"/>
                <a:gridCol w="1951778"/>
                <a:gridCol w="2827701"/>
                <a:gridCol w="2332852"/>
              </a:tblGrid>
              <a:tr h="46207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Оборудование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Применение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85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30.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Мешочки 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метания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hangingPunct="1">
                        <a:buFont typeface="Arial" charset="0"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общеразвивающих упражнений,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метания вдаль, в горизонтальную и вертикальную цель.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силы рук, профилактики нарушений  осанки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12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«Поймай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рыбку»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Самостоятельная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деятельность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hangingPunct="1">
                        <a:buFont typeface="Arial" charset="0"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Развивает мелкую моторику пальцев рук, ловкость.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56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Кольцеброс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Используется в играх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Развивает глазомер детей, координацию движений, ловкость, упражнять в счёте,  воспитывать волевые  качества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4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33.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«Весёлые колечки»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общеразвивающих упражнений, для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метания, самостоятельная деятельность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Развивает мышцы ног,  рук,  координация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движений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686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34.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«Лужицы»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Перешагивание, ориентир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Развивать устойчивость во время движений и в статическом положении, координацию движений.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811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35.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«Степ – платформа»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Используется для профилактики заболеваний,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оторые 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вызваны гиподинамией, т.е. недостатком движений.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Развитие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координации движений, выносливости  посредством степ – аэробики, укрепляет и развивает сердечно – сосудистую  и дыхательную системы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0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«Идём в гости» 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(шляпа)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Самостоятельная деятельность,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для игр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  развития мелкой моторики пальцев рук, ловкость 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Заголовок 1"/>
          <p:cNvSpPr>
            <a:spLocks noGrp="1"/>
          </p:cNvSpPr>
          <p:nvPr>
            <p:ph type="title"/>
          </p:nvPr>
        </p:nvSpPr>
        <p:spPr>
          <a:xfrm>
            <a:off x="1009650" y="0"/>
            <a:ext cx="7562850" cy="642938"/>
          </a:xfrm>
        </p:spPr>
        <p:txBody>
          <a:bodyPr/>
          <a:lstStyle/>
          <a:p>
            <a:pPr algn="ctr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Перечень нестандартного оборудования</a:t>
            </a:r>
            <a:endParaRPr lang="ru-RU" sz="2800" smtClean="0">
              <a:cs typeface="Trebuchet MS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55576" y="619168"/>
          <a:ext cx="7342554" cy="612495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6639"/>
                <a:gridCol w="2063692"/>
                <a:gridCol w="2986411"/>
                <a:gridCol w="1855812"/>
              </a:tblGrid>
              <a:tr h="44213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Оборудование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Применение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Развитие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90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«Киндер  - сюрприз»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Используется для выполнения обще развивающих упражнений; как зрительные ориентиры для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перешагивания, перепрыгивания построений и перестроений т.д.; для подвижных игр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Развитие мускулатуры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рук и плечевого пояса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35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«Найди свой домик»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Используется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как подвижная игра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Быстроту, ориентировка в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пространстве, мелкая моторика, глазомер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96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«Лыжи»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(из пластмассовых бутылок)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Используется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играх – эстафетах, например по «Горной Тропе»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Развивае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  мышцы ног, координацию движений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35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Атрибуты для игр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(маски 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эмблемы  различных животных)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Используются в подвижных играх, для проведения праздников, эстафет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74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Теннисные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мячики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Упражнение на дыхания («Сдуй шарик  со стола», «Выдуй шарик из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чашки»)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Развивает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силу воздушной струи, формирует ритмичный выдох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35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«Мяч в сетках»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самостоятельной деятельности 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коррекционной работе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Развивает мышцы ног,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координацию движений</a:t>
                      </a:r>
                    </a:p>
                    <a:p>
                      <a:pPr algn="l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6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«Попади в цель»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Используется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играх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Развивает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глазомер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74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«Разноцветные шары»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самостоятельной деятельности , в коррекционной работе 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профилактика при нарушении осанки, развитие ОВД</a:t>
                      </a:r>
                    </a:p>
                    <a:p>
                      <a:pPr algn="l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Методическое сопровождение проекта</a:t>
            </a:r>
          </a:p>
        </p:txBody>
      </p:sp>
      <p:sp>
        <p:nvSpPr>
          <p:cNvPr id="4813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ru-RU" sz="28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8131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6600" y="2276475"/>
            <a:ext cx="4941888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Заголовок 1"/>
          <p:cNvSpPr>
            <a:spLocks noGrp="1"/>
          </p:cNvSpPr>
          <p:nvPr>
            <p:ph type="title"/>
          </p:nvPr>
        </p:nvSpPr>
        <p:spPr>
          <a:xfrm>
            <a:off x="1009650" y="260350"/>
            <a:ext cx="7124700" cy="1223963"/>
          </a:xfrm>
        </p:spPr>
        <p:txBody>
          <a:bodyPr/>
          <a:lstStyle/>
          <a:p>
            <a:pPr algn="ctr" eaLnBrk="1" hangingPunct="1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Комплекс оздоровительно – образовательных и воспитательных мероприятий с использованием нестандартного оборудования</a:t>
            </a:r>
            <a:br>
              <a:rPr lang="ru-RU" sz="23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3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4" name="Объект 2"/>
          <p:cNvSpPr>
            <a:spLocks noGrp="1"/>
          </p:cNvSpPr>
          <p:nvPr>
            <p:ph idx="1"/>
          </p:nvPr>
        </p:nvSpPr>
        <p:spPr>
          <a:xfrm>
            <a:off x="1071563" y="2286000"/>
            <a:ext cx="7124700" cy="28670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Тренировка различных групп мышц детского организма посредством нестандартного оборудования.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Утренняя гимнастика.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Гимнастика после дневного сна.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Прогулки-походы на спорт-площадку.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Подвижные игры.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Физические упражнения на прогулке.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Индивидуальная и дифференцированная работа – разработка комплексов упражнений для групп с низким уровнем развития физических качеств.</a:t>
            </a:r>
          </a:p>
          <a:p>
            <a:pPr eaLnBrk="1" hangingPunct="1">
              <a:buFont typeface="Wingdings" pitchFamily="2" charset="2"/>
              <a:buChar char="ü"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Гипотеза проекта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900113" y="1412875"/>
            <a:ext cx="7124700" cy="4176713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организовать физическое развитие детей с использованием нестандартного оборудования, то это приведет к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оптимизации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уровня двигательной активности детей  и может рассматриваться как одно из действенных средств сохранения здоровья ребенка, улучшения его физической подготовленности, обогащения двигательного опыта, увеличения творческого и познавательного потенциала.</a:t>
            </a:r>
          </a:p>
          <a:p>
            <a:pPr algn="just" eaLnBrk="1" hangingPunct="1">
              <a:lnSpc>
                <a:spcPct val="105000"/>
              </a:lnSpc>
              <a:spcAft>
                <a:spcPts val="1000"/>
              </a:spcAft>
              <a:buFont typeface="Wingdings" pitchFamily="2" charset="2"/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Оптимизация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это процесс приведения объекта (системы) в оптимальное (наилучшее) состояние, в наиболее общем случае: выбор наилучшего (оптимального) варианта из множества возможных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Объект 2"/>
          <p:cNvSpPr>
            <a:spLocks noGrp="1"/>
          </p:cNvSpPr>
          <p:nvPr>
            <p:ph idx="1"/>
          </p:nvPr>
        </p:nvSpPr>
        <p:spPr>
          <a:xfrm>
            <a:off x="1069975" y="1581150"/>
            <a:ext cx="7246938" cy="4438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ru-RU" sz="19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Профилактика нарушений речи и развития моторики.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элементов логоритмической  гимнастики.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19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Снятие утомления и повышения умственной работоспособности детей; приобретение необходимых знаний, умений и навыков.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Физкультминутки.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Двигательные разминки.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Физкультурные занятия </a:t>
            </a:r>
            <a:r>
              <a:rPr lang="ru-RU" sz="19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(интегрированных, сюжетных, комплексных).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активного отдыха: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дни и недели здоровья, физкультурные досуги, спортивные праздники, развлечения.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9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9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28688" y="357188"/>
            <a:ext cx="7124700" cy="1223962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/>
          <a:p>
            <a:pPr algn="ctr" defTabSz="457200" fontAlgn="auto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Комплекс оздоровительно – образовательных и воспитательных мероприятий с использованием нестандартного оборудования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Заголовок 1"/>
          <p:cNvSpPr>
            <a:spLocks noGrp="1"/>
          </p:cNvSpPr>
          <p:nvPr>
            <p:ph type="title"/>
          </p:nvPr>
        </p:nvSpPr>
        <p:spPr>
          <a:xfrm>
            <a:off x="1009650" y="188913"/>
            <a:ext cx="7124700" cy="863600"/>
          </a:xfrm>
        </p:spPr>
        <p:txBody>
          <a:bodyPr/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</a:p>
        </p:txBody>
      </p:sp>
      <p:sp>
        <p:nvSpPr>
          <p:cNvPr id="56322" name="Объект 2"/>
          <p:cNvSpPr>
            <a:spLocks noGrp="1"/>
          </p:cNvSpPr>
          <p:nvPr>
            <p:ph idx="1"/>
          </p:nvPr>
        </p:nvSpPr>
        <p:spPr>
          <a:xfrm>
            <a:off x="357188" y="981075"/>
            <a:ext cx="8286750" cy="4535488"/>
          </a:xfrm>
        </p:spPr>
        <p:txBody>
          <a:bodyPr/>
          <a:lstStyle/>
          <a:p>
            <a:pPr algn="ctr" eaLnBrk="1" hangingPunct="1">
              <a:buFont typeface="Wingdings" pitchFamily="2" charset="2"/>
              <a:buChar char="q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уровне ребенка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Обогащение двигательного опыта;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Стремление к достижению более высоких спортивных результатов;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сноровки, внимания, ловкости,  умения быть в коллективе;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самооценки;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своим поведением и деятельностью, способность предвидеть результаты и контролировать их выполнение;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Бережное обращение с пособиями, применение  их творчески.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Навыки самостоятельной двигательной активности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использовании нестандартного оборудования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</a:p>
        </p:txBody>
      </p:sp>
      <p:sp>
        <p:nvSpPr>
          <p:cNvPr id="57346" name="Объект 2"/>
          <p:cNvSpPr>
            <a:spLocks noGrp="1"/>
          </p:cNvSpPr>
          <p:nvPr>
            <p:ph idx="1"/>
          </p:nvPr>
        </p:nvSpPr>
        <p:spPr>
          <a:xfrm>
            <a:off x="1009650" y="1484313"/>
            <a:ext cx="7124700" cy="2952750"/>
          </a:xfrm>
        </p:spPr>
        <p:txBody>
          <a:bodyPr/>
          <a:lstStyle/>
          <a:p>
            <a:pPr algn="ctr" eaLnBrk="1" hangingPunct="1">
              <a:buFont typeface="Wingdings" pitchFamily="2" charset="2"/>
              <a:buChar char="q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уровне родителей: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Вовлечение  родителей в образовательное пространство.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интереса у родителей к физкультурно- оздоровительной работе.</a:t>
            </a:r>
          </a:p>
          <a:p>
            <a:pPr eaLnBrk="1" hangingPunct="1">
              <a:buFont typeface="Wingdings" pitchFamily="2" charset="2"/>
              <a:buChar char="ü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ü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Заголовок 1"/>
          <p:cNvSpPr>
            <a:spLocks noGrp="1"/>
          </p:cNvSpPr>
          <p:nvPr>
            <p:ph type="title"/>
          </p:nvPr>
        </p:nvSpPr>
        <p:spPr>
          <a:xfrm>
            <a:off x="1009650" y="115888"/>
            <a:ext cx="7124700" cy="649287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</a:p>
        </p:txBody>
      </p:sp>
      <p:sp>
        <p:nvSpPr>
          <p:cNvPr id="58370" name="Объект 2"/>
          <p:cNvSpPr>
            <a:spLocks noGrp="1"/>
          </p:cNvSpPr>
          <p:nvPr>
            <p:ph idx="1"/>
          </p:nvPr>
        </p:nvSpPr>
        <p:spPr>
          <a:xfrm>
            <a:off x="1009650" y="1628775"/>
            <a:ext cx="7124700" cy="4608513"/>
          </a:xfrm>
        </p:spPr>
        <p:txBody>
          <a:bodyPr/>
          <a:lstStyle/>
          <a:p>
            <a:pPr algn="ctr" eaLnBrk="1" hangingPunct="1">
              <a:buFont typeface="Wingdings" pitchFamily="2" charset="2"/>
              <a:buChar char="q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уровне педагога: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Предложена технология физического и психоэмоционального развития детей с использованием нестандартного оборудования.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Пополнение предметно – развивающей среды группы, путём создания нового нестандартного оборудования, помогающего полноценному физическому развитию детей;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Раскрытие творческого потенциала педагога;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профессиональной педагогической компетентности (стимулирование к самообразованию);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Обобщение и распространение опыта  работы по использованию нестандартного оборудования для двигательной среды.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Мотивация  педагогического  коллектива  на использование нестандартного оборудования в работе с детьми;</a:t>
            </a:r>
          </a:p>
          <a:p>
            <a:pPr algn="just" eaLnBrk="1" hangingPunct="1">
              <a:buFont typeface="Wingdings" pitchFamily="2" charset="2"/>
              <a:buChar char="ü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ru-RU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</a:p>
        </p:txBody>
      </p:sp>
      <p:sp>
        <p:nvSpPr>
          <p:cNvPr id="60418" name="Объект 2"/>
          <p:cNvSpPr>
            <a:spLocks noGrp="1"/>
          </p:cNvSpPr>
          <p:nvPr>
            <p:ph idx="1"/>
          </p:nvPr>
        </p:nvSpPr>
        <p:spPr>
          <a:xfrm>
            <a:off x="1009650" y="1806575"/>
            <a:ext cx="7124700" cy="3062288"/>
          </a:xfrm>
        </p:spPr>
        <p:txBody>
          <a:bodyPr/>
          <a:lstStyle/>
          <a:p>
            <a:pPr algn="just">
              <a:spcAft>
                <a:spcPct val="0"/>
              </a:spcAft>
              <a:buFont typeface="Wingdings" pitchFamily="2" charset="2"/>
              <a:buChar char="q"/>
            </a:pPr>
            <a:r>
              <a:rPr lang="ru-RU" sz="2000" b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на уровне педагогических технологий: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Обогащение методов, приемов и форм работы  по развитию </a:t>
            </a: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двигательных способностей и физических качеств у детей посредством использования нестандартного оборудования.</a:t>
            </a:r>
          </a:p>
          <a:p>
            <a:pPr algn="just">
              <a:spcAft>
                <a:spcPct val="0"/>
              </a:spcAft>
              <a:buFont typeface="Wingdings" pitchFamily="2" charset="2"/>
              <a:buChar char="q"/>
            </a:pPr>
            <a:r>
              <a:rPr lang="ru-RU" sz="2000" b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на уровне предметно-пространственной среды: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ct val="0"/>
              </a:spcAft>
              <a:buFont typeface="Wingdings" pitchFamily="2" charset="2"/>
              <a:buChar char="ü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материально-технической базы для работы по данной теме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Продукт проекта</a:t>
            </a:r>
          </a:p>
        </p:txBody>
      </p:sp>
      <p:sp>
        <p:nvSpPr>
          <p:cNvPr id="61442" name="Объект 2"/>
          <p:cNvSpPr>
            <a:spLocks noGrp="1"/>
          </p:cNvSpPr>
          <p:nvPr>
            <p:ph idx="1"/>
          </p:nvPr>
        </p:nvSpPr>
        <p:spPr>
          <a:xfrm>
            <a:off x="900113" y="1484313"/>
            <a:ext cx="7200900" cy="2881312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Технология применения нестандартного оборудования для физического развития детей.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Картотека нестандартного оборудования  (с приложением фото);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нестандартного оборудования для двигательной активности детей;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использования оборудования в двигательной активности детей.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Заголовок 4"/>
          <p:cNvSpPr>
            <a:spLocks noGrp="1"/>
          </p:cNvSpPr>
          <p:nvPr>
            <p:ph type="title"/>
          </p:nvPr>
        </p:nvSpPr>
        <p:spPr>
          <a:xfrm>
            <a:off x="539750" y="1125538"/>
            <a:ext cx="8191500" cy="3743325"/>
          </a:xfrm>
        </p:spPr>
        <p:txBody>
          <a:bodyPr/>
          <a:lstStyle/>
          <a:p>
            <a:pPr marL="342900" indent="-342900" algn="just">
              <a:buFont typeface="Wingdings" pitchFamily="2" charset="2"/>
              <a:buChar char="q"/>
            </a:pPr>
            <a:r>
              <a:rPr lang="ru-RU" sz="20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ВЫВОД:</a:t>
            </a:r>
            <a:r>
              <a:rPr lang="ru-RU" sz="2000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Прирост показателей физической готовности за год составил  46%. Детей с  крайне низким уровнем нет, с очень низким уровнем развития физических качеств на конец года составило 2  ребёнка, (если смотреть на начало года было 13 человек).  С низким уменьшилось на одного ребёнка, ниже среднего – на 2 ребёнка. Появились дети со средним результатом – 4 человека, выше среднего – 6 человек, высокий  - 1 человек. Что говорит о положительной  динамике показателей, при использовании нестандартного</a:t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оборудования.</a:t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Заголовок 1"/>
          <p:cNvSpPr>
            <a:spLocks noGrp="1"/>
          </p:cNvSpPr>
          <p:nvPr>
            <p:ph type="title"/>
          </p:nvPr>
        </p:nvSpPr>
        <p:spPr>
          <a:xfrm>
            <a:off x="1009650" y="115888"/>
            <a:ext cx="7124700" cy="576262"/>
          </a:xfrm>
        </p:spPr>
        <p:txBody>
          <a:bodyPr/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Перспективы дальнейшего развития проекта</a:t>
            </a:r>
          </a:p>
        </p:txBody>
      </p:sp>
      <p:sp>
        <p:nvSpPr>
          <p:cNvPr id="66562" name="Объект 2"/>
          <p:cNvSpPr>
            <a:spLocks noGrp="1"/>
          </p:cNvSpPr>
          <p:nvPr>
            <p:ph idx="1"/>
          </p:nvPr>
        </p:nvSpPr>
        <p:spPr>
          <a:xfrm>
            <a:off x="1009650" y="1052513"/>
            <a:ext cx="7124700" cy="4897437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Распространение опыта применения образовательной технологии «Движение с увлечением» применения нестандартного оборудования.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Продолжить работу по формированию двигательной активности детей с использованием нестандартного оборудования;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Продолжить оснащать физкультурный уголок, а также физкультурный зал нестандартным оборудованием в соответствии с возрастными особенностями детей;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Провести конкурс среди педагогов на лучшее нестандартное оборудование для развития физических качеств. Конкурс поможет педагогам поверить в свои силы, открыть таланты и увидеть как просто и не дорого возможно пополнить физкультурный уголок своей группы, украсив и разнообразив развивающую среду;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Провести конкурс рисунков детей старшего и подготовительного возраста  на тему  «Я люблю двигаться»;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Провести «День  здоровья» в летний оздоровительный период.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Заголовок 3"/>
          <p:cNvSpPr>
            <a:spLocks noGrp="1"/>
          </p:cNvSpPr>
          <p:nvPr>
            <p:ph type="title" idx="4294967295"/>
          </p:nvPr>
        </p:nvSpPr>
        <p:spPr>
          <a:xfrm>
            <a:off x="755650" y="676275"/>
            <a:ext cx="7777163" cy="3184525"/>
          </a:xfrm>
        </p:spPr>
        <p:txBody>
          <a:bodyPr/>
          <a:lstStyle/>
          <a:p>
            <a:pPr algn="ctr" eaLnBrk="1" hangingPunct="1"/>
            <a:r>
              <a:rPr lang="ru-RU" sz="4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68610" name="Picture 11" descr="a5cfad486d9931ff6735e75819751855"/>
          <p:cNvPicPr>
            <a:picLocks noChangeAspect="1" noChangeArrowheads="1"/>
          </p:cNvPicPr>
          <p:nvPr/>
        </p:nvPicPr>
        <p:blipFill>
          <a:blip r:embed="rId2" cstate="print">
            <a:lum bright="-12000" contrast="24000"/>
          </a:blip>
          <a:srcRect/>
          <a:stretch>
            <a:fillRect/>
          </a:stretch>
        </p:blipFill>
        <p:spPr bwMode="auto">
          <a:xfrm>
            <a:off x="3563938" y="3068638"/>
            <a:ext cx="2963862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Заголовок 1"/>
          <p:cNvSpPr>
            <a:spLocks noGrp="1"/>
          </p:cNvSpPr>
          <p:nvPr>
            <p:ph type="title"/>
          </p:nvPr>
        </p:nvSpPr>
        <p:spPr>
          <a:xfrm>
            <a:off x="1009650" y="260350"/>
            <a:ext cx="7124700" cy="865188"/>
          </a:xfrm>
        </p:spPr>
        <p:txBody>
          <a:bodyPr/>
          <a:lstStyle/>
          <a:p>
            <a:pPr algn="ctr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Информационные ресурсы</a:t>
            </a:r>
          </a:p>
        </p:txBody>
      </p:sp>
      <p:sp>
        <p:nvSpPr>
          <p:cNvPr id="69634" name="Объект 2"/>
          <p:cNvSpPr>
            <a:spLocks noGrp="1"/>
          </p:cNvSpPr>
          <p:nvPr>
            <p:ph idx="1"/>
          </p:nvPr>
        </p:nvSpPr>
        <p:spPr>
          <a:xfrm>
            <a:off x="1009650" y="1268413"/>
            <a:ext cx="7124700" cy="4591050"/>
          </a:xfrm>
        </p:spPr>
        <p:txBody>
          <a:bodyPr/>
          <a:lstStyle/>
          <a:p>
            <a:pPr marL="514350" indent="-514350">
              <a:buFont typeface="Verdana" pitchFamily="34" charset="0"/>
              <a:buAutoNum type="arabicPeriod"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Воронцова О. Как сделать занятия физкультурой интереснее. // Здоровье дошкольника №2 – С. 14. – 2011 г.</a:t>
            </a:r>
          </a:p>
          <a:p>
            <a:pPr marL="514350" indent="-514350">
              <a:buFont typeface="Verdana" pitchFamily="34" charset="0"/>
              <a:buAutoNum type="arabicPeriod"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Мокина Е. Материалы и оборудование своими руками. // Здоровье дошкольника №5 – С. 21. – 2011г.</a:t>
            </a:r>
          </a:p>
          <a:p>
            <a:pPr marL="514350" indent="-514350">
              <a:buFont typeface="Verdana" pitchFamily="34" charset="0"/>
              <a:buAutoNum type="arabicPeriod"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Подольская Е. Суставная гимнастика для дошкольников. // Здоровье дошкольника №3 – С.16. – 2011г.</a:t>
            </a:r>
          </a:p>
          <a:p>
            <a:pPr marL="514350" indent="-514350">
              <a:buFont typeface="Verdana" pitchFamily="34" charset="0"/>
              <a:buAutoNum type="arabicPeriod"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Горелова С. Сюжетно – игровые физкультурные досуги. // Здоровье дошкольника №5 – С.39. -  2011г.</a:t>
            </a:r>
          </a:p>
          <a:p>
            <a:pPr marL="514350" indent="-514350">
              <a:buFont typeface="Verdana" pitchFamily="34" charset="0"/>
              <a:buAutoNum type="arabicPeriod"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Федоренко Н. «Сказка про Лень» сюжетно – познавательное физкультурное занятие для детей младшего возраста. // Здоровье дошкольника №1.-С.16. – 2012г.</a:t>
            </a:r>
          </a:p>
          <a:p>
            <a:pPr marL="514350" indent="-514350">
              <a:buFont typeface="Verdana" pitchFamily="34" charset="0"/>
              <a:buAutoNum type="arabicPeriod"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Исса О.Ф., Рютина Л.Т. Оптимизация двигательной активности детей старшего дошкольного возраста в сюжетно – тематических физкультурных занятиях. // Научно – практический журнал «Инструктор по физкультуре» №2 – С.30. – 2008г.</a:t>
            </a:r>
          </a:p>
          <a:p>
            <a:pPr marL="514350" indent="-514350">
              <a:buFont typeface="Verdana" pitchFamily="34" charset="0"/>
              <a:buAutoNum type="arabicPeriod"/>
            </a:pPr>
            <a:endParaRPr lang="ru-RU" sz="160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Verdana" pitchFamily="34" charset="0"/>
              <a:buAutoNum type="arabicPeriod"/>
            </a:pPr>
            <a:endParaRPr lang="ru-RU" sz="1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Вид проекта</a:t>
            </a:r>
            <a:br>
              <a:rPr lang="ru-RU" sz="2800" b="1" smtClean="0">
                <a:latin typeface="Times New Roman" pitchFamily="18" charset="0"/>
                <a:cs typeface="Times New Roman" pitchFamily="18" charset="0"/>
              </a:rPr>
            </a:br>
            <a:endParaRPr lang="ru-RU" smtClean="0">
              <a:cs typeface="Trebuchet MS" pitchFamily="34" charset="0"/>
            </a:endParaRP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1009650" y="1412875"/>
            <a:ext cx="7124700" cy="2808288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составу участников – групповой(дети второй младшей группы, родители, педагоги);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целевой установке – педагогический, информационно –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практико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ориентированный, творческий;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содержанию – интегрированный;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 срокам реализации – долгосрочный (2 года)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Заголовок 1"/>
          <p:cNvSpPr>
            <a:spLocks noGrp="1"/>
          </p:cNvSpPr>
          <p:nvPr>
            <p:ph type="title"/>
          </p:nvPr>
        </p:nvSpPr>
        <p:spPr>
          <a:xfrm>
            <a:off x="1009650" y="115888"/>
            <a:ext cx="7124700" cy="865187"/>
          </a:xfrm>
        </p:spPr>
        <p:txBody>
          <a:bodyPr/>
          <a:lstStyle/>
          <a:p>
            <a:pPr algn="ctr"/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Информационные ресурсы</a:t>
            </a:r>
            <a:endParaRPr lang="ru-RU" smtClean="0">
              <a:cs typeface="Trebuchet MS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550" y="1123950"/>
            <a:ext cx="7162800" cy="4392613"/>
          </a:xfrm>
        </p:spPr>
        <p:txBody>
          <a:bodyPr/>
          <a:lstStyle/>
          <a:p>
            <a:pPr>
              <a:buFont typeface="+mj-lt"/>
              <a:buAutoNum type="arabicPeriod" startAt="7"/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Прищепа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С.С. Этапы педагогического взаимодействия детского сада и семьи в физическом воспитании дошкольников. // Научно – практический журнал «Инструктор по физкультуре» №2 – С.99. – 2008г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+mj-lt"/>
              <a:buAutoNum type="arabicPeriod" startAt="7"/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Иванова Т.В. Система работы по формированию здорового образа жизни. Младшая группа. / - Волгоград. ИТД – Корифей – 96 с. – 2000г.</a:t>
            </a:r>
          </a:p>
          <a:p>
            <a:pPr>
              <a:buFont typeface="+mj-lt"/>
              <a:buAutoNum type="arabicPeriod" startAt="7"/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Давыдова О.И., Майер А.А.,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Богославец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Л.Г. Проекты в работе с семьей. Методическое пособие. – М.: ТЦ Сфера 2012 – 128с. (Библиотека журнала «Управление ДОУ»)</a:t>
            </a:r>
          </a:p>
          <a:p>
            <a:pPr>
              <a:buFont typeface="+mj-lt"/>
              <a:buAutoNum type="arabicPeriod" startAt="7"/>
              <a:defRPr/>
            </a:pP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Казина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О.Б. Роль родителей в физическом оздоровлении дошкольников. //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Научно – практический журнал «Инструктор по физкультуре»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№3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С.72.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2010г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+mj-lt"/>
              <a:buAutoNum type="arabicPeriod" startAt="7"/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Малых Н.А. Нетрадиционные пособия для развития координации детей!//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Практический журнал «Воспитатель ДОУ» №8 – С.33. – 2012г.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7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07375" cy="1727200"/>
          </a:xfrm>
        </p:spPr>
        <p:txBody>
          <a:bodyPr/>
          <a:lstStyle/>
          <a:p>
            <a:pPr algn="ctr">
              <a:spcBef>
                <a:spcPct val="20000"/>
              </a:spcBef>
              <a:spcAft>
                <a:spcPts val="60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 проекта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Объект 8"/>
          <p:cNvSpPr>
            <a:spLocks noGrp="1"/>
          </p:cNvSpPr>
          <p:nvPr>
            <p:ph idx="1"/>
          </p:nvPr>
        </p:nvSpPr>
        <p:spPr>
          <a:xfrm>
            <a:off x="900113" y="1341438"/>
            <a:ext cx="7632700" cy="2303462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q"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Стимулирование и совершенствование развития двигательных способностей и физических качеств у детей посредством использования нестандартного оборудования.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</p:txBody>
      </p:sp>
      <p:sp>
        <p:nvSpPr>
          <p:cNvPr id="19458" name="Объект 4"/>
          <p:cNvSpPr>
            <a:spLocks noGrp="1"/>
          </p:cNvSpPr>
          <p:nvPr>
            <p:ph idx="1"/>
          </p:nvPr>
        </p:nvSpPr>
        <p:spPr>
          <a:xfrm>
            <a:off x="1009650" y="1341438"/>
            <a:ext cx="7739063" cy="35274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Развивать  выразительность и красоту движений;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Развивать творчество, фантазию при использовании нетрадиционного оборудования;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Мотивировать детей на двигательную активность, через использование нетрадиционного оборудования в самостоятельных видах деятельности.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1009650" y="115888"/>
            <a:ext cx="7124700" cy="576262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Элементы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физкультурно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оздоровительной работы в образовательных областях</a:t>
            </a: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971550" y="1844675"/>
            <a:ext cx="7488238" cy="4105275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Физическая культура: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</a:rPr>
              <a:t>совершенствовать технику основных движений, добиваясь естественности, легкости, точности, выразительности их выполнения; развивать физические качества: силу, быстроту, выносливость, ловкость, гибкость; формировать потребность в ежедневной двигательной деятельности.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Прогулки-походы на спорт-площадку.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Подвижные игры.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Физические упражнения на прогулке.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Индивидуальная и дифференцированная работа.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Спортивные праздники и развлечения.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</a:rPr>
              <a:t>Здоровье: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</a:rPr>
              <a:t>проводить комплекс оздоровительных   мероприятий: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</a:rPr>
              <a:t>Утренняя гимнастика.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</a:rPr>
              <a:t>Гимнастика после сна.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</a:rPr>
              <a:t>Физкультурные минутки во время НОД.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</a:rPr>
              <a:t>Двигательные разминки.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</a:rPr>
              <a:t>Дни и недели здоровья.</a:t>
            </a:r>
          </a:p>
          <a:p>
            <a:pPr>
              <a:buFont typeface="Wingdings" pitchFamily="2" charset="2"/>
              <a:buChar char="ü"/>
            </a:pPr>
            <a:endParaRPr lang="ru-RU" sz="18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1009650" y="188913"/>
            <a:ext cx="7124700" cy="647700"/>
          </a:xfrm>
        </p:spPr>
        <p:txBody>
          <a:bodyPr/>
          <a:lstStyle/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Элементы физкультурно – оздоровительной работы в образовательных областях</a:t>
            </a:r>
            <a:endParaRPr lang="ru-RU" sz="2400" smtClean="0">
              <a:cs typeface="Trebuchet MS" pitchFamily="34" charset="0"/>
            </a:endParaRPr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900113" y="1125538"/>
            <a:ext cx="7632700" cy="5256212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ru-RU" sz="1800" b="1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>
              <a:buFont typeface="Wingdings 2" pitchFamily="18" charset="2"/>
              <a:buNone/>
            </a:pPr>
            <a:endParaRPr lang="ru-RU" sz="1800" b="1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algn="just">
              <a:buFont typeface="Wingdings" pitchFamily="2" charset="2"/>
              <a:buChar char="q"/>
            </a:pPr>
            <a:r>
              <a:rPr lang="ru-RU" sz="1800" b="1" smtClean="0">
                <a:solidFill>
                  <a:srgbClr val="000000"/>
                </a:solidFill>
                <a:latin typeface="Times New Roman" pitchFamily="18" charset="0"/>
              </a:rPr>
              <a:t>Безопасность: </a:t>
            </a:r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</a:rPr>
              <a:t>совершенствовать технику основных движений, формирование навыков безопасного поведения в подвижных и спортивных играх в непосредственно образовательной деятельности (НОД),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при пользовании нестандартным спортивным инвентарем во время прогулок, при самостоятельном использовании нестандартного оборудования.</a:t>
            </a:r>
            <a:endParaRPr lang="ru-RU" sz="1800" b="1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algn="just">
              <a:buFont typeface="Wingdings" pitchFamily="2" charset="2"/>
              <a:buChar char="q"/>
            </a:pPr>
            <a:r>
              <a:rPr lang="ru-RU" sz="1800" b="1" smtClean="0">
                <a:solidFill>
                  <a:srgbClr val="000000"/>
                </a:solidFill>
                <a:latin typeface="Times New Roman" pitchFamily="18" charset="0"/>
              </a:rPr>
              <a:t>Социализация: </a:t>
            </a:r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</a:rPr>
              <a:t>создание на физкультурных занятиях педагогических ситуаций и ситуаций морального выбора, развитие нравственных качеств, поощрение проявлений смелости, находчивости, взаимовыручки, выдержки и пр., побуждение детей к самооценке и оценке действий и поведения сверстников. </a:t>
            </a:r>
          </a:p>
          <a:p>
            <a:pPr marL="0" indent="0" algn="just">
              <a:buFont typeface="Wingdings" pitchFamily="2" charset="2"/>
              <a:buChar char="ü"/>
            </a:pPr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</a:rPr>
              <a:t>Спортивные праздники.</a:t>
            </a:r>
          </a:p>
          <a:p>
            <a:pPr marL="0" indent="0" algn="just">
              <a:buFont typeface="Wingdings" pitchFamily="2" charset="2"/>
              <a:buChar char="ü"/>
            </a:pPr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</a:rPr>
              <a:t>Подвижные игры. </a:t>
            </a:r>
          </a:p>
          <a:p>
            <a:pPr marL="0" indent="0" algn="just">
              <a:buFont typeface="Wingdings" pitchFamily="2" charset="2"/>
              <a:buChar char="q"/>
            </a:pPr>
            <a:r>
              <a:rPr lang="ru-RU" sz="1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Труд: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детей в расстановке и уборке физкультурного инвентаря и нестандартного  оборудования во время образовательной области «Физическая культура» и самостоятельной деятельности. 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/>
            <a:endParaRPr lang="ru-RU" sz="160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</a:pPr>
            <a:endParaRPr lang="ru-RU" sz="16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</a:pPr>
            <a:endParaRPr lang="ru-RU" sz="1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1009650" y="188913"/>
            <a:ext cx="7124700" cy="1223962"/>
          </a:xfrm>
        </p:spPr>
        <p:txBody>
          <a:bodyPr/>
          <a:lstStyle/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Элементы физкультурно – оздоровительной работы в образовательных областях</a:t>
            </a:r>
            <a:endParaRPr lang="ru-RU" sz="2400" smtClean="0">
              <a:cs typeface="Trebuchet MS" pitchFamily="34" charset="0"/>
            </a:endParaRPr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971550" y="1123950"/>
            <a:ext cx="7345363" cy="4537075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ru-RU" sz="1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Познание: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активизация мышления детей (через самостоятельный выбор игры, оборудования, пересчет мячей и пр.), специальные упражнения с нестандартным оборудованием  на ориентировку в пространстве, подвижные игры и упражнения, закрепляющие знания об окружающем (имитация движений животных, труда взрослых), построение конструкций для подвижных игр и упражнений (из нестандартного спортивного оборудования), просмотр и обсуждение познавательных книг, фильмов о спорте, спортсменах. </a:t>
            </a:r>
          </a:p>
          <a:p>
            <a:pPr algn="just">
              <a:buFont typeface="Wingdings" pitchFamily="2" charset="2"/>
              <a:buChar char="q"/>
            </a:pPr>
            <a:r>
              <a:rPr lang="ru-RU" sz="1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Коммуникация: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проговаривание действий и называния упражнений, поощрение речевой активности детей в процессе двигательной деятельности, обсуждение пользы  занятий физической культурой. </a:t>
            </a:r>
          </a:p>
          <a:p>
            <a:pPr algn="just">
              <a:buFont typeface="Wingdings" pitchFamily="2" charset="2"/>
              <a:buChar char="ü"/>
            </a:pPr>
            <a:endParaRPr lang="ru-RU" sz="1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4539</TotalTime>
  <Words>3686</Words>
  <Application>Microsoft Office PowerPoint</Application>
  <PresentationFormat>Экран (4:3)</PresentationFormat>
  <Paragraphs>492</Paragraphs>
  <Slides>40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Spring</vt:lpstr>
      <vt:lpstr>Муниципальное бюджетное дошкольное образовательное учреждение «Детский сад комбинированного вида № 83»</vt:lpstr>
      <vt:lpstr>Проблема проекта:</vt:lpstr>
      <vt:lpstr>Гипотеза проекта</vt:lpstr>
      <vt:lpstr>Вид проекта </vt:lpstr>
      <vt:lpstr>Цель проекта </vt:lpstr>
      <vt:lpstr>Задачи:</vt:lpstr>
      <vt:lpstr>Элементы физкультурно – оздоровительной работы в образовательных областях</vt:lpstr>
      <vt:lpstr>Элементы физкультурно – оздоровительной работы в образовательных областях</vt:lpstr>
      <vt:lpstr>Элементы физкультурно – оздоровительной работы в образовательных областях</vt:lpstr>
      <vt:lpstr>Элементы физкультурно – оздоровительной работы в образовательных областях</vt:lpstr>
      <vt:lpstr>Участники проекта</vt:lpstr>
      <vt:lpstr>Этапы реализации проекта</vt:lpstr>
      <vt:lpstr>Результаты анкетирования родителей</vt:lpstr>
      <vt:lpstr>Результаты анкетирования родителей</vt:lpstr>
      <vt:lpstr>Результаты анкетирования родителей</vt:lpstr>
      <vt:lpstr>Вывод:</vt:lpstr>
      <vt:lpstr>Рекомендации:</vt:lpstr>
      <vt:lpstr>Применение нестандартного спортивного оборудования в целях совершенствования физического развития детей </vt:lpstr>
      <vt:lpstr>Требования, предъявляемые к нестандартному оборудованию</vt:lpstr>
      <vt:lpstr>Материалы для изготовления нестандартного оборудования:</vt:lpstr>
      <vt:lpstr>Основные принципы использования нестандартного оборудования</vt:lpstr>
      <vt:lpstr>Перечень нестандартного оборудования</vt:lpstr>
      <vt:lpstr>Перечень нестандартного оборудования</vt:lpstr>
      <vt:lpstr>Перечень нестандартного оборудования</vt:lpstr>
      <vt:lpstr>Перечень нестандартного оборудования</vt:lpstr>
      <vt:lpstr>Перечень нестандартного оборудования</vt:lpstr>
      <vt:lpstr>Перечень нестандартного оборудования</vt:lpstr>
      <vt:lpstr>Методическое сопровождение проекта</vt:lpstr>
      <vt:lpstr>Комплекс оздоровительно – образовательных и воспитательных мероприятий с использованием нестандартного оборудования </vt:lpstr>
      <vt:lpstr>Слайд 30</vt:lpstr>
      <vt:lpstr>Ожидаемые результаты</vt:lpstr>
      <vt:lpstr>Ожидаемые результаты</vt:lpstr>
      <vt:lpstr>Ожидаемые результаты</vt:lpstr>
      <vt:lpstr>Ожидаемые результаты</vt:lpstr>
      <vt:lpstr>Продукт проекта</vt:lpstr>
      <vt:lpstr>ВЫВОД:  Прирост показателей физической готовности за год составил  46%. Детей с  крайне низким уровнем нет, с очень низким уровнем развития физических качеств на конец года составило 2  ребёнка, (если смотреть на начало года было 13 человек).  С низким уменьшилось на одного ребёнка, ниже среднего – на 2 ребёнка. Появились дети со средним результатом – 4 человека, выше среднего – 6 человек, высокий  - 1 человек. Что говорит о положительной  динамике показателей, при использовании нестандартного оборудования.  </vt:lpstr>
      <vt:lpstr>Перспективы дальнейшего развития проекта</vt:lpstr>
      <vt:lpstr>Спасибо за внимание!</vt:lpstr>
      <vt:lpstr>Информационные ресурсы</vt:lpstr>
      <vt:lpstr>Информационные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 комбинированного вида детский сад №52</dc:title>
  <dc:creator>Елена</dc:creator>
  <cp:lastModifiedBy>Admin</cp:lastModifiedBy>
  <cp:revision>447</cp:revision>
  <dcterms:created xsi:type="dcterms:W3CDTF">2013-03-12T14:06:00Z</dcterms:created>
  <dcterms:modified xsi:type="dcterms:W3CDTF">2015-12-02T18:49:22Z</dcterms:modified>
</cp:coreProperties>
</file>