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7" r:id="rId2"/>
    <p:sldId id="270" r:id="rId3"/>
    <p:sldId id="265" r:id="rId4"/>
    <p:sldId id="268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3300"/>
    <a:srgbClr val="FF5050"/>
    <a:srgbClr val="CC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4" autoAdjust="0"/>
    <p:restoredTop sz="94612" autoAdjust="0"/>
  </p:normalViewPr>
  <p:slideViewPr>
    <p:cSldViewPr>
      <p:cViewPr>
        <p:scale>
          <a:sx n="66" d="100"/>
          <a:sy n="66" d="100"/>
        </p:scale>
        <p:origin x="-4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8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07.11.2015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260" y="0"/>
            <a:ext cx="9252520" cy="69573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7681"/>
            <a:ext cx="8581113" cy="41012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>
                <a:lumMod val="75000"/>
                <a:alpha val="61000"/>
              </a:schemeClr>
            </a:outerShdw>
          </a:effectLst>
          <a:scene3d>
            <a:camera prst="perspectiveHeroicExtremeRightFacing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4738914"/>
            <a:ext cx="4852775" cy="2722534"/>
          </a:xfrm>
          <a:prstGeom prst="rect">
            <a:avLst/>
          </a:prstGeom>
          <a:effectLst/>
        </p:spPr>
        <p:txBody>
          <a:bodyPr>
            <a:prstTxWarp prst="textPlain">
              <a:avLst>
                <a:gd name="adj" fmla="val 48205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По страницам творчества </a:t>
            </a:r>
            <a:r>
              <a:rPr lang="ru-RU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великого русского писателя </a:t>
            </a:r>
            <a:r>
              <a:rPr lang="ru-RU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С. В. Михалкова</a:t>
            </a:r>
            <a:br>
              <a:rPr lang="ru-RU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(</a:t>
            </a:r>
            <a:r>
              <a:rPr lang="ru-RU" dirty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Times New Roman" pitchFamily="18" charset="0"/>
              </a:rPr>
              <a:t>1913-2009)</a:t>
            </a:r>
            <a:endParaRPr lang="ru-RU" dirty="0"/>
          </a:p>
          <a:p>
            <a:endParaRPr lang="ru-RU" dirty="0" smtClean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94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378415" y="731840"/>
          <a:ext cx="5929970" cy="3475032"/>
        </p:xfrm>
        <a:graphic>
          <a:graphicData uri="http://schemas.openxmlformats.org/drawingml/2006/table">
            <a:tbl>
              <a:tblPr firstRow="1" firstCol="1" bandRow="1"/>
              <a:tblGrid>
                <a:gridCol w="268142"/>
                <a:gridCol w="268142"/>
                <a:gridCol w="268142"/>
                <a:gridCol w="268142"/>
                <a:gridCol w="268142"/>
                <a:gridCol w="268142"/>
                <a:gridCol w="268142"/>
                <a:gridCol w="269328"/>
                <a:gridCol w="268142"/>
                <a:gridCol w="268142"/>
                <a:gridCol w="268142"/>
                <a:gridCol w="268142"/>
                <a:gridCol w="268142"/>
                <a:gridCol w="268142"/>
                <a:gridCol w="269328"/>
                <a:gridCol w="269328"/>
                <a:gridCol w="323907"/>
                <a:gridCol w="234921"/>
                <a:gridCol w="269328"/>
                <a:gridCol w="269328"/>
                <a:gridCol w="269328"/>
                <a:gridCol w="269328"/>
              </a:tblGrid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9696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1663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ЧИСТАЯ СЕТКА С КРОССВОРДОМ </a:t>
            </a:r>
            <a:endParaRPr lang="ru-RU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8896823"/>
              </p:ext>
            </p:extLst>
          </p:nvPr>
        </p:nvGraphicFramePr>
        <p:xfrm>
          <a:off x="611560" y="765108"/>
          <a:ext cx="6595638" cy="4585789"/>
        </p:xfrm>
        <a:graphic>
          <a:graphicData uri="http://schemas.openxmlformats.org/drawingml/2006/table">
            <a:tbl>
              <a:tblPr firstRow="1" firstCol="1" bandRow="1"/>
              <a:tblGrid>
                <a:gridCol w="298242"/>
                <a:gridCol w="298242"/>
                <a:gridCol w="298242"/>
                <a:gridCol w="298242"/>
                <a:gridCol w="298242"/>
                <a:gridCol w="298242"/>
                <a:gridCol w="298242"/>
                <a:gridCol w="299562"/>
                <a:gridCol w="298242"/>
                <a:gridCol w="298242"/>
                <a:gridCol w="298242"/>
                <a:gridCol w="298242"/>
                <a:gridCol w="298242"/>
                <a:gridCol w="298242"/>
                <a:gridCol w="299562"/>
                <a:gridCol w="299562"/>
                <a:gridCol w="360266"/>
                <a:gridCol w="261292"/>
                <a:gridCol w="299562"/>
                <a:gridCol w="299562"/>
                <a:gridCol w="299562"/>
                <a:gridCol w="299562"/>
              </a:tblGrid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 normalizeH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normalizeH="1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normalizeH="1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normalizeH="1" baseline="0" dirty="0">
                        <a:effectLst/>
                        <a:latin typeface="Calibri"/>
                      </a:endParaRPr>
                    </a:p>
                  </a:txBody>
                  <a:tcPr marL="63535" marR="635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264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9756" y="12824"/>
            <a:ext cx="9233756" cy="698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0" y="1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 В предложенном кроссворде необходимо точно угадать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названия произведений, отрывки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которых представлены,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вписать их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вертикали согласно нумерации. А для этого нужно очень хорошо знать творчество С.В. Михалкова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Правильно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ответив на вопросы кроссворда, вы прочитаете по горизонтали в выделенном поле знаменитую фразу великого русского писателя С.В. Михалкова.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859340"/>
            <a:ext cx="90542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прошли. Постовой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обернулся:            3.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Сижу. Дивлюсь. Не шевелюсь </a:t>
            </a:r>
            <a:endParaRPr lang="ru-RU" sz="1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— Добрая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смена!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И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вымолвить боюсь:  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И сам улыбнулся.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Ведь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прилетел ко мне за стол  </a:t>
            </a:r>
            <a:endParaRPr lang="ru-RU" sz="1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—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Смена!— Кивнул постовому шофер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Не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чижик-пыжик, а Орел!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Смена!— Промолвил с улыбкой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шахтер.       4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 взрослыми теперь, 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Нам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детства не вернуть.  </a:t>
            </a:r>
          </a:p>
          <a:p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тебя будить не стану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                                       Нам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в жизнь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открыла дверь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Ты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утренней зари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И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указала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путь.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темной комнате, Светлана, .                      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Только вдруг случилось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чудо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Сны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веселые смотри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Появилась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доме Люда...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Смотрим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: Федя изменился,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Что-то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 ним произошло, 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Он подстригся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и побрился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Волосатикам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назло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6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 Я карандаш с бумагой взял,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Нарисовал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дорогу,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ней быка нарисовал,  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рядом с ним корову.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b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063" y="1988840"/>
            <a:ext cx="3309937" cy="49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706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15256" y="47667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388296" cy="62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Хотел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иметь я птичку 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 денег накопил,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 вот на Птичьем рынке  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Зяблика купил.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b="1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   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приехал на Кавказ,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Сел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на лошадь в первый раз.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Люди вышли на крылечко,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Люди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смотрят из окна -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схватился за уздечку,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Ноги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сунул в стремена.</a:t>
            </a:r>
          </a:p>
          <a:p>
            <a:pPr marL="0" indent="0"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9.   Но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 детей он ест не всех,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Совсем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не всех подряд.  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Он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выбирает только тех,  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шалят.</a:t>
            </a:r>
          </a:p>
          <a:p>
            <a:pPr marL="0" indent="0"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 Она меня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сегодня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Стыдила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сгоряча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Строитель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 наше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время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Не меньше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скрипача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. Это только трус боится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На укол идти к врачу.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Лично я при виде шприца     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Улыбаюсь и шучу. 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12.  Я был знаком с одним быком,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Когда в деревне жил.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С людьми он дружбы не искал,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к себе не подпускал.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А вот со мной дружил!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13.  По крутой тропинке горной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Шел домой барашек черный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И на мостике горбатом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Повстречался с белым братом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14.  Тяжелые росли сады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И в зной вынашивали сливы,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Когда ворвался в полдень ливень,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Со всей стремительностью молний,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В паденье грома и воды. 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15.  Мы решали, мы гадали: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Как же нам котят назвать? 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Наконец мы их назвали: 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 Раз, Два, Три, Четыре, Пять.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244280" cy="10081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16. "Где наш отец?" –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выспрашивал упрямо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Сын-Червячок у Мамы-Червяка.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"Он на рыбалке!" 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отвечала Мама...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Как Полуправда к Истине близка!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17. Однажды деревянный дом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Сносили в тихом переулке,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И дети, в старом доме том,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Нашли сокровище в шкатулке.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18. В глухую ночь, в холодный мрак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Посланцем белых банд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Переходил границу враг –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Шпион и диверсант.</a:t>
            </a:r>
            <a:endParaRPr lang="ru-RU" sz="900" dirty="0">
              <a:solidFill>
                <a:schemeClr val="accent6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19. На улицах слякоть,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И дождик, и град.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"Наденьте калоши",-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Ему говорят.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20. День лежу, второй лежу,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Третий - в школу не хожу.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И друзей не подпускают,-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Говорят, что заражу!.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21.  Все завязано, зашито,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Крышка к ящику прибита –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Дело близится к концу.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Отправляется посылка,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Очень важная посылка,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Пионерская посылка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Неизвестному бойцу!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22.  Я выбежал на улицу,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По мостовой пошел,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Свернул налево за угол</a:t>
            </a:r>
          </a:p>
          <a:p>
            <a:pPr marL="0" indent="0">
              <a:buNone/>
            </a:pP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      И кошелек нашел.   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95536" y="7258807"/>
            <a:ext cx="9144000" cy="4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949280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7680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 tmFilter="0,0; .5, 1; 1, 1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 tmFilter="0,0; .5, 1; 1, 1"/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 tmFilter="0,0; .5, 1; 1, 1"/>
                                        <p:tgtEl>
                                          <p:spTgt spid="1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 tmFilter="0,0; .5, 1; 1, 1"/>
                                        <p:tgtEl>
                                          <p:spTgt spid="1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 tmFilter="0,0; .5, 1; 1, 1"/>
                                        <p:tgtEl>
                                          <p:spTgt spid="1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 tmFilter="0,0; .5, 1; 1, 1"/>
                                        <p:tgtEl>
                                          <p:spTgt spid="1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 tmFilter="0,0; .5, 1; 1, 1"/>
                                        <p:tgtEl>
                                          <p:spTgt spid="1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1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 tmFilter="0,0; .5, 1; 1, 1"/>
                                        <p:tgtEl>
                                          <p:spTgt spid="1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 tmFilter="0,0; .5, 1; 1, 1"/>
                                        <p:tgtEl>
                                          <p:spTgt spid="1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 tmFilter="0,0; .5, 1; 1, 1"/>
                                        <p:tgtEl>
                                          <p:spTgt spid="1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 tmFilter="0,0; .5, 1; 1, 1"/>
                                        <p:tgtEl>
                                          <p:spTgt spid="1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 tmFilter="0,0; .5, 1; 1, 1"/>
                                        <p:tgtEl>
                                          <p:spTgt spid="1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 tmFilter="0,0; .5, 1; 1, 1"/>
                                        <p:tgtEl>
                                          <p:spTgt spid="1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 tmFilter="0,0; .5, 1; 1, 1"/>
                                        <p:tgtEl>
                                          <p:spTgt spid="1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 tmFilter="0,0; .5, 1; 1, 1"/>
                                        <p:tgtEl>
                                          <p:spTgt spid="1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 tmFilter="0,0; .5, 1; 1, 1"/>
                                        <p:tgtEl>
                                          <p:spTgt spid="1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 tmFilter="0,0; .5, 1; 1, 1"/>
                                        <p:tgtEl>
                                          <p:spTgt spid="15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 tmFilter="0,0; .5, 1; 1, 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 tmFilter="0,0; .5, 1; 1, 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 tmFilter="0,0; .5, 1; 1, 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 tmFilter="0,0; .5, 1; 1, 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 tmFilter="0,0; .5, 1; 1, 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 tmFilter="0,0; .5, 1; 1, 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 tmFilter="0,0; .5, 1; 1, 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 tmFilter="0,0; .5, 1; 1, 1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 tmFilter="0,0; .5, 1; 1, 1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 tmFilter="0,0; .5, 1; 1, 1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 tmFilter="0,0; .5, 1; 1, 1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 tmFilter="0,0; .5, 1; 1, 1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 tmFilter="0,0; .5, 1; 1, 1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 tmFilter="0,0; .5, 1; 1, 1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 tmFilter="0,0; .5, 1; 1, 1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500" tmFilter="0,0; .5, 1; 1, 1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 tmFilter="0,0; .5, 1; 1, 1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 tmFilter="0,0; .5, 1; 1, 1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500" tmFilter="0,0; .5, 1; 1, 1"/>
                                        <p:tgtEl>
                                          <p:spTgt spid="1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6" dur="500" tmFilter="0,0; .5, 1; 1, 1"/>
                                        <p:tgtEl>
                                          <p:spTgt spid="1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 tmFilter="0,0; .5, 1; 1, 1"/>
                                        <p:tgtEl>
                                          <p:spTgt spid="1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 tmFilter="0,0; .5, 1; 1, 1"/>
                                        <p:tgtEl>
                                          <p:spTgt spid="1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 tmFilter="0,0; .5, 1; 1, 1"/>
                                        <p:tgtEl>
                                          <p:spTgt spid="1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 tmFilter="0,0; .5, 1; 1, 1"/>
                                        <p:tgtEl>
                                          <p:spTgt spid="1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1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 tmFilter="0,0; .5, 1; 1, 1"/>
                                        <p:tgtEl>
                                          <p:spTgt spid="1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 tmFilter="0,0; .5, 1; 1, 1"/>
                                        <p:tgtEl>
                                          <p:spTgt spid="1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 tmFilter="0,0; .5, 1; 1, 1"/>
                                        <p:tgtEl>
                                          <p:spTgt spid="1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2" dur="500" tmFilter="0,0; .5, 1; 1, 1"/>
                                        <p:tgtEl>
                                          <p:spTgt spid="1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500" tmFilter="0,0; .5, 1; 1, 1"/>
                                        <p:tgtEl>
                                          <p:spTgt spid="1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 tmFilter="0,0; .5, 1; 1, 1"/>
                                        <p:tgtEl>
                                          <p:spTgt spid="1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500" tmFilter="0,0; .5, 1; 1, 1"/>
                                        <p:tgtEl>
                                          <p:spTgt spid="16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 tmFilter="0,0; .5, 1; 1, 1"/>
                                        <p:tgtEl>
                                          <p:spTgt spid="16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fill="hold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500" tmFilter="0,0; .5, 1; 1, 1"/>
                                        <p:tgtEl>
                                          <p:spTgt spid="1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type="pic" idx="1"/>
          </p:nvPr>
        </p:nvGraphicFramePr>
        <p:xfrm>
          <a:off x="3486150" y="1200150"/>
          <a:ext cx="4618446" cy="3491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38"/>
                <a:gridCol w="208838"/>
                <a:gridCol w="208838"/>
                <a:gridCol w="208838"/>
                <a:gridCol w="208838"/>
                <a:gridCol w="208838"/>
                <a:gridCol w="208838"/>
                <a:gridCol w="209760"/>
                <a:gridCol w="208838"/>
                <a:gridCol w="208838"/>
                <a:gridCol w="208838"/>
                <a:gridCol w="208838"/>
                <a:gridCol w="208838"/>
                <a:gridCol w="208838"/>
                <a:gridCol w="209760"/>
                <a:gridCol w="209760"/>
                <a:gridCol w="252268"/>
                <a:gridCol w="182964"/>
                <a:gridCol w="209760"/>
                <a:gridCol w="209760"/>
                <a:gridCol w="209760"/>
                <a:gridCol w="209760"/>
              </a:tblGrid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12   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16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6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9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22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8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ю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13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18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19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ш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11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14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15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17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20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21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9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ё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ё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ц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л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</a:tr>
              <a:tr h="264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484" marR="494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effectLst/>
                        <a:latin typeface="Calibri"/>
                      </a:endParaRPr>
                    </a:p>
                  </a:txBody>
                  <a:tcPr marL="49484" marR="49484" marT="0" marB="0" anchor="b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33265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СЕТКА КРОССВОРДА С ЗАПОЛНЕННЫМИ ОТВЕТАМИ</a:t>
            </a:r>
            <a:endParaRPr lang="ru-RU" dirty="0"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9359912"/>
              </p:ext>
            </p:extLst>
          </p:nvPr>
        </p:nvGraphicFramePr>
        <p:xfrm>
          <a:off x="395541" y="731839"/>
          <a:ext cx="6878024" cy="4353349"/>
        </p:xfrm>
        <a:graphic>
          <a:graphicData uri="http://schemas.openxmlformats.org/drawingml/2006/table">
            <a:tbl>
              <a:tblPr firstRow="1" firstCol="1" bandRow="1"/>
              <a:tblGrid>
                <a:gridCol w="311011"/>
                <a:gridCol w="311011"/>
                <a:gridCol w="311011"/>
                <a:gridCol w="311011"/>
                <a:gridCol w="311011"/>
                <a:gridCol w="311011"/>
                <a:gridCol w="311011"/>
                <a:gridCol w="312387"/>
                <a:gridCol w="311011"/>
                <a:gridCol w="311011"/>
                <a:gridCol w="342285"/>
                <a:gridCol w="279738"/>
                <a:gridCol w="311011"/>
                <a:gridCol w="311011"/>
                <a:gridCol w="312387"/>
                <a:gridCol w="312387"/>
                <a:gridCol w="375692"/>
                <a:gridCol w="272479"/>
                <a:gridCol w="312387"/>
                <a:gridCol w="312387"/>
                <a:gridCol w="312387"/>
                <a:gridCol w="312387"/>
              </a:tblGrid>
              <a:tr h="39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62789" marR="62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570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663300"/>
      </a:dk2>
      <a:lt2>
        <a:srgbClr val="ECEDD1"/>
      </a:lt2>
      <a:accent1>
        <a:srgbClr val="663300"/>
      </a:accent1>
      <a:accent2>
        <a:srgbClr val="996633"/>
      </a:accent2>
      <a:accent3>
        <a:srgbClr val="993300"/>
      </a:accent3>
      <a:accent4>
        <a:srgbClr val="663300"/>
      </a:accent4>
      <a:accent5>
        <a:srgbClr val="996633"/>
      </a:accent5>
      <a:accent6>
        <a:srgbClr val="663300"/>
      </a:accent6>
      <a:hlink>
        <a:srgbClr val="9933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1307</TotalTime>
  <Words>771</Words>
  <Application>Microsoft Office PowerPoint</Application>
  <PresentationFormat>Экран (4:3)</PresentationFormat>
  <Paragraphs>474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КРОССВОРД «ПУТЕШЕСТВИЕ  В СТРАНУ ДЕТСКИХ КНИГ»</dc:title>
  <dc:creator>i</dc:creator>
  <cp:lastModifiedBy>1</cp:lastModifiedBy>
  <cp:revision>75</cp:revision>
  <dcterms:created xsi:type="dcterms:W3CDTF">2013-03-30T10:02:16Z</dcterms:created>
  <dcterms:modified xsi:type="dcterms:W3CDTF">2015-11-07T19:08:40Z</dcterms:modified>
</cp:coreProperties>
</file>