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7"/>
  </p:notesMasterIdLst>
  <p:sldIdLst>
    <p:sldId id="295" r:id="rId2"/>
    <p:sldId id="256" r:id="rId3"/>
    <p:sldId id="265" r:id="rId4"/>
    <p:sldId id="262" r:id="rId5"/>
    <p:sldId id="264" r:id="rId6"/>
    <p:sldId id="283" r:id="rId7"/>
    <p:sldId id="282" r:id="rId8"/>
    <p:sldId id="258" r:id="rId9"/>
    <p:sldId id="287" r:id="rId10"/>
    <p:sldId id="267" r:id="rId11"/>
    <p:sldId id="284" r:id="rId12"/>
    <p:sldId id="281" r:id="rId13"/>
    <p:sldId id="269" r:id="rId14"/>
    <p:sldId id="289" r:id="rId15"/>
    <p:sldId id="271" r:id="rId16"/>
    <p:sldId id="273" r:id="rId17"/>
    <p:sldId id="275" r:id="rId18"/>
    <p:sldId id="259" r:id="rId19"/>
    <p:sldId id="278" r:id="rId20"/>
    <p:sldId id="301" r:id="rId21"/>
    <p:sldId id="257" r:id="rId22"/>
    <p:sldId id="260" r:id="rId23"/>
    <p:sldId id="298" r:id="rId24"/>
    <p:sldId id="299" r:id="rId25"/>
    <p:sldId id="302" r:id="rId26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5F6D8"/>
    <a:srgbClr val="CCEDB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286" autoAdjust="0"/>
    <p:restoredTop sz="94660"/>
  </p:normalViewPr>
  <p:slideViewPr>
    <p:cSldViewPr>
      <p:cViewPr>
        <p:scale>
          <a:sx n="90" d="100"/>
          <a:sy n="90" d="100"/>
        </p:scale>
        <p:origin x="-48" y="134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A3F8B452-7D43-4F25-9D77-7C8B264A9C44}" type="datetimeFigureOut">
              <a:rPr lang="ru-RU"/>
              <a:pPr>
                <a:defRPr/>
              </a:pPr>
              <a:t>27.11.2015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5CAA369A-A58D-4F91-B6B5-259109FF44A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8517907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5843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47108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B42C736-6E30-4D65-B7C7-4433B2E34EA0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686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48132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053B8E5-9157-4A99-B934-8593398A0808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7891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49156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9F36E81-2E0C-4E23-845A-7DEB0AC338ED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10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8915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50180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0D5B6B0-4B41-469D-A90B-A27AAF37E24A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13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9939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52228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9A25AEA-F5B9-4A61-B991-6CAD4B939C28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15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63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54276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00E6659-F028-4D8D-A352-BDF5193334EA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16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98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56324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FE262F1-C851-414A-BB85-CEED2FADA083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17</a:t>
            </a:fld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3011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58372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914B1A3-4BFC-46F4-B5D6-BCA56FD9F16E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19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ый треугольник 3"/>
          <p:cNvSpPr/>
          <p:nvPr/>
        </p:nvSpPr>
        <p:spPr>
          <a:xfrm>
            <a:off x="0" y="4664075"/>
            <a:ext cx="9150350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grpSp>
        <p:nvGrpSpPr>
          <p:cNvPr id="5" name="Группа 15"/>
          <p:cNvGrpSpPr>
            <a:grpSpLocks/>
          </p:cNvGrpSpPr>
          <p:nvPr/>
        </p:nvGrpSpPr>
        <p:grpSpPr bwMode="auto">
          <a:xfrm>
            <a:off x="-3175" y="4953000"/>
            <a:ext cx="9147175" cy="1911350"/>
            <a:chOff x="-3765" y="4832896"/>
            <a:chExt cx="9147765" cy="2032192"/>
          </a:xfrm>
        </p:grpSpPr>
        <p:sp>
          <p:nvSpPr>
            <p:cNvPr id="6" name="Полилиния 5"/>
            <p:cNvSpPr>
              <a:spLocks/>
            </p:cNvSpPr>
            <p:nvPr/>
          </p:nvSpPr>
          <p:spPr bwMode="auto">
            <a:xfrm>
              <a:off x="1687032" y="4832896"/>
              <a:ext cx="7456968" cy="51817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extLst/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7" name="Полилиния 18"/>
            <p:cNvSpPr>
              <a:spLocks/>
            </p:cNvSpPr>
            <p:nvPr/>
          </p:nvSpPr>
          <p:spPr bwMode="auto">
            <a:xfrm>
              <a:off x="35926" y="5135025"/>
              <a:ext cx="9108074" cy="838869"/>
            </a:xfrm>
            <a:custGeom>
              <a:avLst/>
              <a:gdLst>
                <a:gd name="T0" fmla="*/ 0 w 5760"/>
                <a:gd name="T1" fmla="*/ 0 h 528"/>
                <a:gd name="T2" fmla="*/ 9108074 w 5760"/>
                <a:gd name="T3" fmla="*/ 0 h 528"/>
                <a:gd name="T4" fmla="*/ 9108074 w 5760"/>
                <a:gd name="T5" fmla="*/ 838869 h 528"/>
                <a:gd name="T6" fmla="*/ 75901 w 5760"/>
                <a:gd name="T7" fmla="*/ 0 h 52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760"/>
                <a:gd name="T13" fmla="*/ 0 h 528"/>
                <a:gd name="T14" fmla="*/ 5760 w 5760"/>
                <a:gd name="T15" fmla="*/ 528 h 52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 cmpd="sng" algn="ctr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extLst/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cxnSp>
          <p:nvCxnSpPr>
            <p:cNvPr id="10" name="Прямая соединительная линия 9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anchor="b"/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11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fld id="{9EF8060D-351A-4A33-B48B-ADEC65E8760F}" type="datetimeFigureOut">
              <a:rPr lang="ru-RU"/>
              <a:pPr>
                <a:defRPr/>
              </a:pPr>
              <a:t>27.11.2015</a:t>
            </a:fld>
            <a:endParaRPr lang="ru-RU"/>
          </a:p>
        </p:txBody>
      </p:sp>
      <p:sp>
        <p:nvSpPr>
          <p:cNvPr id="12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13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fld id="{4E6DEC62-B485-4721-8CEE-A581D227FD0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95730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FEFE9E-4DDF-45F9-8A3D-10034B0B4989}" type="datetimeFigureOut">
              <a:rPr lang="ru-RU"/>
              <a:pPr>
                <a:defRPr/>
              </a:pPr>
              <a:t>27.11.2015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14B873-280C-4F0D-A279-D7900F69D11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185098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374301-82BF-40D9-B74F-FEC748CEF29B}" type="datetimeFigureOut">
              <a:rPr lang="ru-RU"/>
              <a:pPr>
                <a:defRPr/>
              </a:pPr>
              <a:t>27.11.2015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599452-4E6B-430B-BC5E-A2C36F2DDFC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892450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3C2F32-FB40-4437-852C-76C0533CF7B9}" type="datetimeFigureOut">
              <a:rPr lang="ru-RU"/>
              <a:pPr>
                <a:defRPr/>
              </a:pPr>
              <a:t>27.11.2015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0A74CE-BA69-4602-BEDD-E31CED2B3C3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5372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ашивка 3"/>
          <p:cNvSpPr/>
          <p:nvPr/>
        </p:nvSpPr>
        <p:spPr>
          <a:xfrm>
            <a:off x="3636963" y="3005138"/>
            <a:ext cx="182562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Нашивка 4"/>
          <p:cNvSpPr/>
          <p:nvPr/>
        </p:nvSpPr>
        <p:spPr>
          <a:xfrm>
            <a:off x="3449638" y="3005138"/>
            <a:ext cx="18415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anchor="b"/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E64A884F-C835-444E-8A93-656D8B0BA27F}" type="datetimeFigureOut">
              <a:rPr lang="ru-RU"/>
              <a:pPr>
                <a:defRPr/>
              </a:pPr>
              <a:t>27.11.2015</a:t>
            </a:fld>
            <a:endParaRPr lang="ru-RU"/>
          </a:p>
        </p:txBody>
      </p:sp>
      <p:sp>
        <p:nvSpPr>
          <p:cNvPr id="7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39DBFB62-407E-405B-A6BF-5222AA74609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0093741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9FBF2AD2-9A7E-45E1-AF6B-3D06BC77839F}" type="datetimeFigureOut">
              <a:rPr lang="ru-RU"/>
              <a:pPr>
                <a:defRPr/>
              </a:pPr>
              <a:t>27.11.2015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475E0837-3770-4317-9DA6-73096174D22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3909535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/>
          <a:lstStyle>
            <a:lvl1pPr>
              <a:defRPr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36384A91-108C-4A00-AF23-C5D08ABC191E}" type="datetimeFigureOut">
              <a:rPr lang="ru-RU"/>
              <a:pPr>
                <a:defRPr/>
              </a:pPr>
              <a:t>27.11.2015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2F7EEC6B-C95A-4296-889C-2F1C7214F42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1372747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7682F94B-6E7D-4C0B-B049-885D758F118C}" type="datetimeFigureOut">
              <a:rPr lang="ru-RU"/>
              <a:pPr>
                <a:defRPr/>
              </a:pPr>
              <a:t>27.11.2015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7BD68D16-1DF0-48AF-B912-D28ACA63B63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437402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6B6D07-A09C-49A5-B533-EF16341AFE38}" type="datetimeFigureOut">
              <a:rPr lang="ru-RU"/>
              <a:pPr>
                <a:defRPr/>
              </a:pPr>
              <a:t>27.11.2015</a:t>
            </a:fld>
            <a:endParaRPr lang="ru-RU"/>
          </a:p>
        </p:txBody>
      </p:sp>
      <p:sp>
        <p:nvSpPr>
          <p:cNvPr id="3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F7F518-EECB-4447-AB96-63029FF8807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273454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0AA8BEDB-0626-4B7D-B698-1DCDD3BCBE08}" type="datetimeFigureOut">
              <a:rPr lang="ru-RU"/>
              <a:pPr>
                <a:defRPr/>
              </a:pPr>
              <a:t>27.11.2015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F3D66444-019D-440C-AF7D-10B95726FEB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2724528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олилиния 4"/>
          <p:cNvSpPr>
            <a:spLocks/>
          </p:cNvSpPr>
          <p:nvPr/>
        </p:nvSpPr>
        <p:spPr bwMode="auto">
          <a:xfrm>
            <a:off x="715963" y="5002213"/>
            <a:ext cx="3802062" cy="14430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6" name="Полилиния 15"/>
          <p:cNvSpPr>
            <a:spLocks/>
          </p:cNvSpPr>
          <p:nvPr/>
        </p:nvSpPr>
        <p:spPr bwMode="auto">
          <a:xfrm>
            <a:off x="-53975" y="5784850"/>
            <a:ext cx="3802063" cy="838200"/>
          </a:xfrm>
          <a:custGeom>
            <a:avLst/>
            <a:gdLst>
              <a:gd name="T0" fmla="*/ 0 w 5760"/>
              <a:gd name="T1" fmla="*/ 0 h 528"/>
              <a:gd name="T2" fmla="*/ 3802063 w 5760"/>
              <a:gd name="T3" fmla="*/ 0 h 528"/>
              <a:gd name="T4" fmla="*/ 3802063 w 5760"/>
              <a:gd name="T5" fmla="*/ 838200 h 528"/>
              <a:gd name="T6" fmla="*/ 31684 w 5760"/>
              <a:gd name="T7" fmla="*/ 0 h 528"/>
              <a:gd name="T8" fmla="*/ 0 60000 65536"/>
              <a:gd name="T9" fmla="*/ 0 60000 65536"/>
              <a:gd name="T10" fmla="*/ 0 60000 65536"/>
              <a:gd name="T11" fmla="*/ 0 60000 65536"/>
              <a:gd name="T12" fmla="*/ 0 w 5760"/>
              <a:gd name="T13" fmla="*/ 0 h 528"/>
              <a:gd name="T14" fmla="*/ 5760 w 5760"/>
              <a:gd name="T15" fmla="*/ 528 h 52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7" name="Прямоугольный треугольник 6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Нашивка 8"/>
          <p:cNvSpPr/>
          <p:nvPr/>
        </p:nvSpPr>
        <p:spPr>
          <a:xfrm>
            <a:off x="8664575" y="4987925"/>
            <a:ext cx="182563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" name="Нашивка 9"/>
          <p:cNvSpPr/>
          <p:nvPr/>
        </p:nvSpPr>
        <p:spPr>
          <a:xfrm>
            <a:off x="8477250" y="4987925"/>
            <a:ext cx="182563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tIns="0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extLst/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1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fld id="{E8E82926-62BC-4AB7-BA2F-8D0B30C0D3B6}" type="datetimeFigureOut">
              <a:rPr lang="ru-RU"/>
              <a:pPr>
                <a:defRPr/>
              </a:pPr>
              <a:t>27.11.2015</a:t>
            </a:fld>
            <a:endParaRPr lang="ru-RU"/>
          </a:p>
        </p:txBody>
      </p:sp>
      <p:sp>
        <p:nvSpPr>
          <p:cNvPr id="12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13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fld id="{14CBC6DC-9626-4B18-AC9B-CFAAA9771BE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0394872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715963" y="5002213"/>
            <a:ext cx="3802062" cy="14430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027" name="Полилиния 11"/>
          <p:cNvSpPr>
            <a:spLocks/>
          </p:cNvSpPr>
          <p:nvPr/>
        </p:nvSpPr>
        <p:spPr bwMode="auto">
          <a:xfrm>
            <a:off x="-53975" y="5784850"/>
            <a:ext cx="3802063" cy="838200"/>
          </a:xfrm>
          <a:custGeom>
            <a:avLst/>
            <a:gdLst>
              <a:gd name="T0" fmla="*/ 0 w 5760"/>
              <a:gd name="T1" fmla="*/ 0 h 528"/>
              <a:gd name="T2" fmla="*/ 3802063 w 5760"/>
              <a:gd name="T3" fmla="*/ 0 h 528"/>
              <a:gd name="T4" fmla="*/ 3802063 w 5760"/>
              <a:gd name="T5" fmla="*/ 838200 h 528"/>
              <a:gd name="T6" fmla="*/ 31684 w 5760"/>
              <a:gd name="T7" fmla="*/ 0 h 528"/>
              <a:gd name="T8" fmla="*/ 0 60000 65536"/>
              <a:gd name="T9" fmla="*/ 0 60000 65536"/>
              <a:gd name="T10" fmla="*/ 0 60000 65536"/>
              <a:gd name="T11" fmla="*/ 0 60000 65536"/>
              <a:gd name="T12" fmla="*/ 0 w 5760"/>
              <a:gd name="T13" fmla="*/ 0 h 528"/>
              <a:gd name="T14" fmla="*/ 5760 w 5760"/>
              <a:gd name="T15" fmla="*/ 528 h 52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33" name="Текст 29"/>
          <p:cNvSpPr>
            <a:spLocks noGrp="1"/>
          </p:cNvSpPr>
          <p:nvPr>
            <p:ph type="body" idx="1"/>
          </p:nvPr>
        </p:nvSpPr>
        <p:spPr bwMode="auto">
          <a:xfrm>
            <a:off x="457200" y="1481138"/>
            <a:ext cx="8229600" cy="4525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825" y="6408738"/>
            <a:ext cx="1919288" cy="365125"/>
          </a:xfrm>
          <a:prstGeom prst="rect">
            <a:avLst/>
          </a:prstGeom>
        </p:spPr>
        <p:txBody>
          <a:bodyPr vert="horz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>
                <a:solidFill>
                  <a:schemeClr val="tx1"/>
                </a:solidFill>
                <a:latin typeface="+mn-lt"/>
              </a:defRPr>
            </a:lvl1pPr>
            <a:extLst/>
          </a:lstStyle>
          <a:p>
            <a:pPr>
              <a:defRPr/>
            </a:pPr>
            <a:fld id="{EB4E38D1-CB56-4024-A3A7-64087ED72664}" type="datetimeFigureOut">
              <a:rPr lang="ru-RU"/>
              <a:pPr>
                <a:defRPr/>
              </a:pPr>
              <a:t>27.11.2015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79913" y="6408738"/>
            <a:ext cx="2351087" cy="365125"/>
          </a:xfrm>
          <a:prstGeom prst="rect">
            <a:avLst/>
          </a:prstGeom>
        </p:spPr>
        <p:txBody>
          <a:bodyPr vert="horz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>
                <a:solidFill>
                  <a:schemeClr val="tx1"/>
                </a:solidFill>
                <a:latin typeface="+mn-lt"/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113" y="6408738"/>
            <a:ext cx="366712" cy="365125"/>
          </a:xfrm>
          <a:prstGeom prst="rect">
            <a:avLst/>
          </a:prstGeom>
        </p:spPr>
        <p:txBody>
          <a:bodyPr vert="horz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 b="0">
                <a:solidFill>
                  <a:schemeClr val="tx1"/>
                </a:solidFill>
                <a:latin typeface="+mn-lt"/>
              </a:defRPr>
            </a:lvl1pPr>
            <a:extLst/>
          </a:lstStyle>
          <a:p>
            <a:pPr>
              <a:defRPr/>
            </a:pPr>
            <a:fld id="{BAE4D8FC-FCAF-4A6D-B899-C2A16FAE713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5" r:id="rId1"/>
    <p:sldLayoutId id="2147483751" r:id="rId2"/>
    <p:sldLayoutId id="2147483756" r:id="rId3"/>
    <p:sldLayoutId id="2147483757" r:id="rId4"/>
    <p:sldLayoutId id="2147483758" r:id="rId5"/>
    <p:sldLayoutId id="2147483759" r:id="rId6"/>
    <p:sldLayoutId id="2147483752" r:id="rId7"/>
    <p:sldLayoutId id="2147483760" r:id="rId8"/>
    <p:sldLayoutId id="2147483761" r:id="rId9"/>
    <p:sldLayoutId id="2147483753" r:id="rId10"/>
    <p:sldLayoutId id="2147483754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9pPr>
      <a:extLst/>
    </p:titleStyle>
    <p:bodyStyle>
      <a:lvl1pPr marL="365125" indent="-255588" algn="l" rtl="0" eaLnBrk="0" fontAlgn="base" hangingPunct="0">
        <a:spcBef>
          <a:spcPts val="400"/>
        </a:spcBef>
        <a:spcAft>
          <a:spcPct val="0"/>
        </a:spcAft>
        <a:buClr>
          <a:schemeClr val="accent1"/>
        </a:buClr>
        <a:buSzPct val="68000"/>
        <a:buFont typeface="Wingdings 3" pitchFamily="18" charset="2"/>
        <a:buChar char=""/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0713" indent="-228600" algn="l" rtl="0" eaLnBrk="0" fontAlgn="base" hangingPunct="0">
        <a:spcBef>
          <a:spcPts val="325"/>
        </a:spcBef>
        <a:spcAft>
          <a:spcPct val="0"/>
        </a:spcAft>
        <a:buClr>
          <a:schemeClr val="accent1"/>
        </a:buClr>
        <a:buFont typeface="Verdana" pitchFamily="34" charset="0"/>
        <a:buChar char="◦"/>
        <a:defRPr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8838" indent="-228600" algn="l" rtl="0" eaLnBrk="0" fontAlgn="base" hangingPunct="0">
        <a:spcBef>
          <a:spcPts val="350"/>
        </a:spcBef>
        <a:spcAft>
          <a:spcPct val="0"/>
        </a:spcAft>
        <a:buClr>
          <a:schemeClr val="accent2"/>
        </a:buClr>
        <a:buSzPct val="100000"/>
        <a:buFont typeface="Wingdings 2" pitchFamily="18" charset="2"/>
        <a:buChar char="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0" fontAlgn="base" hangingPunct="0">
        <a:spcBef>
          <a:spcPts val="35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0" fontAlgn="base" hangingPunct="0">
        <a:spcBef>
          <a:spcPts val="35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48000"/>
            <a:lum/>
          </a:blip>
          <a:srcRect/>
          <a:stretch>
            <a:fillRect l="-12000" r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вал 3"/>
          <p:cNvSpPr/>
          <p:nvPr/>
        </p:nvSpPr>
        <p:spPr>
          <a:xfrm>
            <a:off x="857250" y="214313"/>
            <a:ext cx="7929563" cy="1357312"/>
          </a:xfrm>
          <a:prstGeom prst="ellipse">
            <a:avLst/>
          </a:prstGeom>
          <a:solidFill>
            <a:srgbClr val="CCEDB1">
              <a:alpha val="7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428596" y="2428868"/>
            <a:ext cx="8501122" cy="3037306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i="1" dirty="0">
                <a:ln w="10541" cmpd="sng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latin typeface="Arial Narrow" pitchFamily="34" charset="0"/>
              </a:rPr>
              <a:t>Забота о здоровье учащихся – обязанность каждой школы, каждого учителя. </a:t>
            </a:r>
          </a:p>
          <a:p>
            <a:pPr fontAlgn="auto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ru-RU" sz="2800" b="1" i="1" dirty="0">
              <a:ln w="10541" cmpd="sng">
                <a:solidFill>
                  <a:srgbClr val="C00000"/>
                </a:solidFill>
                <a:prstDash val="solid"/>
              </a:ln>
              <a:solidFill>
                <a:srgbClr val="C00000"/>
              </a:solidFill>
              <a:latin typeface="Arial Narrow" pitchFamily="34" charset="0"/>
            </a:endParaRPr>
          </a:p>
          <a:p>
            <a:pPr fontAlgn="auto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i="1" dirty="0">
                <a:ln w="10541" cmpd="sng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latin typeface="Arial Narrow" pitchFamily="34" charset="0"/>
              </a:rPr>
              <a:t>	Учитель может сделать для сохранения и укрепления здоровья  школьников больше, чем врач.</a:t>
            </a:r>
          </a:p>
        </p:txBody>
      </p:sp>
      <p:sp>
        <p:nvSpPr>
          <p:cNvPr id="6" name="Овал 5"/>
          <p:cNvSpPr/>
          <p:nvPr/>
        </p:nvSpPr>
        <p:spPr>
          <a:xfrm>
            <a:off x="4572000" y="1214438"/>
            <a:ext cx="4357688" cy="500062"/>
          </a:xfrm>
          <a:prstGeom prst="ellipse">
            <a:avLst/>
          </a:prstGeom>
          <a:solidFill>
            <a:srgbClr val="E5F6D8">
              <a:alpha val="87843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7" name="Rectangle 3"/>
          <p:cNvSpPr txBox="1">
            <a:spLocks noChangeArrowheads="1"/>
          </p:cNvSpPr>
          <p:nvPr/>
        </p:nvSpPr>
        <p:spPr>
          <a:xfrm>
            <a:off x="1285875" y="357188"/>
            <a:ext cx="7421563" cy="182880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65760" indent="-256032" fontAlgn="auto"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 3"/>
              <a:buNone/>
              <a:defRPr/>
            </a:pPr>
            <a:r>
              <a:rPr lang="ru-RU" sz="4000" dirty="0">
                <a:solidFill>
                  <a:schemeClr val="bg2"/>
                </a:solidFill>
                <a:latin typeface="+mn-lt"/>
              </a:rPr>
              <a:t> </a:t>
            </a:r>
            <a:r>
              <a:rPr lang="ru-RU" sz="1600" b="1" dirty="0">
                <a:solidFill>
                  <a:schemeClr val="tx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«Здоровье – это состояние  полного физического, душевного и социального благополучия, а не отсутствие болезней или физических дефектов».</a:t>
            </a:r>
          </a:p>
          <a:p>
            <a:pPr marL="365760" indent="-256032" algn="r" fontAlgn="auto"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" pitchFamily="2" charset="2"/>
              <a:buNone/>
              <a:defRPr/>
            </a:pPr>
            <a:r>
              <a:rPr lang="ru-RU" sz="1600" dirty="0">
                <a:solidFill>
                  <a:schemeClr val="tx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1600" b="1" i="1" dirty="0">
                <a:solidFill>
                  <a:schemeClr val="tx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Всемирная организация здравоохранения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Содержимое 2"/>
          <p:cNvSpPr>
            <a:spLocks noGrp="1"/>
          </p:cNvSpPr>
          <p:nvPr>
            <p:ph idx="1"/>
          </p:nvPr>
        </p:nvSpPr>
        <p:spPr>
          <a:xfrm>
            <a:off x="571500" y="857250"/>
            <a:ext cx="8001000" cy="4500563"/>
          </a:xfrm>
        </p:spPr>
        <p:txBody>
          <a:bodyPr/>
          <a:lstStyle/>
          <a:p>
            <a:pPr marL="0" indent="0" eaLnBrk="1" hangingPunct="1">
              <a:buFont typeface="Arial" charset="0"/>
              <a:buNone/>
              <a:defRPr/>
            </a:pPr>
            <a:r>
              <a:rPr lang="ru-RU" sz="2800" dirty="0" smtClean="0">
                <a:solidFill>
                  <a:schemeClr val="tx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Термин </a:t>
            </a:r>
            <a:r>
              <a:rPr lang="ru-RU" sz="2800" b="1" dirty="0" smtClean="0">
                <a:solidFill>
                  <a:schemeClr val="tx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800" b="1" dirty="0" err="1" smtClean="0">
                <a:solidFill>
                  <a:schemeClr val="tx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здоровьесберегающие</a:t>
            </a:r>
            <a:r>
              <a:rPr lang="ru-RU" sz="2800" b="1" dirty="0" smtClean="0">
                <a:solidFill>
                  <a:schemeClr val="tx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образовательные технологии»</a:t>
            </a:r>
            <a:r>
              <a:rPr lang="ru-RU" sz="2800" dirty="0" smtClean="0">
                <a:solidFill>
                  <a:schemeClr val="tx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можно рассматривать и как качественную характеристику любой образовательной технологии, её «сертификат безопасности для здоровья», и как совокупность тех принципов, приёмов, методов педагогической работы, которые, дополняя традиционные технологии обучения и воспитания, наделяют их признаком </a:t>
            </a:r>
            <a:r>
              <a:rPr lang="ru-RU" sz="2800" dirty="0" err="1" smtClean="0">
                <a:solidFill>
                  <a:schemeClr val="tx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здоровьесбережения</a:t>
            </a:r>
            <a:r>
              <a:rPr lang="ru-RU" sz="2800" dirty="0" smtClean="0">
                <a:solidFill>
                  <a:schemeClr val="tx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0" indent="0" eaLnBrk="1" hangingPunct="1">
              <a:defRPr/>
            </a:pPr>
            <a:endParaRPr lang="ru-RU" dirty="0" smtClean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1"/>
          <p:cNvSpPr>
            <a:spLocks noChangeArrowheads="1"/>
          </p:cNvSpPr>
          <p:nvPr/>
        </p:nvSpPr>
        <p:spPr bwMode="auto">
          <a:xfrm rot="10800000" flipV="1">
            <a:off x="714375" y="958850"/>
            <a:ext cx="8143875" cy="4154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defRPr/>
            </a:pPr>
            <a:r>
              <a:rPr lang="ru-RU" sz="2400" b="1" dirty="0" err="1">
                <a:solidFill>
                  <a:schemeClr val="tx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Здоровьесберегающие</a:t>
            </a:r>
            <a:r>
              <a:rPr lang="ru-RU" sz="2400" b="1" dirty="0">
                <a:solidFill>
                  <a:schemeClr val="tx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технологии </a:t>
            </a:r>
            <a:r>
              <a:rPr lang="ru-RU" sz="2400" dirty="0">
                <a:solidFill>
                  <a:schemeClr val="tx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– это образовательные технологии, удовлетворяющие основным критериям:</a:t>
            </a:r>
          </a:p>
          <a:p>
            <a:pPr>
              <a:defRPr/>
            </a:pPr>
            <a:endParaRPr lang="ru-RU" sz="2400" dirty="0">
              <a:solidFill>
                <a:schemeClr val="tx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eaLnBrk="0" hangingPunct="0">
              <a:buFont typeface="Wingdings" pitchFamily="2" charset="2"/>
              <a:buChar char="Ø"/>
              <a:defRPr/>
            </a:pPr>
            <a:r>
              <a:rPr lang="ru-RU" sz="2400" dirty="0">
                <a:solidFill>
                  <a:schemeClr val="tx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i="1" dirty="0">
                <a:solidFill>
                  <a:schemeClr val="tx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почему и для чего? – </a:t>
            </a:r>
            <a:r>
              <a:rPr lang="ru-RU" sz="2400" dirty="0">
                <a:solidFill>
                  <a:schemeClr val="tx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однозначное и строгое определение целей обучения;</a:t>
            </a:r>
          </a:p>
          <a:p>
            <a:pPr eaLnBrk="0" hangingPunct="0">
              <a:buFont typeface="Wingdings" pitchFamily="2" charset="2"/>
              <a:buChar char="Ø"/>
              <a:defRPr/>
            </a:pPr>
            <a:r>
              <a:rPr lang="ru-RU" sz="2400" dirty="0">
                <a:solidFill>
                  <a:schemeClr val="tx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i="1" dirty="0">
                <a:solidFill>
                  <a:schemeClr val="tx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что? –</a:t>
            </a:r>
            <a:r>
              <a:rPr lang="ru-RU" sz="2400" dirty="0">
                <a:solidFill>
                  <a:schemeClr val="tx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отбор и структура содержания;</a:t>
            </a:r>
          </a:p>
          <a:p>
            <a:pPr eaLnBrk="0" hangingPunct="0">
              <a:buFont typeface="Wingdings" pitchFamily="2" charset="2"/>
              <a:buChar char="Ø"/>
              <a:defRPr/>
            </a:pPr>
            <a:r>
              <a:rPr lang="ru-RU" sz="2400" dirty="0">
                <a:solidFill>
                  <a:schemeClr val="tx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i="1" dirty="0">
                <a:solidFill>
                  <a:schemeClr val="tx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как? – </a:t>
            </a:r>
            <a:r>
              <a:rPr lang="ru-RU" sz="2400" dirty="0">
                <a:solidFill>
                  <a:schemeClr val="tx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оптимальная организация учебного процесса;</a:t>
            </a:r>
          </a:p>
          <a:p>
            <a:pPr eaLnBrk="0" hangingPunct="0">
              <a:buFont typeface="Wingdings" pitchFamily="2" charset="2"/>
              <a:buChar char="Ø"/>
              <a:defRPr/>
            </a:pPr>
            <a:r>
              <a:rPr lang="ru-RU" sz="2400" dirty="0">
                <a:solidFill>
                  <a:schemeClr val="tx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i="1" dirty="0">
                <a:solidFill>
                  <a:schemeClr val="tx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 помощью чего? –</a:t>
            </a:r>
            <a:r>
              <a:rPr lang="ru-RU" sz="2400" dirty="0">
                <a:solidFill>
                  <a:schemeClr val="tx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методы, приёмы и средства обучения;</a:t>
            </a:r>
          </a:p>
          <a:p>
            <a:pPr eaLnBrk="0" hangingPunct="0">
              <a:buFont typeface="Wingdings" pitchFamily="2" charset="2"/>
              <a:buChar char="Ø"/>
              <a:defRPr/>
            </a:pPr>
            <a:r>
              <a:rPr lang="ru-RU" sz="2400" dirty="0">
                <a:solidFill>
                  <a:schemeClr val="tx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i="1" dirty="0">
                <a:solidFill>
                  <a:schemeClr val="tx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кто?</a:t>
            </a:r>
            <a:r>
              <a:rPr lang="ru-RU" sz="2400" dirty="0">
                <a:solidFill>
                  <a:schemeClr val="tx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i="1" dirty="0">
                <a:solidFill>
                  <a:schemeClr val="tx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–</a:t>
            </a:r>
            <a:r>
              <a:rPr lang="ru-RU" sz="2400" dirty="0">
                <a:solidFill>
                  <a:schemeClr val="tx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реальный уровень квалификации учителя; </a:t>
            </a:r>
          </a:p>
          <a:p>
            <a:pPr eaLnBrk="0" hangingPunct="0">
              <a:buFont typeface="Wingdings" pitchFamily="2" charset="2"/>
              <a:buChar char="Ø"/>
              <a:defRPr/>
            </a:pPr>
            <a:r>
              <a:rPr lang="ru-RU" sz="2400" dirty="0">
                <a:solidFill>
                  <a:schemeClr val="tx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i="1" dirty="0">
                <a:solidFill>
                  <a:schemeClr val="tx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так ли это?</a:t>
            </a:r>
            <a:r>
              <a:rPr lang="ru-RU" sz="2400" dirty="0">
                <a:solidFill>
                  <a:schemeClr val="tx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i="1" dirty="0">
                <a:solidFill>
                  <a:schemeClr val="tx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–</a:t>
            </a:r>
            <a:r>
              <a:rPr lang="ru-RU" sz="2400" dirty="0">
                <a:solidFill>
                  <a:schemeClr val="tx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объективные методы оценки результатов обучения.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Я на конф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08000" y="-381000"/>
            <a:ext cx="10160000" cy="762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endParaRPr lang="ru-RU">
              <a:latin typeface="Lucida Sans Unicode" pitchFamily="34" charset="0"/>
            </a:endParaRPr>
          </a:p>
        </p:txBody>
      </p:sp>
      <p:sp>
        <p:nvSpPr>
          <p:cNvPr id="23556" name="Rectangle 4"/>
          <p:cNvSpPr>
            <a:spLocks noChangeArrowheads="1"/>
          </p:cNvSpPr>
          <p:nvPr/>
        </p:nvSpPr>
        <p:spPr bwMode="auto">
          <a:xfrm>
            <a:off x="5072063" y="3071813"/>
            <a:ext cx="4500562" cy="862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ru-RU" sz="1600" b="1" i="1" dirty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К.м.н., профессор, академик  Международной педагогической  академии</a:t>
            </a:r>
          </a:p>
          <a:p>
            <a:pPr>
              <a:defRPr/>
            </a:pPr>
            <a:r>
              <a:rPr lang="ru-RU" b="1" i="1" dirty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Никита  Константинович Смирнов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4071938" y="142875"/>
            <a:ext cx="5572125" cy="286226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sz="2000" b="1" dirty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000" b="1" dirty="0" err="1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Здоровьеформирующие</a:t>
            </a:r>
            <a:r>
              <a:rPr lang="ru-RU" sz="2000" b="1" dirty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образовательные технологии – это все те психолого-педагогические технологии, программы, методы, которые направлены на воспитание у учащихся культуры здоровья, личностных качеств, способствующих его сохранению и укреплению, формирование представления о здоровье как ценности, мотивацию на ведение здорового образа жизни». </a:t>
            </a:r>
          </a:p>
        </p:txBody>
      </p:sp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Рисунок 2" descr="j0308903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3438" y="5643563"/>
            <a:ext cx="1714500" cy="1039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07" name="Рисунок 3" descr="j0308898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57438" y="5357813"/>
            <a:ext cx="2605087" cy="933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0"/>
            <a:ext cx="8429684" cy="1143000"/>
          </a:xfrm>
        </p:spPr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200" dirty="0" smtClean="0">
                <a:solidFill>
                  <a:schemeClr val="tx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1. Медико-гигиенические технологии (МГТ)</a:t>
            </a:r>
          </a:p>
        </p:txBody>
      </p:sp>
      <p:sp>
        <p:nvSpPr>
          <p:cNvPr id="21509" name="Прямоугольник 2"/>
          <p:cNvSpPr>
            <a:spLocks noChangeArrowheads="1"/>
          </p:cNvSpPr>
          <p:nvPr/>
        </p:nvSpPr>
        <p:spPr bwMode="auto">
          <a:xfrm>
            <a:off x="500063" y="1143000"/>
            <a:ext cx="8215312" cy="3933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80000"/>
              </a:lnSpc>
              <a:buFont typeface="Arial" charset="0"/>
              <a:buNone/>
            </a:pPr>
            <a:r>
              <a:rPr lang="ru-RU" sz="2400">
                <a:latin typeface="Times New Roman" pitchFamily="18" charset="0"/>
                <a:cs typeface="Times New Roman" pitchFamily="18" charset="0"/>
              </a:rPr>
              <a:t>К  медико - гигиеническим технологиям относятся  контроль  и  помощь в обеспечении надлежащих   гигиенических   условий   в соответствии с регламентациями СанПиНов. </a:t>
            </a:r>
          </a:p>
          <a:p>
            <a:pPr>
              <a:lnSpc>
                <a:spcPct val="80000"/>
              </a:lnSpc>
              <a:buFont typeface="Arial" charset="0"/>
              <a:buNone/>
            </a:pPr>
            <a:endParaRPr lang="ru-RU" sz="240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80000"/>
              </a:lnSpc>
              <a:buFont typeface="Arial" charset="0"/>
              <a:buNone/>
            </a:pPr>
            <a:r>
              <a:rPr lang="ru-RU" sz="2400">
                <a:latin typeface="Times New Roman" pitchFamily="18" charset="0"/>
                <a:cs typeface="Times New Roman" pitchFamily="18" charset="0"/>
              </a:rPr>
              <a:t>Медицинский кабинет школы организует проведение   прививок   учащимся,   оказание консультативной   и   неотложной   помощи обратившимся   в   медицинский   кабинет, проводит   мероприятия   по   санитарно -гигиеническому просвещению учащихся и педагогического коллектива, следит за динамикой здоровья учащихся, организует профилактические мероприятия в преддверии эпидемий и решает ряд других задач, относящихся к компетенции медицинской службы. </a:t>
            </a:r>
          </a:p>
        </p:txBody>
      </p:sp>
      <p:pic>
        <p:nvPicPr>
          <p:cNvPr id="21510" name="Рисунок 2" descr="j0182796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00813" y="4786313"/>
            <a:ext cx="2319337" cy="1881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428625" y="3143250"/>
            <a:ext cx="4572000" cy="646113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i="1" dirty="0">
                <a:solidFill>
                  <a:schemeClr val="tx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Работа на уроке в режиме смены динамических поз. </a:t>
            </a:r>
          </a:p>
        </p:txBody>
      </p:sp>
      <p:pic>
        <p:nvPicPr>
          <p:cNvPr id="27651" name="Рисунок 1" descr="ris9.jpg (25703 bytes)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63" y="285750"/>
            <a:ext cx="3614737" cy="2714625"/>
          </a:xfrm>
          <a:prstGeom prst="rect">
            <a:avLst/>
          </a:prstGeom>
          <a:noFill/>
          <a:ln w="38100">
            <a:solidFill>
              <a:schemeClr val="accent1">
                <a:lumMod val="50000"/>
              </a:schemeClr>
            </a:solidFill>
            <a:miter lim="800000"/>
            <a:headEnd/>
            <a:tailEnd/>
          </a:ln>
        </p:spPr>
      </p:pic>
      <p:pic>
        <p:nvPicPr>
          <p:cNvPr id="27652" name="Рисунок 3" descr="ris12.jpg (27437 bytes)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929188" y="285750"/>
            <a:ext cx="3643312" cy="2735263"/>
          </a:xfrm>
          <a:prstGeom prst="rect">
            <a:avLst/>
          </a:prstGeom>
          <a:noFill/>
          <a:ln w="38100">
            <a:solidFill>
              <a:schemeClr val="accent1">
                <a:lumMod val="50000"/>
              </a:schemeClr>
            </a:solidFill>
            <a:miter lim="800000"/>
            <a:headEnd/>
            <a:tailEnd/>
          </a:ln>
        </p:spPr>
      </p:pic>
      <p:pic>
        <p:nvPicPr>
          <p:cNvPr id="22533" name="Рисунок 4" descr="ris13.jpg (21335 bytes)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3950" y="3786188"/>
            <a:ext cx="3709988" cy="2786062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Прямоугольник 10"/>
          <p:cNvSpPr/>
          <p:nvPr/>
        </p:nvSpPr>
        <p:spPr>
          <a:xfrm>
            <a:off x="1071563" y="4857750"/>
            <a:ext cx="3429000" cy="923925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i="1" dirty="0">
                <a:solidFill>
                  <a:schemeClr val="tx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 руках учителя еще одно запатентованное обучающее средство системы В.Базарного.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5286375" y="3071813"/>
            <a:ext cx="3286125" cy="3698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i="1" dirty="0" err="1">
                <a:solidFill>
                  <a:schemeClr val="tx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Офтальмотренажер</a:t>
            </a:r>
            <a:endParaRPr lang="ru-RU" b="1" i="1" dirty="0">
              <a:solidFill>
                <a:schemeClr val="tx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Содержимое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 typeface="Wingdings 3" pitchFamily="18" charset="2"/>
              <a:buNone/>
            </a:pPr>
            <a:endParaRPr lang="ru-RU" smtClean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200" dirty="0" smtClean="0">
                <a:solidFill>
                  <a:schemeClr val="tx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2.Физкультурно-оздоровительные технологии (ФОТ)</a:t>
            </a:r>
          </a:p>
        </p:txBody>
      </p:sp>
      <p:sp>
        <p:nvSpPr>
          <p:cNvPr id="23556" name="Прямоугольник 2"/>
          <p:cNvSpPr>
            <a:spLocks noChangeArrowheads="1"/>
          </p:cNvSpPr>
          <p:nvPr/>
        </p:nvSpPr>
        <p:spPr bwMode="auto">
          <a:xfrm>
            <a:off x="642938" y="2143125"/>
            <a:ext cx="7929562" cy="2751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20000"/>
              </a:spcBef>
              <a:buFont typeface="Arial" charset="0"/>
              <a:buNone/>
            </a:pPr>
            <a:r>
              <a:rPr lang="ru-RU" sz="2400">
                <a:latin typeface="Times New Roman" pitchFamily="18" charset="0"/>
                <a:cs typeface="Times New Roman" pitchFamily="18" charset="0"/>
              </a:rPr>
              <a:t>ФОТ направлены  на   физическое   развитие обучающихся: закаливание, тренировка силы, выносливости, быстроты, гибкости и других качеств, отличающих здорового, тренированного  человека от физически немощного. </a:t>
            </a:r>
          </a:p>
          <a:p>
            <a:pPr>
              <a:spcBef>
                <a:spcPct val="20000"/>
              </a:spcBef>
              <a:buFont typeface="Arial" charset="0"/>
              <a:buNone/>
            </a:pPr>
            <a:r>
              <a:rPr lang="ru-RU" sz="2400">
                <a:latin typeface="Times New Roman" pitchFamily="18" charset="0"/>
                <a:cs typeface="Times New Roman" pitchFamily="18" charset="0"/>
              </a:rPr>
              <a:t>Реализуются на уроках физической культуры и в работе спортивных секций.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eaLnBrk="1" hangingPunct="1">
              <a:lnSpc>
                <a:spcPct val="80000"/>
              </a:lnSpc>
              <a:buFont typeface="Arial" charset="0"/>
              <a:buNone/>
            </a:pPr>
            <a:endParaRPr lang="ru-RU" sz="2800" smtClean="0">
              <a:latin typeface="Times New Roman" pitchFamily="18" charset="0"/>
              <a:cs typeface="Times New Roman" pitchFamily="18" charset="0"/>
            </a:endParaRPr>
          </a:p>
          <a:p>
            <a:pPr marL="0" indent="0" eaLnBrk="1" hangingPunct="1">
              <a:lnSpc>
                <a:spcPct val="80000"/>
              </a:lnSpc>
              <a:buFont typeface="Arial" charset="0"/>
              <a:buNone/>
            </a:pPr>
            <a:r>
              <a:rPr lang="ru-RU" sz="2800" smtClean="0">
                <a:latin typeface="Times New Roman" pitchFamily="18" charset="0"/>
                <a:cs typeface="Times New Roman" pitchFamily="18" charset="0"/>
              </a:rPr>
              <a:t>Направленность этих технологий - создание природосообразных, экологически оптимальных условий жизни и деятельности людей, гармоничных взаимоотношений с природой.  В  гимназии  это  - обустройство пришкольной территории, озеленение классов, рекреаций, участие  в  природоохранных мероприятиях.</a:t>
            </a:r>
            <a:r>
              <a:rPr lang="en-US" sz="280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80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200" dirty="0" smtClean="0">
                <a:solidFill>
                  <a:schemeClr val="tx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3.Экологические </a:t>
            </a:r>
            <a:r>
              <a:rPr lang="ru-RU" sz="3200" dirty="0" err="1" smtClean="0">
                <a:solidFill>
                  <a:schemeClr val="tx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здоровьесберегающие</a:t>
            </a:r>
            <a:r>
              <a:rPr lang="ru-RU" sz="3200" dirty="0" smtClean="0">
                <a:solidFill>
                  <a:schemeClr val="tx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технологии (ЭЗТ).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Содержимое 2"/>
          <p:cNvSpPr>
            <a:spLocks noGrp="1"/>
          </p:cNvSpPr>
          <p:nvPr>
            <p:ph idx="1"/>
          </p:nvPr>
        </p:nvSpPr>
        <p:spPr>
          <a:xfrm>
            <a:off x="428625" y="2214563"/>
            <a:ext cx="8229600" cy="1662112"/>
          </a:xfrm>
        </p:spPr>
        <p:txBody>
          <a:bodyPr/>
          <a:lstStyle/>
          <a:p>
            <a:pPr marL="0" indent="0" eaLnBrk="1" hangingPunct="1">
              <a:lnSpc>
                <a:spcPct val="80000"/>
              </a:lnSpc>
              <a:buFont typeface="Arial" charset="0"/>
              <a:buNone/>
            </a:pPr>
            <a:endParaRPr lang="ru-RU" sz="2800" smtClean="0">
              <a:latin typeface="Times New Roman" pitchFamily="18" charset="0"/>
              <a:cs typeface="Times New Roman" pitchFamily="18" charset="0"/>
            </a:endParaRPr>
          </a:p>
          <a:p>
            <a:pPr marL="0" indent="0" eaLnBrk="1" hangingPunct="1">
              <a:lnSpc>
                <a:spcPct val="80000"/>
              </a:lnSpc>
              <a:buFont typeface="Arial" charset="0"/>
              <a:buNone/>
            </a:pPr>
            <a:r>
              <a:rPr lang="ru-RU" sz="2800" smtClean="0">
                <a:latin typeface="Times New Roman" pitchFamily="18" charset="0"/>
                <a:cs typeface="Times New Roman" pitchFamily="18" charset="0"/>
              </a:rPr>
              <a:t>Грамотность учащихся по этим вопросам обеспечивается изучением курсов ОБЖ и ОЗОЖ.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sz="3600" dirty="0" smtClean="0">
                <a:solidFill>
                  <a:schemeClr val="tx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4.Технологии обеспечения безопасности жизнедеятельности (ТОБЖ).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 smtClean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Содержимое 1"/>
          <p:cNvSpPr>
            <a:spLocks noGrp="1"/>
          </p:cNvSpPr>
          <p:nvPr>
            <p:ph idx="1"/>
          </p:nvPr>
        </p:nvSpPr>
        <p:spPr>
          <a:xfrm>
            <a:off x="714375" y="1500188"/>
            <a:ext cx="8043863" cy="4525962"/>
          </a:xfrm>
        </p:spPr>
        <p:txBody>
          <a:bodyPr/>
          <a:lstStyle/>
          <a:p>
            <a:pPr marL="342900" indent="-342900" eaLnBrk="1" hangingPunct="1">
              <a:spcBef>
                <a:spcPct val="0"/>
              </a:spcBef>
            </a:pPr>
            <a:endParaRPr lang="ru-RU" sz="2400" b="1" i="1" smtClean="0"/>
          </a:p>
          <a:p>
            <a:pPr marL="342900" indent="-342900" eaLnBrk="1" hangingPunct="1">
              <a:spcBef>
                <a:spcPct val="0"/>
              </a:spcBef>
            </a:pPr>
            <a:r>
              <a:rPr lang="ru-RU" sz="2400" smtClean="0">
                <a:latin typeface="Times New Roman" pitchFamily="18" charset="0"/>
                <a:cs typeface="Times New Roman" pitchFamily="18" charset="0"/>
              </a:rPr>
              <a:t>системно организованная совокупность программ, приемов, методов организации образовательного процесса, не наносящая  ущерба здоровью его участников;</a:t>
            </a:r>
          </a:p>
          <a:p>
            <a:pPr marL="342900" indent="-342900" eaLnBrk="1" hangingPunct="1">
              <a:spcBef>
                <a:spcPct val="0"/>
              </a:spcBef>
            </a:pPr>
            <a:r>
              <a:rPr lang="ru-RU" sz="2400" smtClean="0">
                <a:latin typeface="Times New Roman" pitchFamily="18" charset="0"/>
                <a:cs typeface="Times New Roman" pitchFamily="18" charset="0"/>
              </a:rPr>
              <a:t>качественная характеристика педагогических технологий по критерию их воздействия на здоровье учащихся и педагогов;</a:t>
            </a:r>
          </a:p>
          <a:p>
            <a:pPr marL="342900" indent="-342900" eaLnBrk="1" hangingPunct="1">
              <a:spcBef>
                <a:spcPct val="0"/>
              </a:spcBef>
            </a:pPr>
            <a:r>
              <a:rPr lang="ru-RU" sz="2400" smtClean="0">
                <a:latin typeface="Times New Roman" pitchFamily="18" charset="0"/>
                <a:cs typeface="Times New Roman" pitchFamily="18" charset="0"/>
              </a:rPr>
              <a:t>технологическая основа здоровьесберегающей педагогики.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00034" y="500042"/>
            <a:ext cx="8229600" cy="1143000"/>
          </a:xfrm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3600" dirty="0" err="1" smtClean="0">
                <a:solidFill>
                  <a:schemeClr val="tx1">
                    <a:lumMod val="7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Здоровьесберегающие</a:t>
            </a:r>
            <a:r>
              <a:rPr lang="ru-RU" sz="3600" dirty="0" smtClean="0">
                <a:solidFill>
                  <a:schemeClr val="tx1">
                    <a:lumMod val="7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dirty="0" smtClean="0">
                <a:solidFill>
                  <a:schemeClr val="tx1">
                    <a:lumMod val="7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solidFill>
                  <a:schemeClr val="tx1">
                    <a:lumMod val="7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образовательные технологии (ЗОТ)</a:t>
            </a:r>
            <a:r>
              <a:rPr lang="en-US" sz="3600" dirty="0" smtClean="0">
                <a:solidFill>
                  <a:schemeClr val="tx1">
                    <a:lumMod val="7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 –</a:t>
            </a:r>
            <a:r>
              <a:rPr lang="ru-RU" sz="3600" dirty="0" smtClean="0">
                <a:solidFill>
                  <a:schemeClr val="tx1">
                    <a:lumMod val="7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 это:</a:t>
            </a:r>
            <a:endParaRPr lang="ru-RU" sz="3600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 rtlCol="0">
            <a:normAutofit/>
          </a:bodyPr>
          <a:lstStyle/>
          <a:p>
            <a:pPr marL="0" indent="0" algn="ctr" eaLnBrk="1" fontAlgn="auto" hangingPunct="1">
              <a:lnSpc>
                <a:spcPct val="90000"/>
              </a:lnSpc>
              <a:spcAft>
                <a:spcPts val="0"/>
              </a:spcAft>
              <a:buFont typeface="Arial" charset="0"/>
              <a:buNone/>
              <a:defRPr/>
            </a:pPr>
            <a:r>
              <a:rPr lang="ru-RU" sz="2000" b="1" dirty="0" smtClean="0">
                <a:solidFill>
                  <a:schemeClr val="tx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подразделяются на 3 три подгруппы:</a:t>
            </a:r>
          </a:p>
          <a:p>
            <a:pPr marL="0" indent="0" eaLnBrk="1" fontAlgn="auto" hangingPunct="1">
              <a:lnSpc>
                <a:spcPct val="90000"/>
              </a:lnSpc>
              <a:spcAft>
                <a:spcPts val="0"/>
              </a:spcAft>
              <a:buFont typeface="Arial" charset="0"/>
              <a:buNone/>
              <a:defRPr/>
            </a:pPr>
            <a:r>
              <a:rPr lang="ru-RU" sz="2000" b="1" i="1" u="sng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Организационно - педагогические технологии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  (ОПТ),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определяющие        структуру учебного процесса, частично регламентированную в 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СанПиНах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, способствующих  предотвращению состояния переутомления, гиподинамии  и других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дезаптационных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состояний;</a:t>
            </a:r>
          </a:p>
          <a:p>
            <a:pPr marL="0" indent="0" eaLnBrk="1" fontAlgn="auto" hangingPunct="1">
              <a:lnSpc>
                <a:spcPct val="80000"/>
              </a:lnSpc>
              <a:spcAft>
                <a:spcPts val="0"/>
              </a:spcAft>
              <a:buFont typeface="Arial" charset="0"/>
              <a:buNone/>
              <a:defRPr/>
            </a:pPr>
            <a:r>
              <a:rPr lang="ru-RU" sz="2000" b="1" i="1" u="sng" dirty="0" err="1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Психолого</a:t>
            </a:r>
            <a:r>
              <a:rPr lang="ru-RU" sz="2000" b="1" i="1" u="sng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 - педагогические технологии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  (ППТ),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связанные с непосредственной работой учителя на уроке, воздействием, которое он оказывает все 45 минут на своих учеников. Сюда же относится и психолого-педагогическое сопровождение всех элементов образовательного процесса;</a:t>
            </a:r>
          </a:p>
          <a:p>
            <a:pPr marL="0" indent="0" eaLnBrk="1" fontAlgn="auto" hangingPunct="1">
              <a:lnSpc>
                <a:spcPct val="90000"/>
              </a:lnSpc>
              <a:spcAft>
                <a:spcPts val="0"/>
              </a:spcAft>
              <a:buFont typeface="Wingdings 3" pitchFamily="18" charset="2"/>
              <a:buNone/>
              <a:defRPr/>
            </a:pPr>
            <a:r>
              <a:rPr lang="ru-RU" sz="2000" b="1" i="1" u="sng" dirty="0" err="1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Учебно</a:t>
            </a:r>
            <a:r>
              <a:rPr lang="ru-RU" sz="2000" b="1" i="1" u="sng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 -воспитательные технологии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 (УВТ),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которые включают программы по обучению грамотной заботе о своем здоровье и формированию культуры здоровья учащихся, мотивации их к ведению здорового образа жизни, предупреждению вредных привычек, предусматривающие также проведение организационно-воспитательной работы со школьниками после уроков, просвещение их родителей.</a:t>
            </a:r>
          </a:p>
        </p:txBody>
      </p:sp>
      <p:sp>
        <p:nvSpPr>
          <p:cNvPr id="24578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600" dirty="0" smtClean="0">
                <a:solidFill>
                  <a:schemeClr val="tx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5.    3доровьесберегающие  образовательные  технологии  (ЗОТ) 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14282" y="1752601"/>
            <a:ext cx="8929718" cy="1829761"/>
          </a:xfrm>
        </p:spPr>
        <p:txBody>
          <a:bodyPr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4000" dirty="0" err="1" smtClean="0">
                <a:solidFill>
                  <a:schemeClr val="tx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Здоровьесберегающие</a:t>
            </a:r>
            <a:r>
              <a:rPr lang="ru-RU" sz="4000" dirty="0" smtClean="0">
                <a:solidFill>
                  <a:schemeClr val="tx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технологии,</a:t>
            </a:r>
            <a:br>
              <a:rPr lang="ru-RU" sz="4000" dirty="0" smtClean="0">
                <a:solidFill>
                  <a:schemeClr val="tx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>
                <a:solidFill>
                  <a:schemeClr val="tx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их применение в образовательном процессе</a:t>
            </a:r>
            <a:endParaRPr lang="ru-RU" sz="4000" dirty="0">
              <a:solidFill>
                <a:schemeClr val="tx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785813" y="500063"/>
            <a:ext cx="7572375" cy="13843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800" b="1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Внутришкольные</a:t>
            </a:r>
            <a:r>
              <a:rPr lang="ru-RU" sz="28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 факторы,</a:t>
            </a:r>
            <a:br>
              <a:rPr lang="ru-RU" sz="28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представляющие потенциальную угрозу</a:t>
            </a:r>
            <a:br>
              <a:rPr lang="ru-RU" sz="28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для здоровья учащихся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428625" y="2928938"/>
            <a:ext cx="2786063" cy="830262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i="1" dirty="0">
                <a:solidFill>
                  <a:schemeClr val="tx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Гигиенические условия, факторы</a:t>
            </a:r>
          </a:p>
        </p:txBody>
      </p:sp>
      <p:sp>
        <p:nvSpPr>
          <p:cNvPr id="6" name="Text Box 6"/>
          <p:cNvSpPr txBox="1">
            <a:spLocks noChangeArrowheads="1"/>
          </p:cNvSpPr>
          <p:nvPr/>
        </p:nvSpPr>
        <p:spPr bwMode="auto">
          <a:xfrm>
            <a:off x="2124075" y="4868863"/>
            <a:ext cx="5543550" cy="1089025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i="1" dirty="0">
                <a:solidFill>
                  <a:schemeClr val="tx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Учебно-организационные</a:t>
            </a:r>
            <a:r>
              <a:rPr lang="en-US" sz="2400" b="1" i="1" dirty="0">
                <a:solidFill>
                  <a:schemeClr val="tx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i="1" dirty="0">
                <a:solidFill>
                  <a:schemeClr val="tx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факторы</a:t>
            </a:r>
          </a:p>
          <a:p>
            <a:pPr algn="ctr"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i="1" dirty="0">
                <a:solidFill>
                  <a:schemeClr val="tx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(зависят в большей степени от администрации школы) </a:t>
            </a:r>
          </a:p>
        </p:txBody>
      </p:sp>
      <p:sp>
        <p:nvSpPr>
          <p:cNvPr id="7" name="Text Box 7"/>
          <p:cNvSpPr txBox="1">
            <a:spLocks noChangeArrowheads="1"/>
          </p:cNvSpPr>
          <p:nvPr/>
        </p:nvSpPr>
        <p:spPr bwMode="auto">
          <a:xfrm>
            <a:off x="4427538" y="2781300"/>
            <a:ext cx="4319587" cy="1089025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i="1" dirty="0">
                <a:solidFill>
                  <a:schemeClr val="tx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Психолого-педагогические факторы (зависят в большей степени от учителя)</a:t>
            </a:r>
          </a:p>
        </p:txBody>
      </p:sp>
      <p:sp>
        <p:nvSpPr>
          <p:cNvPr id="8" name="Line 8"/>
          <p:cNvSpPr>
            <a:spLocks noChangeShapeType="1"/>
          </p:cNvSpPr>
          <p:nvPr/>
        </p:nvSpPr>
        <p:spPr bwMode="auto">
          <a:xfrm flipH="1">
            <a:off x="1643063" y="1928813"/>
            <a:ext cx="1643062" cy="857250"/>
          </a:xfrm>
          <a:prstGeom prst="line">
            <a:avLst/>
          </a:prstGeom>
          <a:noFill/>
          <a:ln w="76200">
            <a:solidFill>
              <a:schemeClr val="accent1">
                <a:lumMod val="50000"/>
              </a:schemeClr>
            </a:solidFill>
            <a:round/>
            <a:headEnd/>
            <a:tailEnd type="triangle" w="med" len="med"/>
          </a:ln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Line 9"/>
          <p:cNvSpPr>
            <a:spLocks noChangeShapeType="1"/>
          </p:cNvSpPr>
          <p:nvPr/>
        </p:nvSpPr>
        <p:spPr bwMode="auto">
          <a:xfrm>
            <a:off x="5072063" y="1857375"/>
            <a:ext cx="1500187" cy="857250"/>
          </a:xfrm>
          <a:prstGeom prst="line">
            <a:avLst/>
          </a:prstGeom>
          <a:noFill/>
          <a:ln w="76200">
            <a:solidFill>
              <a:schemeClr val="accent1">
                <a:lumMod val="50000"/>
              </a:schemeClr>
            </a:solidFill>
            <a:round/>
            <a:headEnd/>
            <a:tailEnd type="triangle" w="med" len="med"/>
          </a:ln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0" name="Line 10"/>
          <p:cNvSpPr>
            <a:spLocks noChangeShapeType="1"/>
          </p:cNvSpPr>
          <p:nvPr/>
        </p:nvSpPr>
        <p:spPr bwMode="auto">
          <a:xfrm flipH="1">
            <a:off x="3857625" y="1928813"/>
            <a:ext cx="46038" cy="2882900"/>
          </a:xfrm>
          <a:prstGeom prst="line">
            <a:avLst/>
          </a:prstGeom>
          <a:noFill/>
          <a:ln w="76200">
            <a:solidFill>
              <a:schemeClr val="accent1">
                <a:lumMod val="50000"/>
              </a:schemeClr>
            </a:solidFill>
            <a:round/>
            <a:headEnd/>
            <a:tailEnd type="triangle" w="med" len="med"/>
          </a:ln>
        </p:spPr>
        <p:txBody>
          <a:bodyPr/>
          <a:lstStyle/>
          <a:p>
            <a:pPr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42875" y="642938"/>
          <a:ext cx="8858250" cy="5321300"/>
        </p:xfrm>
        <a:graphic>
          <a:graphicData uri="http://schemas.openxmlformats.org/drawingml/2006/table">
            <a:tbl>
              <a:tblPr/>
              <a:tblGrid>
                <a:gridCol w="214312"/>
                <a:gridCol w="2857500"/>
                <a:gridCol w="1857375"/>
                <a:gridCol w="1643063"/>
                <a:gridCol w="1558303"/>
                <a:gridCol w="727697"/>
              </a:tblGrid>
              <a:tr h="175260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№</a:t>
                      </a:r>
                    </a:p>
                  </a:txBody>
                  <a:tcPr marL="21441" marR="21441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5F6D8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Факторы урока</a:t>
                      </a:r>
                    </a:p>
                  </a:txBody>
                  <a:tcPr marL="21441" marR="21441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5F6D8"/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Уровни гигиенической рациональности урока</a:t>
                      </a:r>
                      <a:endParaRPr kumimoji="0" lang="ru-RU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21441" marR="21441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5F6D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Показатель </a:t>
                      </a:r>
                    </a:p>
                  </a:txBody>
                  <a:tcPr marL="21441" marR="21441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5F6D8"/>
                    </a:solidFill>
                  </a:tcPr>
                </a:tc>
              </a:tr>
              <a:tr h="35052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Рациональный</a:t>
                      </a:r>
                    </a:p>
                  </a:txBody>
                  <a:tcPr marL="21441" marR="21441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5F6D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Недостаточно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рациональный</a:t>
                      </a:r>
                    </a:p>
                  </a:txBody>
                  <a:tcPr marL="21441" marR="21441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5F6D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Нерациональный</a:t>
                      </a:r>
                    </a:p>
                  </a:txBody>
                  <a:tcPr marL="21441" marR="21441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5F6D8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4119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21441" marR="21441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Гигиенические условия классного кабинета (температура и свежесть воздуха, освещение, посторонние звуковые раздражители)</a:t>
                      </a:r>
                    </a:p>
                  </a:txBody>
                  <a:tcPr marL="21441" marR="21441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 соответствии с гигиеническими нормами, посторонние звуковые раздражители отсутствуют.</a:t>
                      </a:r>
                    </a:p>
                  </a:txBody>
                  <a:tcPr marL="21441" marR="21441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 частичным соблюдением гигиенических норм, звуковые раздражители отсутствуют.</a:t>
                      </a:r>
                    </a:p>
                  </a:txBody>
                  <a:tcPr marL="21441" marR="21441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 соответствуют  гигиеническим нормам, присутствуют звуковые раздражители.</a:t>
                      </a:r>
                    </a:p>
                  </a:txBody>
                  <a:tcPr marL="21441" marR="21441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1441" marR="21441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612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21441" marR="21441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Плотность урока (%, количество времени, затраченного на учебную работу)</a:t>
                      </a:r>
                    </a:p>
                  </a:txBody>
                  <a:tcPr marL="21441" marR="21441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 менее 60% и не более 75-80%.</a:t>
                      </a:r>
                    </a:p>
                  </a:txBody>
                  <a:tcPr marL="21441" marR="21441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85-90%</a:t>
                      </a:r>
                    </a:p>
                  </a:txBody>
                  <a:tcPr marL="21441" marR="21441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Более 90%</a:t>
                      </a:r>
                    </a:p>
                  </a:txBody>
                  <a:tcPr marL="21441" marR="21441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1441" marR="21441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3238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21441" marR="21441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Количество видов учебной деятельности (письмо, чтение, слушание, рассказ, рассматривание наглядных пособий, ответы на вопросы, решение задач</a:t>
                      </a:r>
                      <a:r>
                        <a:rPr kumimoji="0" lang="ru-RU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)                                                              </a:t>
                      </a:r>
                      <a:endParaRPr kumimoji="0" 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1441" marR="21441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4-7</a:t>
                      </a:r>
                    </a:p>
                  </a:txBody>
                  <a:tcPr marL="21441" marR="21441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2-3</a:t>
                      </a:r>
                    </a:p>
                  </a:txBody>
                  <a:tcPr marL="21441" marR="21441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1-2</a:t>
                      </a:r>
                    </a:p>
                  </a:txBody>
                  <a:tcPr marL="21441" marR="21441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1441" marR="21441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612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21441" marR="21441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Средняя продолжительность различных видов учебной деятельности</a:t>
                      </a:r>
                    </a:p>
                  </a:txBody>
                  <a:tcPr marL="21441" marR="21441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 более 10 минут</a:t>
                      </a:r>
                    </a:p>
                  </a:txBody>
                  <a:tcPr marL="21441" marR="21441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11-15 минут</a:t>
                      </a:r>
                    </a:p>
                  </a:txBody>
                  <a:tcPr marL="21441" marR="21441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Более 15 минут</a:t>
                      </a:r>
                    </a:p>
                  </a:txBody>
                  <a:tcPr marL="21441" marR="21441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1441" marR="21441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1546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21441" marR="21441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Частота чередования различных видов учебной деятельности</a:t>
                      </a:r>
                    </a:p>
                  </a:txBody>
                  <a:tcPr marL="21441" marR="21441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Смена не позже,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чем через 7-10 минут</a:t>
                      </a:r>
                    </a:p>
                  </a:txBody>
                  <a:tcPr marL="21441" marR="21441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Смена через 11-15 минут</a:t>
                      </a:r>
                    </a:p>
                  </a:txBody>
                  <a:tcPr marL="21441" marR="21441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Смена через 15 -20 минут</a:t>
                      </a:r>
                    </a:p>
                  </a:txBody>
                  <a:tcPr marL="21441" marR="21441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1441" marR="21441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5013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21441" marR="21441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Количество видов преподавания (словесного, наглядного, </a:t>
                      </a:r>
                      <a:r>
                        <a:rPr kumimoji="0" lang="ru-RU" sz="9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аудивизуального</a:t>
                      </a: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ТСО,  самостоятельной работы и т.д.)</a:t>
                      </a:r>
                    </a:p>
                  </a:txBody>
                  <a:tcPr marL="21441" marR="21441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 менее 3</a:t>
                      </a:r>
                    </a:p>
                  </a:txBody>
                  <a:tcPr marL="21441" marR="21441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21441" marR="21441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21441" marR="21441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1441" marR="21441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3563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21441" marR="21441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Чередование позы</a:t>
                      </a:r>
                    </a:p>
                  </a:txBody>
                  <a:tcPr marL="21441" marR="21441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Поза учащегося чередуется   в соответствии  с видом работы. Учитель наблюдает за посадкой учащихся</a:t>
                      </a:r>
                    </a:p>
                  </a:txBody>
                  <a:tcPr marL="21441" marR="21441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Имеются случаи несоответствия позы учащегося виду работы. Учитель иногда контролирует посадку учащихся</a:t>
                      </a:r>
                    </a:p>
                  </a:txBody>
                  <a:tcPr marL="21441" marR="21441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Частые несоответствия позы учащегося виду работы. Посадка  учащихся не контролируется учителем</a:t>
                      </a:r>
                    </a:p>
                  </a:txBody>
                  <a:tcPr marL="21441" marR="21441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1441" marR="21441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91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</a:p>
                  </a:txBody>
                  <a:tcPr marL="21441" marR="21441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Наличие, место, содержание и продолжительность физкультминуток</a:t>
                      </a:r>
                    </a:p>
                  </a:txBody>
                  <a:tcPr marL="21441" marR="21441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 20-й и 35-й минутах урока по 1 минуте. Из 3-лёгких упражнений с 3-4-мя повторениями каждого </a:t>
                      </a:r>
                    </a:p>
                  </a:txBody>
                  <a:tcPr marL="21441" marR="21441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 физкультминутка с неправильным содержанием и продолжительностью</a:t>
                      </a:r>
                    </a:p>
                  </a:txBody>
                  <a:tcPr marL="21441" marR="21441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Физкультминутки отсутствуют</a:t>
                      </a:r>
                      <a:r>
                        <a:rPr kumimoji="0" lang="ru-RU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        </a:t>
                      </a:r>
                      <a:endParaRPr kumimoji="0" 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1441" marR="21441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1441" marR="21441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7320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</a:p>
                  </a:txBody>
                  <a:tcPr marL="21441" marR="21441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Психологический климат</a:t>
                      </a:r>
                    </a:p>
                  </a:txBody>
                  <a:tcPr marL="21441" marR="21441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Преобладают положительные эмоции</a:t>
                      </a:r>
                    </a:p>
                  </a:txBody>
                  <a:tcPr marL="21441" marR="21441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Имеют случаи отрицательных эмоций. Урок эмоционально индифферентный</a:t>
                      </a:r>
                    </a:p>
                  </a:txBody>
                  <a:tcPr marL="21441" marR="21441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Преобладают отрицательные эмоции</a:t>
                      </a:r>
                    </a:p>
                  </a:txBody>
                  <a:tcPr marL="21441" marR="21441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1441" marR="21441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612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</a:p>
                  </a:txBody>
                  <a:tcPr marL="21441" marR="21441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Момент наступления утомления учащихся по снижению учебной активности</a:t>
                      </a:r>
                    </a:p>
                  </a:txBody>
                  <a:tcPr marL="21441" marR="21441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 ранее 40 мин</a:t>
                      </a:r>
                    </a:p>
                  </a:txBody>
                  <a:tcPr marL="21441" marR="21441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 ранее 35-37 мин</a:t>
                      </a:r>
                    </a:p>
                  </a:txBody>
                  <a:tcPr marL="21441" marR="21441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 30 мин</a:t>
                      </a:r>
                    </a:p>
                  </a:txBody>
                  <a:tcPr marL="21441" marR="21441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1441" marR="21441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1050" name="Rectangle 1"/>
          <p:cNvSpPr>
            <a:spLocks noChangeArrowheads="1"/>
          </p:cNvSpPr>
          <p:nvPr/>
        </p:nvSpPr>
        <p:spPr bwMode="auto">
          <a:xfrm>
            <a:off x="1643063" y="142875"/>
            <a:ext cx="6215062" cy="430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defRPr/>
            </a:pPr>
            <a:r>
              <a:rPr lang="ru-RU" sz="2200" b="1" dirty="0">
                <a:solidFill>
                  <a:schemeClr val="tx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Критерии </a:t>
            </a:r>
            <a:r>
              <a:rPr lang="ru-RU" sz="2200" b="1" dirty="0" err="1">
                <a:solidFill>
                  <a:schemeClr val="tx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здоровьесбережения</a:t>
            </a:r>
            <a:r>
              <a:rPr lang="ru-RU" sz="2200" b="1" dirty="0">
                <a:solidFill>
                  <a:schemeClr val="tx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на уроке.</a:t>
            </a:r>
            <a:endParaRPr lang="ru-RU" sz="2200" dirty="0">
              <a:solidFill>
                <a:schemeClr val="tx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1051" name="Прямоугольник 5"/>
          <p:cNvSpPr>
            <a:spLocks noChangeArrowheads="1"/>
          </p:cNvSpPr>
          <p:nvPr/>
        </p:nvSpPr>
        <p:spPr bwMode="auto">
          <a:xfrm>
            <a:off x="4786313" y="6143625"/>
            <a:ext cx="2530475" cy="307975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ru-RU" sz="1400" b="1" dirty="0">
                <a:solidFill>
                  <a:schemeClr val="tx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Э = общая сумма × 100% : 20</a:t>
            </a:r>
            <a:endParaRPr lang="ru-RU" sz="1400" dirty="0">
              <a:solidFill>
                <a:schemeClr val="tx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357313" y="2214563"/>
          <a:ext cx="6858000" cy="2786062"/>
        </p:xfrm>
        <a:graphic>
          <a:graphicData uri="http://schemas.openxmlformats.org/drawingml/2006/table">
            <a:tbl>
              <a:tblPr/>
              <a:tblGrid>
                <a:gridCol w="3150220"/>
                <a:gridCol w="3707780"/>
              </a:tblGrid>
              <a:tr h="928687">
                <a:tc>
                  <a:txBody>
                    <a:bodyPr/>
                    <a:lstStyle/>
                    <a:p>
                      <a:pPr marL="45720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Классы</a:t>
                      </a:r>
                      <a:endParaRPr kumimoji="0" lang="ru-RU" sz="24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45720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Длительность в минутах</a:t>
                      </a:r>
                      <a:endParaRPr kumimoji="0" lang="ru-RU" sz="24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64344">
                <a:tc>
                  <a:txBody>
                    <a:bodyPr/>
                    <a:lstStyle/>
                    <a:p>
                      <a:pPr marL="45720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1-2</a:t>
                      </a: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45720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 15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64344">
                <a:tc>
                  <a:txBody>
                    <a:bodyPr/>
                    <a:lstStyle/>
                    <a:p>
                      <a:pPr marL="45720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3-4</a:t>
                      </a: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45720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 20</a:t>
                      </a: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64344">
                <a:tc>
                  <a:txBody>
                    <a:bodyPr/>
                    <a:lstStyle/>
                    <a:p>
                      <a:pPr marL="45720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5-7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45720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 25</a:t>
                      </a: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64344">
                <a:tc>
                  <a:txBody>
                    <a:bodyPr/>
                    <a:lstStyle/>
                    <a:p>
                      <a:pPr marL="45720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8-11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45720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 30</a:t>
                      </a: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2007" name="Rectangle 1"/>
          <p:cNvSpPr>
            <a:spLocks noChangeArrowheads="1"/>
          </p:cNvSpPr>
          <p:nvPr/>
        </p:nvSpPr>
        <p:spPr bwMode="auto">
          <a:xfrm>
            <a:off x="642938" y="500063"/>
            <a:ext cx="800735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>
              <a:defRPr/>
            </a:pP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Допустимая длительность непрерывного </a:t>
            </a:r>
          </a:p>
          <a:p>
            <a:pPr algn="ctr">
              <a:defRPr/>
            </a:pP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применения в учебном процессе аудиовизуальных ТСО, </a:t>
            </a:r>
          </a:p>
          <a:p>
            <a:pPr algn="ctr">
              <a:defRPr/>
            </a:pP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рекомендуемая </a:t>
            </a:r>
            <a:r>
              <a:rPr lang="ru-RU" sz="2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СанПиНами</a:t>
            </a: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500063" y="2000250"/>
          <a:ext cx="8215312" cy="2665413"/>
        </p:xfrm>
        <a:graphic>
          <a:graphicData uri="http://schemas.openxmlformats.org/drawingml/2006/table">
            <a:tbl>
              <a:tblPr/>
              <a:tblGrid>
                <a:gridCol w="2060247"/>
                <a:gridCol w="1153138"/>
                <a:gridCol w="1978950"/>
                <a:gridCol w="3022977"/>
              </a:tblGrid>
              <a:tr h="37584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Часть урока</a:t>
                      </a:r>
                      <a:endParaRPr kumimoji="0" lang="ru-RU" sz="18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>
                            <a:lumMod val="75000"/>
                          </a:schemeClr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46590" marR="4659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Время</a:t>
                      </a:r>
                      <a:endParaRPr kumimoji="0" lang="ru-RU" sz="18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>
                            <a:lumMod val="75000"/>
                          </a:schemeClr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46590" marR="4659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Нагрузка</a:t>
                      </a:r>
                      <a:endParaRPr kumimoji="0" lang="ru-RU" sz="18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>
                            <a:lumMod val="75000"/>
                          </a:schemeClr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46590" marR="4659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Деятельность</a:t>
                      </a:r>
                      <a:endParaRPr kumimoji="0" lang="ru-RU" sz="18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>
                            <a:lumMod val="75000"/>
                          </a:schemeClr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46590" marR="4659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0712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 этап</a:t>
                      </a: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               Врабатывание</a:t>
                      </a:r>
                      <a:endParaRPr kumimoji="0" 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>
                            <a:lumMod val="75000"/>
                          </a:schemeClr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46590" marR="4659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 мин.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>
                            <a:lumMod val="75000"/>
                          </a:schemeClr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46590" marR="4659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Относительно невелика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>
                            <a:lumMod val="75000"/>
                          </a:schemeClr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46590" marR="4659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Репродуктивная, переходящая                                в продуктивную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>
                            <a:lumMod val="75000"/>
                          </a:schemeClr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46590" marR="4659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4122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 этап</a:t>
                      </a: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                     Максимальная работоспособность</a:t>
                      </a:r>
                      <a:endParaRPr kumimoji="0" 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>
                            <a:lumMod val="75000"/>
                          </a:schemeClr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46590" marR="4659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20-25 мин.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>
                            <a:lumMod val="75000"/>
                          </a:schemeClr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46590" marR="4659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Максимальное снижение на 15 минуте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>
                            <a:lumMod val="75000"/>
                          </a:schemeClr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46590" marR="4659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Продуктивная, творческая, знакомство с новым материалом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>
                            <a:lumMod val="75000"/>
                          </a:schemeClr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46590" marR="4659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4122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 этап </a:t>
                      </a: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                          Конечный порыв</a:t>
                      </a:r>
                      <a:endParaRPr kumimoji="0" 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>
                            <a:lumMod val="75000"/>
                          </a:schemeClr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46590" marR="4659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10-15 мин.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>
                            <a:lumMod val="75000"/>
                          </a:schemeClr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46590" marR="4659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Небольшое повышение работоспособности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>
                            <a:lumMod val="75000"/>
                          </a:schemeClr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46590" marR="4659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Репродуктивная, отработка узловых моментов пройденного материала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>
                            <a:lumMod val="75000"/>
                          </a:schemeClr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46590" marR="4659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3037" name="Rectangle 1"/>
          <p:cNvSpPr>
            <a:spLocks noChangeArrowheads="1"/>
          </p:cNvSpPr>
          <p:nvPr/>
        </p:nvSpPr>
        <p:spPr bwMode="auto">
          <a:xfrm>
            <a:off x="214313" y="571500"/>
            <a:ext cx="8639175" cy="95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>
              <a:defRPr/>
            </a:pPr>
            <a:r>
              <a:rPr lang="ru-RU" sz="2800" b="1" dirty="0">
                <a:solidFill>
                  <a:schemeClr val="tx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Интенсивность умственной деятельности учащихся</a:t>
            </a:r>
          </a:p>
          <a:p>
            <a:pPr algn="ctr">
              <a:defRPr/>
            </a:pPr>
            <a:r>
              <a:rPr lang="ru-RU" sz="2800" b="1" dirty="0">
                <a:solidFill>
                  <a:schemeClr val="tx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 ходе урока </a:t>
            </a:r>
            <a:endParaRPr lang="ru-RU" sz="2800" b="1" dirty="0">
              <a:solidFill>
                <a:schemeClr val="tx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2000250" y="1285875"/>
          <a:ext cx="6429375" cy="5170488"/>
        </p:xfrm>
        <a:graphic>
          <a:graphicData uri="http://schemas.openxmlformats.org/drawingml/2006/table">
            <a:tbl>
              <a:tblPr/>
              <a:tblGrid>
                <a:gridCol w="477052"/>
                <a:gridCol w="3594885"/>
                <a:gridCol w="571500"/>
                <a:gridCol w="571500"/>
                <a:gridCol w="1214438"/>
              </a:tblGrid>
              <a:tr h="35054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№</a:t>
                      </a:r>
                      <a:endParaRPr kumimoji="0" lang="ru-RU" sz="10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42070" marR="4207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ОПРОСНИК</a:t>
                      </a:r>
                      <a:endParaRPr kumimoji="0" lang="ru-RU" sz="10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42070" marR="4207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ДА</a:t>
                      </a:r>
                      <a:endParaRPr kumimoji="0" lang="ru-RU" sz="1000" b="0" i="1" u="none" strike="noStrike" cap="none" normalizeH="0" baseline="0" smtClean="0">
                        <a:ln>
                          <a:noFill/>
                        </a:ln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42070" marR="4207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НЕТ</a:t>
                      </a:r>
                      <a:endParaRPr kumimoji="0" lang="ru-RU" sz="1000" b="0" i="1" u="none" strike="noStrike" cap="none" normalizeH="0" baseline="0" smtClean="0">
                        <a:ln>
                          <a:noFill/>
                        </a:ln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42070" marR="4207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ЗАТРУДНЯЮСЬ    ОТВЕТИТЬ</a:t>
                      </a:r>
                      <a:endParaRPr kumimoji="0" lang="ru-RU" sz="10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42070" marR="4207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9279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42070" marR="4207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Я прихожу на урок (занятие) с хорошим настроением</a:t>
                      </a:r>
                    </a:p>
                  </a:txBody>
                  <a:tcPr marL="42070" marR="4207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42070" marR="4207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42070" marR="4207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42070" marR="4207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9279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2.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42070" marR="4207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Кабинет настраивает на рабочий режим</a:t>
                      </a:r>
                    </a:p>
                  </a:txBody>
                  <a:tcPr marL="42070" marR="4207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42070" marR="4207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42070" marR="4207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42070" marR="4207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9279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3.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42070" marR="4207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 кабинете есть всё необходимое для работы</a:t>
                      </a:r>
                    </a:p>
                  </a:txBody>
                  <a:tcPr marL="42070" marR="4207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42070" marR="4207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42070" marR="4207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42070" marR="4207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9279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4.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42070" marR="4207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Я быстро включаюсь в работу</a:t>
                      </a:r>
                    </a:p>
                  </a:txBody>
                  <a:tcPr marL="42070" marR="4207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42070" marR="4207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42070" marR="4207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42070" marR="4207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9279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5.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42070" marR="4207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Я организован на уроке (занятии)</a:t>
                      </a:r>
                    </a:p>
                  </a:txBody>
                  <a:tcPr marL="42070" marR="4207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42070" marR="4207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42070" marR="4207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42070" marR="4207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9279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6.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42070" marR="4207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Всегда жду  от урока (занятия) чего-то необычного</a:t>
                      </a:r>
                    </a:p>
                  </a:txBody>
                  <a:tcPr marL="42070" marR="4207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42070" marR="4207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42070" marR="4207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42070" marR="4207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9279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7.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42070" marR="4207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Мне понятно объяснение нового материала</a:t>
                      </a:r>
                    </a:p>
                  </a:txBody>
                  <a:tcPr marL="42070" marR="4207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42070" marR="4207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42070" marR="4207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42070" marR="4207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9279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8.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42070" marR="4207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Учитель часто применяет ТСО (</a:t>
                      </a:r>
                      <a:r>
                        <a:rPr kumimoji="0" lang="ru-RU" sz="11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техн</a:t>
                      </a: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 средств обучения)</a:t>
                      </a:r>
                    </a:p>
                  </a:txBody>
                  <a:tcPr marL="42070" marR="4207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42070" marR="4207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42070" marR="4207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42070" marR="4207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9279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9.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42070" marR="4207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Я могу свободно задавать вопросы</a:t>
                      </a:r>
                    </a:p>
                  </a:txBody>
                  <a:tcPr marL="42070" marR="4207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42070" marR="4207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42070" marR="4207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42070" marR="4207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9279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10.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42070" marR="4207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Мы все вместе выясняем возникшие вопросы</a:t>
                      </a:r>
                    </a:p>
                  </a:txBody>
                  <a:tcPr marL="42070" marR="4207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42070" marR="4207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42070" marR="4207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42070" marR="4207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639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11.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42070" marR="4207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Мы работаем: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а) индивидуально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б) в паре 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в) </a:t>
                      </a:r>
                      <a:r>
                        <a:rPr kumimoji="0" lang="ru-RU" sz="11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</a:t>
                      </a: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группе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г) всем классом</a:t>
                      </a:r>
                    </a:p>
                  </a:txBody>
                  <a:tcPr marL="42070" marR="4207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42070" marR="4207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42070" marR="4207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42070" marR="4207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9279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12.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42070" marR="4207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Я успеваю за работой класса</a:t>
                      </a:r>
                    </a:p>
                  </a:txBody>
                  <a:tcPr marL="42070" marR="4207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42070" marR="4207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42070" marR="4207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42070" marR="4207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9279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42070" marR="4207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Я не устаю на уроке (занятии)</a:t>
                      </a:r>
                    </a:p>
                  </a:txBody>
                  <a:tcPr marL="42070" marR="4207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42070" marR="4207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42070" marR="4207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42070" marR="4207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9279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14.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42070" marR="4207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Мне комфортно на уроке (занятии)</a:t>
                      </a:r>
                    </a:p>
                  </a:txBody>
                  <a:tcPr marL="42070" marR="4207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42070" marR="4207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42070" marR="4207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42070" marR="4207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9279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42070" marR="4207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Мне нравятся шутки учителя</a:t>
                      </a:r>
                    </a:p>
                  </a:txBody>
                  <a:tcPr marL="42070" marR="4207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42070" marR="4207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42070" marR="4207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42070" marR="4207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9279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16.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42070" marR="4207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Для нас проводятся физкультминутки  </a:t>
                      </a:r>
                    </a:p>
                  </a:txBody>
                  <a:tcPr marL="42070" marR="4207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42070" marR="4207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42070" marR="4207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42070" marR="4207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9279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17.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42070" marR="4207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Мне интересно изучать этот предмет</a:t>
                      </a:r>
                    </a:p>
                  </a:txBody>
                  <a:tcPr marL="42070" marR="4207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42070" marR="4207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42070" marR="4207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42070" marR="4207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9279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18.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42070" marR="4207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Всегда есть оригинальные задания</a:t>
                      </a:r>
                    </a:p>
                  </a:txBody>
                  <a:tcPr marL="42070" marR="4207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42070" marR="4207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42070" marR="4207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42070" marR="4207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9279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19.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42070" marR="4207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Мои оценки объективные</a:t>
                      </a:r>
                    </a:p>
                  </a:txBody>
                  <a:tcPr marL="42070" marR="4207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42070" marR="4207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42070" marR="4207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42070" marR="4207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9279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20.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42070" marR="4207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Я успеваю выполнять домашние задания</a:t>
                      </a:r>
                    </a:p>
                  </a:txBody>
                  <a:tcPr marL="42070" marR="4207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42070" marR="4207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42070" marR="4207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42070" marR="4207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9279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555555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21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42070" marR="4207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 меня остаётся время на отдых</a:t>
                      </a:r>
                    </a:p>
                  </a:txBody>
                  <a:tcPr marL="42070" marR="4207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42070" marR="4207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42070" marR="4207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42070" marR="4207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4174" name="Rectangle 1"/>
          <p:cNvSpPr>
            <a:spLocks noChangeArrowheads="1"/>
          </p:cNvSpPr>
          <p:nvPr/>
        </p:nvSpPr>
        <p:spPr bwMode="auto">
          <a:xfrm>
            <a:off x="571500" y="142875"/>
            <a:ext cx="8429625" cy="1169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indent="449263" algn="ctr">
              <a:defRPr/>
            </a:pPr>
            <a:r>
              <a:rPr lang="ru-RU" sz="1400" b="1" dirty="0">
                <a:solidFill>
                  <a:schemeClr val="tx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АНКЕТА  (для учащихся)</a:t>
            </a:r>
            <a:endParaRPr lang="ru-RU" sz="1400" dirty="0">
              <a:solidFill>
                <a:schemeClr val="tx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indent="449263" algn="ctr" eaLnBrk="0" hangingPunct="0">
              <a:defRPr/>
            </a:pPr>
            <a:r>
              <a:rPr lang="ru-RU" sz="1400" b="1" dirty="0">
                <a:solidFill>
                  <a:schemeClr val="tx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«Определение эффективности применения ЗОТ на учебном занятии»</a:t>
            </a:r>
            <a:endParaRPr lang="ru-RU" sz="1400" dirty="0">
              <a:solidFill>
                <a:schemeClr val="tx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indent="449263" eaLnBrk="0" hangingPunct="0">
              <a:defRPr/>
            </a:pPr>
            <a:r>
              <a:rPr lang="ru-RU" sz="1400" dirty="0">
                <a:solidFill>
                  <a:schemeClr val="tx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Внимательно прочитайте вопрос и поставьте «+» в графу ответа, соответствующую Вашему мнению. </a:t>
            </a:r>
          </a:p>
          <a:p>
            <a:pPr indent="449263" eaLnBrk="0" hangingPunct="0">
              <a:defRPr/>
            </a:pPr>
            <a:r>
              <a:rPr lang="ru-RU" sz="1400" dirty="0">
                <a:solidFill>
                  <a:schemeClr val="tx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Подсчитываем количество ответов в графе «да» и определяем степень эффективности.</a:t>
            </a:r>
          </a:p>
          <a:p>
            <a:pPr indent="449263" algn="ctr" eaLnBrk="0" hangingPunct="0">
              <a:defRPr/>
            </a:pPr>
            <a:r>
              <a:rPr lang="ru-RU" sz="1400" dirty="0">
                <a:solidFill>
                  <a:schemeClr val="tx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Низкий уровень: 7-10; средний: 11-15; высокий: 16-24.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вал 3"/>
          <p:cNvSpPr/>
          <p:nvPr/>
        </p:nvSpPr>
        <p:spPr>
          <a:xfrm>
            <a:off x="857250" y="214313"/>
            <a:ext cx="7929563" cy="1357312"/>
          </a:xfrm>
          <a:prstGeom prst="ellipse">
            <a:avLst/>
          </a:prstGeom>
          <a:solidFill>
            <a:srgbClr val="CCEDB1">
              <a:alpha val="7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428596" y="2428868"/>
            <a:ext cx="8501122" cy="3037306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i="1" dirty="0">
                <a:ln w="10541" cmpd="sng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latin typeface="Arial Narrow" pitchFamily="34" charset="0"/>
              </a:rPr>
              <a:t>Забота о здоровье учащихся – обязанность каждой школы, каждого учителя. </a:t>
            </a:r>
          </a:p>
          <a:p>
            <a:pPr fontAlgn="auto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ru-RU" sz="2800" b="1" i="1" dirty="0">
              <a:ln w="10541" cmpd="sng">
                <a:solidFill>
                  <a:srgbClr val="C00000"/>
                </a:solidFill>
                <a:prstDash val="solid"/>
              </a:ln>
              <a:solidFill>
                <a:srgbClr val="C00000"/>
              </a:solidFill>
              <a:latin typeface="Arial Narrow" pitchFamily="34" charset="0"/>
            </a:endParaRPr>
          </a:p>
          <a:p>
            <a:pPr fontAlgn="auto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i="1" dirty="0">
                <a:ln w="10541" cmpd="sng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latin typeface="Arial Narrow" pitchFamily="34" charset="0"/>
              </a:rPr>
              <a:t>	Учитель может сделать для сохранения и укрепления здоровья  школьников больше, чем врач.</a:t>
            </a:r>
          </a:p>
        </p:txBody>
      </p:sp>
      <p:sp>
        <p:nvSpPr>
          <p:cNvPr id="6" name="Овал 5"/>
          <p:cNvSpPr/>
          <p:nvPr/>
        </p:nvSpPr>
        <p:spPr>
          <a:xfrm>
            <a:off x="4572000" y="1214438"/>
            <a:ext cx="4357688" cy="500062"/>
          </a:xfrm>
          <a:prstGeom prst="ellipse">
            <a:avLst/>
          </a:prstGeom>
          <a:solidFill>
            <a:srgbClr val="E5F6D8">
              <a:alpha val="87843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7" name="Rectangle 3"/>
          <p:cNvSpPr txBox="1">
            <a:spLocks noChangeArrowheads="1"/>
          </p:cNvSpPr>
          <p:nvPr/>
        </p:nvSpPr>
        <p:spPr>
          <a:xfrm>
            <a:off x="1285875" y="357188"/>
            <a:ext cx="7421563" cy="182880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65760" indent="-256032" fontAlgn="auto"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 3"/>
              <a:buNone/>
              <a:defRPr/>
            </a:pPr>
            <a:r>
              <a:rPr lang="ru-RU" sz="4000" dirty="0">
                <a:solidFill>
                  <a:schemeClr val="bg2"/>
                </a:solidFill>
                <a:latin typeface="+mn-lt"/>
              </a:rPr>
              <a:t> </a:t>
            </a:r>
            <a:r>
              <a:rPr lang="ru-RU" sz="1600" b="1" dirty="0">
                <a:solidFill>
                  <a:schemeClr val="tx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«Здоровье – это состояние  полного физического, душевного и социального благополучия, а не отсутствие болезней или физических дефектов».</a:t>
            </a:r>
          </a:p>
          <a:p>
            <a:pPr marL="365760" indent="-256032" algn="r" fontAlgn="auto"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" pitchFamily="2" charset="2"/>
              <a:buNone/>
              <a:defRPr/>
            </a:pPr>
            <a:r>
              <a:rPr lang="ru-RU" sz="1600" dirty="0">
                <a:solidFill>
                  <a:schemeClr val="tx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1600" b="1" i="1" dirty="0">
                <a:solidFill>
                  <a:schemeClr val="tx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Всемирная организация здравоохранения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4400" dirty="0" smtClean="0">
                <a:solidFill>
                  <a:schemeClr val="tx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Задачи </a:t>
            </a:r>
            <a:r>
              <a:rPr lang="ru-RU" sz="4400" dirty="0" err="1" smtClean="0">
                <a:solidFill>
                  <a:schemeClr val="tx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здоровьесбережения</a:t>
            </a:r>
            <a:endParaRPr lang="ru-RU" sz="4400" dirty="0" smtClean="0">
              <a:solidFill>
                <a:schemeClr val="tx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ru-RU" smtClean="0">
                <a:latin typeface="Times New Roman" pitchFamily="18" charset="0"/>
                <a:cs typeface="Times New Roman" pitchFamily="18" charset="0"/>
              </a:rPr>
              <a:t>Задача-максимум:</a:t>
            </a:r>
          </a:p>
          <a:p>
            <a:pPr lvl="1" eaLnBrk="1" hangingPunct="1">
              <a:buFont typeface="Verdana" pitchFamily="34" charset="0"/>
              <a:buNone/>
            </a:pPr>
            <a:r>
              <a:rPr lang="ru-RU" smtClean="0">
                <a:latin typeface="Times New Roman" pitchFamily="18" charset="0"/>
                <a:cs typeface="Times New Roman" pitchFamily="18" charset="0"/>
              </a:rPr>
              <a:t>  Формирование потенциала здоровья учащихся, культуры здоровья, представления о здоровье как ценности, установки на ведение здорового образа жизни, привычки действенно и постоянно заботиться о своем здоровье.</a:t>
            </a:r>
          </a:p>
          <a:p>
            <a:pPr eaLnBrk="1" hangingPunct="1"/>
            <a:r>
              <a:rPr lang="ru-RU" smtClean="0">
                <a:latin typeface="Times New Roman" pitchFamily="18" charset="0"/>
                <a:cs typeface="Times New Roman" pitchFamily="18" charset="0"/>
              </a:rPr>
              <a:t>Задача-минимум:</a:t>
            </a:r>
          </a:p>
          <a:p>
            <a:pPr lvl="1" eaLnBrk="1" hangingPunct="1">
              <a:buFont typeface="Verdana" pitchFamily="34" charset="0"/>
              <a:buNone/>
            </a:pPr>
            <a:r>
              <a:rPr lang="ru-RU" smtClean="0">
                <a:latin typeface="Times New Roman" pitchFamily="18" charset="0"/>
                <a:cs typeface="Times New Roman" pitchFamily="18" charset="0"/>
              </a:rPr>
              <a:t>  Выявление, смягчение или устранение факторов, оказывающих вредное воздействие на организм учащихся.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Номер слайда 3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98EBD74-9D81-4469-A615-F4A02C5087A6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</a:t>
            </a:fld>
            <a:endParaRPr lang="ru-RU"/>
          </a:p>
        </p:txBody>
      </p:sp>
      <p:sp>
        <p:nvSpPr>
          <p:cNvPr id="5123" name="Text Box 2"/>
          <p:cNvSpPr txBox="1">
            <a:spLocks noChangeArrowheads="1"/>
          </p:cNvSpPr>
          <p:nvPr/>
        </p:nvSpPr>
        <p:spPr bwMode="auto">
          <a:xfrm>
            <a:off x="88900" y="0"/>
            <a:ext cx="8964613" cy="1068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ru-RU" b="1" dirty="0">
              <a:latin typeface="Times New Roman" pitchFamily="18" charset="0"/>
              <a:cs typeface="Times New Roman" pitchFamily="18" charset="0"/>
            </a:endParaRPr>
          </a:p>
          <a:p>
            <a:pPr algn="ctr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Структура хронической патологии </a:t>
            </a:r>
          </a:p>
          <a:p>
            <a:pPr algn="ctr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у школьников в 40 летней динамике, %</a:t>
            </a:r>
          </a:p>
          <a:p>
            <a:pPr algn="ctr" fontAlgn="auto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(ГУ НЦЗД РАМН, 2005)</a:t>
            </a:r>
            <a:r>
              <a:rPr lang="ru-RU" sz="2000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graphicFrame>
        <p:nvGraphicFramePr>
          <p:cNvPr id="762883" name="Group 3"/>
          <p:cNvGraphicFramePr>
            <a:graphicFrameLocks noGrp="1"/>
          </p:cNvGraphicFramePr>
          <p:nvPr/>
        </p:nvGraphicFramePr>
        <p:xfrm>
          <a:off x="179388" y="1052513"/>
          <a:ext cx="8535986" cy="4733924"/>
        </p:xfrm>
        <a:graphic>
          <a:graphicData uri="http://schemas.openxmlformats.org/drawingml/2006/table">
            <a:tbl>
              <a:tblPr/>
              <a:tblGrid>
                <a:gridCol w="1728924"/>
                <a:gridCol w="1530021"/>
                <a:gridCol w="1924766"/>
                <a:gridCol w="1727393"/>
                <a:gridCol w="1624882"/>
              </a:tblGrid>
              <a:tr h="398020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Годы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gridSpan="4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Ранговое место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2132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I</a:t>
                      </a:r>
                      <a:endParaRPr kumimoji="0" 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II</a:t>
                      </a:r>
                      <a:endParaRPr kumimoji="0" 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III</a:t>
                      </a:r>
                      <a:endParaRPr kumimoji="0" 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IV</a:t>
                      </a:r>
                      <a:endParaRPr kumimoji="0" 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101025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7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60-е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7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ЛОР   </a:t>
                      </a: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</a:rPr>
                        <a:t>34,7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7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ССС    </a:t>
                      </a: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</a:rPr>
                        <a:t>13,3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Нервно-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психические болезни </a:t>
                      </a: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</a:rPr>
                        <a:t>10,4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Болезни обмена веществ </a:t>
                      </a: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</a:rPr>
                        <a:t>5,7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0893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7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70-е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7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ЛОР   </a:t>
                      </a: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</a:rPr>
                        <a:t>37,7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7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ССС     </a:t>
                      </a: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</a:rPr>
                        <a:t>6,8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Нервно-психические болезни   </a:t>
                      </a: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</a:rPr>
                        <a:t>6,7</a:t>
                      </a: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FF00"/>
                          </a:solidFill>
                          <a:effectLst/>
                          <a:latin typeface="Times New Roman" pitchFamily="18" charset="0"/>
                        </a:rPr>
                        <a:t> 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Болезни обмена веществ </a:t>
                      </a: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</a:rPr>
                        <a:t>5,0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1025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7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80-е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Органы пищеварения </a:t>
                      </a: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</a:rPr>
                        <a:t>26,0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7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ЛОР    </a:t>
                      </a: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</a:rPr>
                        <a:t>22,4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Нервно-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психические болезни </a:t>
                      </a: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</a:rPr>
                        <a:t>21,0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7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ССС      </a:t>
                      </a: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</a:rPr>
                        <a:t> 3,7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8513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Конец ХХ -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начало</a:t>
                      </a:r>
                      <a:endParaRPr kumimoji="0" lang="en-US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ХХ</a:t>
                      </a: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I</a:t>
                      </a: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века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Органы пищеварения </a:t>
                      </a: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</a:rPr>
                        <a:t>52,7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Нервно-психические болезни</a:t>
                      </a: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FF00"/>
                          </a:solidFill>
                          <a:effectLst/>
                          <a:latin typeface="Times New Roman" pitchFamily="18" charset="0"/>
                        </a:rPr>
                        <a:t>   </a:t>
                      </a: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</a:rPr>
                        <a:t>29,1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7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ЛОР      </a:t>
                      </a: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</a:rPr>
                        <a:t>27,7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Аллергические болезни </a:t>
                      </a: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</a:rPr>
                        <a:t>19,4</a:t>
                      </a: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FF00"/>
                          </a:solidFill>
                          <a:effectLst/>
                          <a:latin typeface="Times New Roman" pitchFamily="18" charset="0"/>
                        </a:rPr>
                        <a:t> 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endParaRPr lang="ru-RU">
              <a:latin typeface="Calibri" pitchFamily="34" charset="0"/>
            </a:endParaRPr>
          </a:p>
        </p:txBody>
      </p:sp>
      <p:graphicFrame>
        <p:nvGraphicFramePr>
          <p:cNvPr id="13315" name="Диаграмма 2"/>
          <p:cNvGraphicFramePr>
            <a:graphicFrameLocks/>
          </p:cNvGraphicFramePr>
          <p:nvPr/>
        </p:nvGraphicFramePr>
        <p:xfrm>
          <a:off x="357188" y="928688"/>
          <a:ext cx="8358187" cy="53578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18" r:id="rId3" imgW="8931414" imgH="6858594" progId="Excel.Sheet.8">
                  <p:embed/>
                </p:oleObj>
              </mc:Choice>
              <mc:Fallback>
                <p:oleObj r:id="rId3" imgW="8931414" imgH="6858594" progId="Excel.Sheet.8">
                  <p:embed/>
                  <p:pic>
                    <p:nvPicPr>
                      <p:cNvPr id="0" name="Диаграмма 2"/>
                      <p:cNvPicPr>
                        <a:picLocks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7188" y="928688"/>
                        <a:ext cx="8358187" cy="53578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316" name="Rectangle 3"/>
          <p:cNvSpPr>
            <a:spLocks noChangeArrowheads="1"/>
          </p:cNvSpPr>
          <p:nvPr/>
        </p:nvSpPr>
        <p:spPr bwMode="auto">
          <a:xfrm>
            <a:off x="0" y="3667125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214438" y="357188"/>
            <a:ext cx="7143750" cy="8302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Группы здоровья первоклассников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2009/2010 учебного года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4400" dirty="0" smtClean="0">
                <a:solidFill>
                  <a:schemeClr val="tx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Школьные факторы риска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365760" indent="-256032" eaLnBrk="1" fontAlgn="auto" hangingPunct="1">
              <a:spcAft>
                <a:spcPts val="0"/>
              </a:spcAft>
              <a:buFont typeface="Wingdings 3"/>
              <a:buChar char=""/>
              <a:defRPr/>
            </a:pPr>
            <a:r>
              <a:rPr lang="ru-RU" sz="1800" dirty="0" smtClean="0">
                <a:solidFill>
                  <a:schemeClr val="tx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Стрессовая педагогическая тактика;</a:t>
            </a:r>
          </a:p>
          <a:p>
            <a:pPr marL="365760" indent="-256032" eaLnBrk="1" fontAlgn="auto" hangingPunct="1">
              <a:spcAft>
                <a:spcPts val="0"/>
              </a:spcAft>
              <a:buFont typeface="Wingdings 3"/>
              <a:buChar char=""/>
              <a:defRPr/>
            </a:pPr>
            <a:r>
              <a:rPr lang="ru-RU" sz="1800" dirty="0" smtClean="0">
                <a:solidFill>
                  <a:schemeClr val="tx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несоответствие методик и технологий обучения возрастным и функциональным возможностям школьников;</a:t>
            </a:r>
          </a:p>
          <a:p>
            <a:pPr marL="365760" indent="-256032" eaLnBrk="1" fontAlgn="auto" hangingPunct="1">
              <a:spcAft>
                <a:spcPts val="0"/>
              </a:spcAft>
              <a:buFont typeface="Wingdings 3"/>
              <a:buChar char=""/>
              <a:defRPr/>
            </a:pPr>
            <a:r>
              <a:rPr lang="ru-RU" sz="1800" dirty="0" smtClean="0">
                <a:solidFill>
                  <a:schemeClr val="tx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несоблюдение элементарных физиологических и гигиенических требований к организации учебного процесса;</a:t>
            </a:r>
          </a:p>
          <a:p>
            <a:pPr marL="365760" indent="-256032" eaLnBrk="1" fontAlgn="auto" hangingPunct="1">
              <a:spcAft>
                <a:spcPts val="0"/>
              </a:spcAft>
              <a:buFont typeface="Wingdings 3"/>
              <a:buChar char=""/>
              <a:defRPr/>
            </a:pPr>
            <a:r>
              <a:rPr lang="ru-RU" sz="1800" dirty="0" smtClean="0">
                <a:solidFill>
                  <a:schemeClr val="tx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недостаточная грамотность родителей в вопросах сохранения здоровья детей;</a:t>
            </a:r>
          </a:p>
          <a:p>
            <a:pPr marL="365760" indent="-256032" eaLnBrk="1" fontAlgn="auto" hangingPunct="1">
              <a:spcAft>
                <a:spcPts val="0"/>
              </a:spcAft>
              <a:buFont typeface="Wingdings 3"/>
              <a:buChar char=""/>
              <a:defRPr/>
            </a:pPr>
            <a:r>
              <a:rPr lang="ru-RU" sz="1800" dirty="0" smtClean="0">
                <a:solidFill>
                  <a:schemeClr val="tx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провалы в существующей системе физического воспитания;</a:t>
            </a:r>
          </a:p>
          <a:p>
            <a:pPr marL="365760" indent="-256032" eaLnBrk="1" fontAlgn="auto" hangingPunct="1">
              <a:spcAft>
                <a:spcPts val="0"/>
              </a:spcAft>
              <a:buFont typeface="Wingdings 3"/>
              <a:buChar char=""/>
              <a:defRPr/>
            </a:pPr>
            <a:r>
              <a:rPr lang="ru-RU" sz="1800" dirty="0" smtClean="0">
                <a:solidFill>
                  <a:schemeClr val="tx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интенсификация учебного процесса;</a:t>
            </a:r>
          </a:p>
          <a:p>
            <a:pPr marL="365760" indent="-256032" eaLnBrk="1" fontAlgn="auto" hangingPunct="1">
              <a:spcAft>
                <a:spcPts val="0"/>
              </a:spcAft>
              <a:buFont typeface="Wingdings 3"/>
              <a:buChar char=""/>
              <a:defRPr/>
            </a:pPr>
            <a:r>
              <a:rPr lang="ru-RU" sz="1800" dirty="0" smtClean="0">
                <a:solidFill>
                  <a:schemeClr val="tx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функциональная неграмотность педагога в вопросах охраны и укрепления здоровья;</a:t>
            </a:r>
          </a:p>
          <a:p>
            <a:pPr marL="365760" indent="-256032" eaLnBrk="1" fontAlgn="auto" hangingPunct="1">
              <a:spcAft>
                <a:spcPts val="0"/>
              </a:spcAft>
              <a:buFont typeface="Wingdings 3"/>
              <a:buChar char=""/>
              <a:defRPr/>
            </a:pPr>
            <a:r>
              <a:rPr lang="ru-RU" sz="1800" dirty="0" smtClean="0">
                <a:solidFill>
                  <a:schemeClr val="tx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частичное разрушение служб школьного медицинского контроля;</a:t>
            </a:r>
          </a:p>
          <a:p>
            <a:pPr marL="365760" indent="-256032" eaLnBrk="1" fontAlgn="auto" hangingPunct="1">
              <a:spcAft>
                <a:spcPts val="0"/>
              </a:spcAft>
              <a:buFont typeface="Wingdings 3"/>
              <a:buChar char=""/>
              <a:defRPr/>
            </a:pPr>
            <a:r>
              <a:rPr lang="ru-RU" sz="1800" dirty="0" smtClean="0">
                <a:solidFill>
                  <a:schemeClr val="tx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отсутствие системной работы по формированию ценности здоровья и здорового образа жизни (М.М. Безруких и др., 2002).</a:t>
            </a:r>
          </a:p>
          <a:p>
            <a:pPr marL="365760" indent="-256032" eaLnBrk="1" fontAlgn="auto" hangingPunct="1">
              <a:spcAft>
                <a:spcPts val="0"/>
              </a:spcAft>
              <a:buFont typeface="Wingdings 3"/>
              <a:buChar char=""/>
              <a:defRPr/>
            </a:pPr>
            <a:endParaRPr lang="ru-RU" dirty="0" smtClean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428596" y="714356"/>
            <a:ext cx="8286808" cy="1008063"/>
          </a:xfrm>
        </p:spPr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600" dirty="0" smtClean="0">
                <a:solidFill>
                  <a:schemeClr val="tx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Результаты </a:t>
            </a:r>
            <a:r>
              <a:rPr lang="ru-RU" sz="3600" dirty="0" err="1" smtClean="0">
                <a:solidFill>
                  <a:schemeClr val="tx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здоровьеразрушающей</a:t>
            </a:r>
            <a:r>
              <a:rPr lang="ru-RU" sz="3600" dirty="0" smtClean="0">
                <a:solidFill>
                  <a:schemeClr val="tx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педагогики</a:t>
            </a:r>
            <a:endParaRPr lang="ru-RU" sz="3600" dirty="0">
              <a:solidFill>
                <a:schemeClr val="tx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268413"/>
            <a:ext cx="7989888" cy="5113337"/>
          </a:xfrm>
        </p:spPr>
        <p:txBody>
          <a:bodyPr>
            <a:normAutofit/>
          </a:bodyPr>
          <a:lstStyle/>
          <a:p>
            <a:pPr marL="365760" indent="-256032" eaLnBrk="1" fontAlgn="auto" hangingPunct="1">
              <a:spcAft>
                <a:spcPts val="0"/>
              </a:spcAft>
              <a:buFont typeface="Wingdings 3"/>
              <a:buChar char=""/>
              <a:defRPr/>
            </a:pPr>
            <a:endParaRPr lang="ru-RU" sz="2200" dirty="0" smtClean="0">
              <a:solidFill>
                <a:schemeClr val="tx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365760" indent="-256032" eaLnBrk="1" fontAlgn="auto" hangingPunct="1">
              <a:spcAft>
                <a:spcPts val="0"/>
              </a:spcAft>
              <a:buFont typeface="Wingdings 3"/>
              <a:buNone/>
              <a:defRPr/>
            </a:pPr>
            <a:endParaRPr lang="ru-RU" sz="2200" dirty="0" smtClean="0">
              <a:solidFill>
                <a:schemeClr val="tx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365760" indent="-256032" eaLnBrk="1" fontAlgn="auto" hangingPunct="1">
              <a:spcAft>
                <a:spcPts val="0"/>
              </a:spcAft>
              <a:buFont typeface="Wingdings 3"/>
              <a:buChar char=""/>
              <a:defRPr/>
            </a:pPr>
            <a:r>
              <a:rPr lang="ru-RU" sz="2200" dirty="0" smtClean="0">
                <a:solidFill>
                  <a:schemeClr val="tx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Невротизация </a:t>
            </a:r>
            <a:r>
              <a:rPr lang="ru-RU" sz="2200" dirty="0">
                <a:solidFill>
                  <a:schemeClr val="tx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личности</a:t>
            </a:r>
            <a:r>
              <a:rPr lang="en-US" sz="2200" dirty="0">
                <a:solidFill>
                  <a:schemeClr val="tx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dirty="0" smtClean="0">
                <a:solidFill>
                  <a:schemeClr val="tx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школьников; </a:t>
            </a:r>
            <a:endParaRPr lang="ru-RU" sz="2200" dirty="0">
              <a:solidFill>
                <a:schemeClr val="tx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365760" indent="-256032" eaLnBrk="1" fontAlgn="auto" hangingPunct="1">
              <a:spcAft>
                <a:spcPts val="0"/>
              </a:spcAft>
              <a:buFont typeface="Wingdings 3"/>
              <a:buChar char=""/>
              <a:defRPr/>
            </a:pPr>
            <a:r>
              <a:rPr lang="ru-RU" sz="2200" dirty="0" smtClean="0">
                <a:solidFill>
                  <a:schemeClr val="tx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деформации характера;</a:t>
            </a:r>
            <a:endParaRPr lang="ru-RU" sz="2200" dirty="0">
              <a:solidFill>
                <a:schemeClr val="tx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365760" indent="-256032" eaLnBrk="1" fontAlgn="auto" hangingPunct="1">
              <a:spcAft>
                <a:spcPts val="0"/>
              </a:spcAft>
              <a:buFont typeface="Wingdings 3"/>
              <a:buChar char=""/>
              <a:defRPr/>
            </a:pPr>
            <a:r>
              <a:rPr lang="ru-RU" sz="2200" dirty="0" smtClean="0">
                <a:solidFill>
                  <a:schemeClr val="tx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снижение </a:t>
            </a:r>
            <a:r>
              <a:rPr lang="ru-RU" sz="2200" dirty="0">
                <a:solidFill>
                  <a:schemeClr val="tx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адаптационных </a:t>
            </a:r>
            <a:r>
              <a:rPr lang="ru-RU" sz="2200" dirty="0" smtClean="0">
                <a:solidFill>
                  <a:schemeClr val="tx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возможностей;</a:t>
            </a:r>
            <a:endParaRPr lang="ru-RU" sz="2200" dirty="0">
              <a:solidFill>
                <a:schemeClr val="tx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365760" indent="-256032" eaLnBrk="1" fontAlgn="auto" hangingPunct="1">
              <a:spcAft>
                <a:spcPts val="0"/>
              </a:spcAft>
              <a:buFont typeface="Wingdings 3"/>
              <a:buChar char=""/>
              <a:defRPr/>
            </a:pPr>
            <a:r>
              <a:rPr lang="ru-RU" sz="2200" dirty="0" smtClean="0">
                <a:solidFill>
                  <a:schemeClr val="tx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повышение </a:t>
            </a:r>
            <a:r>
              <a:rPr lang="ru-RU" sz="2200" dirty="0">
                <a:solidFill>
                  <a:schemeClr val="tx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риска хронических и инфекционных </a:t>
            </a:r>
            <a:r>
              <a:rPr lang="ru-RU" sz="2200" dirty="0" smtClean="0">
                <a:solidFill>
                  <a:schemeClr val="tx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заболеваний;</a:t>
            </a:r>
            <a:endParaRPr lang="ru-RU" sz="2200" dirty="0">
              <a:solidFill>
                <a:schemeClr val="tx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365760" indent="-256032" eaLnBrk="1" fontAlgn="auto" hangingPunct="1">
              <a:spcAft>
                <a:spcPts val="0"/>
              </a:spcAft>
              <a:buFont typeface="Wingdings 3"/>
              <a:buChar char=""/>
              <a:defRPr/>
            </a:pPr>
            <a:r>
              <a:rPr lang="ru-RU" sz="2200" dirty="0" smtClean="0">
                <a:solidFill>
                  <a:schemeClr val="tx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формирование </a:t>
            </a:r>
            <a:r>
              <a:rPr lang="ru-RU" sz="2200" dirty="0">
                <a:solidFill>
                  <a:schemeClr val="tx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беспечного отношения к своему </a:t>
            </a:r>
            <a:r>
              <a:rPr lang="ru-RU" sz="2200" dirty="0" smtClean="0">
                <a:solidFill>
                  <a:schemeClr val="tx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здоровью;</a:t>
            </a:r>
            <a:endParaRPr lang="ru-RU" sz="2200" dirty="0">
              <a:solidFill>
                <a:schemeClr val="tx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365760" indent="-256032" eaLnBrk="1" fontAlgn="auto" hangingPunct="1">
              <a:spcAft>
                <a:spcPts val="0"/>
              </a:spcAft>
              <a:buFont typeface="Wingdings 3"/>
              <a:buChar char=""/>
              <a:defRPr/>
            </a:pPr>
            <a:r>
              <a:rPr lang="ru-RU" sz="2200" dirty="0" smtClean="0">
                <a:solidFill>
                  <a:schemeClr val="tx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снижение иммунитета;</a:t>
            </a:r>
            <a:endParaRPr lang="ru-RU" sz="2200" dirty="0">
              <a:solidFill>
                <a:schemeClr val="tx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365760" indent="-256032" eaLnBrk="1" fontAlgn="auto" hangingPunct="1">
              <a:spcAft>
                <a:spcPts val="0"/>
              </a:spcAft>
              <a:buFont typeface="Wingdings 3"/>
              <a:buChar char=""/>
              <a:defRPr/>
            </a:pPr>
            <a:r>
              <a:rPr lang="ru-RU" sz="2200" dirty="0" smtClean="0">
                <a:solidFill>
                  <a:schemeClr val="tx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sz="2200" dirty="0">
                <a:solidFill>
                  <a:schemeClr val="tx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многие другие…</a:t>
            </a:r>
          </a:p>
        </p:txBody>
      </p:sp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365760" indent="-256032" eaLnBrk="1" fontAlgn="auto" hangingPunct="1">
              <a:spcAft>
                <a:spcPts val="0"/>
              </a:spcAft>
              <a:buFont typeface="Wingdings 3"/>
              <a:buChar char=""/>
              <a:defRPr/>
            </a:pPr>
            <a:r>
              <a:rPr lang="ru-RU" sz="2400" dirty="0" smtClean="0">
                <a:solidFill>
                  <a:schemeClr val="tx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Для соматического и физического состояния – </a:t>
            </a:r>
            <a:r>
              <a:rPr lang="ru-RU" sz="2400" b="1" dirty="0" smtClean="0">
                <a:solidFill>
                  <a:schemeClr val="tx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Я МОГУ</a:t>
            </a:r>
          </a:p>
          <a:p>
            <a:pPr marL="365760" indent="-256032" eaLnBrk="1" fontAlgn="auto" hangingPunct="1">
              <a:spcAft>
                <a:spcPts val="0"/>
              </a:spcAft>
              <a:buFont typeface="Wingdings 3"/>
              <a:buChar char=""/>
              <a:defRPr/>
            </a:pPr>
            <a:r>
              <a:rPr lang="ru-RU" sz="2400" dirty="0" smtClean="0">
                <a:solidFill>
                  <a:schemeClr val="tx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Для психического – </a:t>
            </a:r>
            <a:r>
              <a:rPr lang="ru-RU" sz="2400" b="1" dirty="0" smtClean="0">
                <a:solidFill>
                  <a:schemeClr val="tx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Я ХОЧУ</a:t>
            </a:r>
          </a:p>
          <a:p>
            <a:pPr marL="365760" indent="-256032" eaLnBrk="1" fontAlgn="auto" hangingPunct="1">
              <a:spcAft>
                <a:spcPts val="0"/>
              </a:spcAft>
              <a:buFont typeface="Wingdings 3"/>
              <a:buChar char=""/>
              <a:defRPr/>
            </a:pPr>
            <a:r>
              <a:rPr lang="ru-RU" sz="2400" dirty="0" smtClean="0">
                <a:solidFill>
                  <a:schemeClr val="tx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Для нравственного – </a:t>
            </a:r>
            <a:r>
              <a:rPr lang="ru-RU" sz="2400" b="1" dirty="0" smtClean="0">
                <a:solidFill>
                  <a:schemeClr val="tx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Я ДОЛЖЕН</a:t>
            </a:r>
            <a:endParaRPr lang="ru-RU" sz="2400" b="1" dirty="0">
              <a:solidFill>
                <a:schemeClr val="tx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>
                <a:solidFill>
                  <a:schemeClr val="tx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Основные критерии здоровья</a:t>
            </a:r>
            <a:endParaRPr lang="ru-RU" dirty="0">
              <a:solidFill>
                <a:schemeClr val="tx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1"/>
          <p:cNvSpPr>
            <a:spLocks noChangeArrowheads="1"/>
          </p:cNvSpPr>
          <p:nvPr/>
        </p:nvSpPr>
        <p:spPr bwMode="auto">
          <a:xfrm>
            <a:off x="214313" y="1214438"/>
            <a:ext cx="8643937" cy="4770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fontAlgn="auto" hangingPunct="0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ru-RU" sz="1600" dirty="0">
                <a:solidFill>
                  <a:schemeClr val="tx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серия </a:t>
            </a:r>
            <a:r>
              <a:rPr lang="ru-RU" sz="1600" b="1" dirty="0">
                <a:solidFill>
                  <a:schemeClr val="tx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«Основы здорового образа жизни</a:t>
            </a:r>
            <a:r>
              <a:rPr lang="ru-RU" sz="1600" dirty="0">
                <a:solidFill>
                  <a:schemeClr val="tx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» - региональная образовательная программа, рассчитанная на учащихся 2-9 классов;</a:t>
            </a:r>
          </a:p>
          <a:p>
            <a:pPr eaLnBrk="0" fontAlgn="auto" hangingPunct="0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ru-RU" sz="1600" b="1" dirty="0">
                <a:solidFill>
                  <a:schemeClr val="tx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«Все цвета, кроме чёрного»  </a:t>
            </a:r>
            <a:r>
              <a:rPr lang="ru-RU" sz="1600" dirty="0">
                <a:solidFill>
                  <a:schemeClr val="tx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- пособие для педагогов,  родителей, учащихся с 1 по 9 класс. В пособии рассматриваются проблемы профилактики вредных привычек и формирования ценностного отношения к здоровью;</a:t>
            </a:r>
          </a:p>
          <a:p>
            <a:pPr eaLnBrk="0" fontAlgn="auto" hangingPunct="0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ru-RU" sz="1600" dirty="0">
                <a:solidFill>
                  <a:schemeClr val="tx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программа</a:t>
            </a:r>
            <a:r>
              <a:rPr lang="ru-RU" sz="1600" b="1" dirty="0">
                <a:solidFill>
                  <a:schemeClr val="tx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«Разговор о правильном питании»</a:t>
            </a:r>
            <a:r>
              <a:rPr lang="ru-RU" sz="1600" dirty="0">
                <a:solidFill>
                  <a:schemeClr val="tx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. 1-я группа – «Разговор о правильном питании» для детей от 6 до 8 лет. 2-я группа – «Две недели в лагере здоровья» для учащихся 9 – 11 лет. 3-я группа – «Формула правильного питания», рассчитана для учащихся 12 – 13 лет;</a:t>
            </a:r>
          </a:p>
          <a:p>
            <a:pPr eaLnBrk="0" fontAlgn="auto" hangingPunct="0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ru-RU" sz="1600" dirty="0">
                <a:solidFill>
                  <a:schemeClr val="tx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программа</a:t>
            </a:r>
            <a:r>
              <a:rPr lang="ru-RU" sz="1600" b="1" dirty="0">
                <a:solidFill>
                  <a:schemeClr val="tx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«Здоровье»</a:t>
            </a:r>
            <a:r>
              <a:rPr lang="ru-RU" sz="1600" dirty="0">
                <a:solidFill>
                  <a:schemeClr val="tx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1600" b="1" dirty="0">
                <a:solidFill>
                  <a:schemeClr val="tx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>
                <a:solidFill>
                  <a:schemeClr val="tx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Это попытка создать единый предмет, в котором информация по анатомии, физиологии, психологии, антропологии и многим другим предметам служит самопознанию, </a:t>
            </a:r>
            <a:r>
              <a:rPr lang="ru-RU" sz="1600" dirty="0" err="1">
                <a:solidFill>
                  <a:schemeClr val="tx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самопринятию</a:t>
            </a:r>
            <a:r>
              <a:rPr lang="ru-RU" sz="1600" dirty="0">
                <a:solidFill>
                  <a:schemeClr val="tx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и самоуважению; </a:t>
            </a:r>
          </a:p>
          <a:p>
            <a:pPr eaLnBrk="0" fontAlgn="auto" hangingPunct="0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ru-RU" sz="1600" b="1" dirty="0">
                <a:solidFill>
                  <a:schemeClr val="tx1">
                    <a:lumMod val="75000"/>
                  </a:schemeClr>
                </a:solidFill>
                <a:latin typeface="Calibri" pitchFamily="34" charset="0"/>
              </a:rPr>
              <a:t> </a:t>
            </a:r>
            <a:r>
              <a:rPr lang="ru-RU" sz="1600" dirty="0">
                <a:solidFill>
                  <a:schemeClr val="tx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программа </a:t>
            </a:r>
            <a:r>
              <a:rPr lang="ru-RU" sz="1600" b="1" dirty="0">
                <a:solidFill>
                  <a:schemeClr val="tx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«Мой выбор» </a:t>
            </a:r>
            <a:r>
              <a:rPr lang="ru-RU" sz="1600" dirty="0">
                <a:solidFill>
                  <a:schemeClr val="tx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помогает учащимся 8-9 классов осознать необходимость  личного выбора из нескольких вариантов поступков;</a:t>
            </a:r>
          </a:p>
          <a:p>
            <a:pPr eaLnBrk="0" fontAlgn="auto" hangingPunct="0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ru-RU" sz="1600" dirty="0">
                <a:solidFill>
                  <a:schemeClr val="tx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профилактические программы </a:t>
            </a:r>
            <a:r>
              <a:rPr lang="ru-RU" sz="1600" b="1" dirty="0">
                <a:solidFill>
                  <a:schemeClr val="tx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«Проекта ХОУП»</a:t>
            </a:r>
            <a:r>
              <a:rPr lang="ru-RU" sz="1600" dirty="0">
                <a:solidFill>
                  <a:schemeClr val="tx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u-RU" sz="1600" b="1" dirty="0">
                <a:solidFill>
                  <a:schemeClr val="tx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>
                <a:solidFill>
                  <a:schemeClr val="tx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«Полезные привычки» для детей 6-10 лет, «Полезные навыки» для подростков 11 – 15 лет, «Полезный выбор» для старшеклассников 16 – 17 лет направлены на предупреждение употребления </a:t>
            </a:r>
            <a:r>
              <a:rPr lang="ru-RU" sz="1600" dirty="0" err="1">
                <a:solidFill>
                  <a:schemeClr val="tx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психоактивных</a:t>
            </a:r>
            <a:r>
              <a:rPr lang="ru-RU" sz="1600" dirty="0">
                <a:solidFill>
                  <a:schemeClr val="tx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веществ и инфицирования ВИЧ;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ru-RU" sz="1600" dirty="0">
                <a:solidFill>
                  <a:schemeClr val="tx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профилактическая программа «Полезная прививка» для старшеклассников16 – 17 лет по предупреждению инфицирования ВИЧ.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571500" y="357188"/>
            <a:ext cx="7858125" cy="70802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Программы образования в области здоровья, рекомендуемые к реализации в образовательных учреждениях: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ткрытая">
  <a:themeElements>
    <a:clrScheme name="Другая 6">
      <a:dk1>
        <a:srgbClr val="3F6C19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95000" t="-106500" r="5000" b="2065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Другая 6">
    <a:dk1>
      <a:srgbClr val="3F6C19"/>
    </a:dk1>
    <a:lt1>
      <a:sysClr val="window" lastClr="FFFFFF"/>
    </a:lt1>
    <a:dk2>
      <a:srgbClr val="4E5B6F"/>
    </a:dk2>
    <a:lt2>
      <a:srgbClr val="D6ECFF"/>
    </a:lt2>
    <a:accent1>
      <a:srgbClr val="7FD13B"/>
    </a:accent1>
    <a:accent2>
      <a:srgbClr val="EA157A"/>
    </a:accent2>
    <a:accent3>
      <a:srgbClr val="FEB80A"/>
    </a:accent3>
    <a:accent4>
      <a:srgbClr val="00ADDC"/>
    </a:accent4>
    <a:accent5>
      <a:srgbClr val="738AC8"/>
    </a:accent5>
    <a:accent6>
      <a:srgbClr val="1AB39F"/>
    </a:accent6>
    <a:hlink>
      <a:srgbClr val="EB8803"/>
    </a:hlink>
    <a:folHlink>
      <a:srgbClr val="5F7791"/>
    </a:folHlink>
  </a:clrScheme>
</a:themeOverride>
</file>

<file path=ppt/theme/themeOverride2.xml><?xml version="1.0" encoding="utf-8"?>
<a:themeOverride xmlns:a="http://schemas.openxmlformats.org/drawingml/2006/main">
  <a:clrScheme name="Другая 6">
    <a:dk1>
      <a:srgbClr val="3F6C19"/>
    </a:dk1>
    <a:lt1>
      <a:sysClr val="window" lastClr="FFFFFF"/>
    </a:lt1>
    <a:dk2>
      <a:srgbClr val="4E5B6F"/>
    </a:dk2>
    <a:lt2>
      <a:srgbClr val="D6ECFF"/>
    </a:lt2>
    <a:accent1>
      <a:srgbClr val="7FD13B"/>
    </a:accent1>
    <a:accent2>
      <a:srgbClr val="EA157A"/>
    </a:accent2>
    <a:accent3>
      <a:srgbClr val="FEB80A"/>
    </a:accent3>
    <a:accent4>
      <a:srgbClr val="00ADDC"/>
    </a:accent4>
    <a:accent5>
      <a:srgbClr val="738AC8"/>
    </a:accent5>
    <a:accent6>
      <a:srgbClr val="1AB39F"/>
    </a:accent6>
    <a:hlink>
      <a:srgbClr val="EB8803"/>
    </a:hlink>
    <a:folHlink>
      <a:srgbClr val="5F7791"/>
    </a:folHlink>
  </a:clrScheme>
</a:themeOverride>
</file>

<file path=ppt/theme/themeOverride3.xml><?xml version="1.0" encoding="utf-8"?>
<a:themeOverride xmlns:a="http://schemas.openxmlformats.org/drawingml/2006/main">
  <a:clrScheme name="Другая 6">
    <a:dk1>
      <a:srgbClr val="3F6C19"/>
    </a:dk1>
    <a:lt1>
      <a:sysClr val="window" lastClr="FFFFFF"/>
    </a:lt1>
    <a:dk2>
      <a:srgbClr val="4E5B6F"/>
    </a:dk2>
    <a:lt2>
      <a:srgbClr val="D6ECFF"/>
    </a:lt2>
    <a:accent1>
      <a:srgbClr val="7FD13B"/>
    </a:accent1>
    <a:accent2>
      <a:srgbClr val="EA157A"/>
    </a:accent2>
    <a:accent3>
      <a:srgbClr val="FEB80A"/>
    </a:accent3>
    <a:accent4>
      <a:srgbClr val="00ADDC"/>
    </a:accent4>
    <a:accent5>
      <a:srgbClr val="738AC8"/>
    </a:accent5>
    <a:accent6>
      <a:srgbClr val="1AB39F"/>
    </a:accent6>
    <a:hlink>
      <a:srgbClr val="EB8803"/>
    </a:hlink>
    <a:folHlink>
      <a:srgbClr val="5F7791"/>
    </a:folHlink>
  </a:clrScheme>
</a:themeOverride>
</file>

<file path=ppt/theme/themeOverride4.xml><?xml version="1.0" encoding="utf-8"?>
<a:themeOverride xmlns:a="http://schemas.openxmlformats.org/drawingml/2006/main">
  <a:clrScheme name="Другая 6">
    <a:dk1>
      <a:srgbClr val="3F6C19"/>
    </a:dk1>
    <a:lt1>
      <a:sysClr val="window" lastClr="FFFFFF"/>
    </a:lt1>
    <a:dk2>
      <a:srgbClr val="4E5B6F"/>
    </a:dk2>
    <a:lt2>
      <a:srgbClr val="D6ECFF"/>
    </a:lt2>
    <a:accent1>
      <a:srgbClr val="7FD13B"/>
    </a:accent1>
    <a:accent2>
      <a:srgbClr val="EA157A"/>
    </a:accent2>
    <a:accent3>
      <a:srgbClr val="FEB80A"/>
    </a:accent3>
    <a:accent4>
      <a:srgbClr val="00ADDC"/>
    </a:accent4>
    <a:accent5>
      <a:srgbClr val="738AC8"/>
    </a:accent5>
    <a:accent6>
      <a:srgbClr val="1AB39F"/>
    </a:accent6>
    <a:hlink>
      <a:srgbClr val="EB8803"/>
    </a:hlink>
    <a:folHlink>
      <a:srgbClr val="5F7791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262</TotalTime>
  <Words>1824</Words>
  <Application>Microsoft Office PowerPoint</Application>
  <PresentationFormat>Экран (4:3)</PresentationFormat>
  <Paragraphs>287</Paragraphs>
  <Slides>25</Slides>
  <Notes>8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35" baseType="lpstr">
      <vt:lpstr>Arial</vt:lpstr>
      <vt:lpstr>Lucida Sans Unicode</vt:lpstr>
      <vt:lpstr>Wingdings 3</vt:lpstr>
      <vt:lpstr>Verdana</vt:lpstr>
      <vt:lpstr>Wingdings 2</vt:lpstr>
      <vt:lpstr>Calibri</vt:lpstr>
      <vt:lpstr>Times New Roman</vt:lpstr>
      <vt:lpstr>Wingdings</vt:lpstr>
      <vt:lpstr>Открытая</vt:lpstr>
      <vt:lpstr>Лист Microsoft Office Excel 97-2003</vt:lpstr>
      <vt:lpstr>Презентация PowerPoint</vt:lpstr>
      <vt:lpstr>Здоровьесберегающие технологии, их применение в образовательном процессе</vt:lpstr>
      <vt:lpstr>Задачи здоровьесбережения</vt:lpstr>
      <vt:lpstr>Презентация PowerPoint</vt:lpstr>
      <vt:lpstr>Презентация PowerPoint</vt:lpstr>
      <vt:lpstr>Школьные факторы риска</vt:lpstr>
      <vt:lpstr>Результаты здоровьеразрушающей педагогики</vt:lpstr>
      <vt:lpstr>Основные критерии здоровья</vt:lpstr>
      <vt:lpstr>Презентация PowerPoint</vt:lpstr>
      <vt:lpstr>Презентация PowerPoint</vt:lpstr>
      <vt:lpstr>Презентация PowerPoint</vt:lpstr>
      <vt:lpstr>Презентация PowerPoint</vt:lpstr>
      <vt:lpstr>1. Медико-гигиенические технологии (МГТ)</vt:lpstr>
      <vt:lpstr>Презентация PowerPoint</vt:lpstr>
      <vt:lpstr>2.Физкультурно-оздоровительные технологии (ФОТ)</vt:lpstr>
      <vt:lpstr>3.Экологические здоровьесберегающие технологии (ЭЗТ). </vt:lpstr>
      <vt:lpstr>  4.Технологии обеспечения безопасности жизнедеятельности (ТОБЖ). </vt:lpstr>
      <vt:lpstr>Здоровьесберегающие образовательные технологии (ЗОТ) – это:</vt:lpstr>
      <vt:lpstr>5.    3доровьесберегающие  образовательные  технологии  (ЗОТ)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Galina</dc:creator>
  <cp:lastModifiedBy>Galina</cp:lastModifiedBy>
  <cp:revision>84</cp:revision>
  <dcterms:modified xsi:type="dcterms:W3CDTF">2015-11-27T09:30:43Z</dcterms:modified>
</cp:coreProperties>
</file>