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4"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5B30D"/>
    <a:srgbClr val="FFFE00"/>
    <a:srgbClr val="D60093"/>
    <a:srgbClr val="208834"/>
    <a:srgbClr val="FF3300"/>
    <a:srgbClr val="5DBB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38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B500CFB-E733-40C8-B1AE-7A24650EEC4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B500CFB-E733-40C8-B1AE-7A24650EEC4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F1C8CD0-09A2-4701-94C9-1772254AA74A}" type="datetimeFigureOut">
              <a:rPr lang="ru-RU" smtClean="0"/>
              <a:pPr/>
              <a:t>03.12.2015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lumMod val="0"/>
                <a:lumOff val="100000"/>
                <a:alpha val="0"/>
              </a:srgbClr>
            </a:gs>
            <a:gs pos="0">
              <a:srgbClr val="FF6633"/>
            </a:gs>
            <a:gs pos="0">
              <a:srgbClr val="FFFF00"/>
            </a:gs>
            <a:gs pos="75000">
              <a:srgbClr val="5EC75B"/>
            </a:gs>
            <a:gs pos="92000">
              <a:srgbClr val="208834"/>
            </a:gs>
            <a:gs pos="30000">
              <a:srgbClr val="5DBBF5">
                <a:alpha val="66667"/>
              </a:srgbClr>
            </a:gs>
          </a:gsLst>
          <a:lin ang="270000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1C8CD0-09A2-4701-94C9-1772254AA74A}" type="datetimeFigureOut">
              <a:rPr lang="ru-RU" smtClean="0"/>
              <a:pPr/>
              <a:t>03.12.2015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500CFB-E733-40C8-B1AE-7A24650EEC4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772816"/>
            <a:ext cx="7704856" cy="2808312"/>
          </a:xfrm>
        </p:spPr>
        <p:txBody>
          <a:bodyPr>
            <a:normAutofit fontScale="90000"/>
          </a:bodyPr>
          <a:lstStyle/>
          <a:p>
            <a:r>
              <a:rPr lang="ru-RU" sz="3600" dirty="0" smtClean="0">
                <a:solidFill>
                  <a:srgbClr val="CC00FF"/>
                </a:solidFill>
                <a:effectLst/>
              </a:rPr>
              <a:t>Дидактическая игра </a:t>
            </a:r>
            <a:r>
              <a:rPr lang="ru-RU" sz="3200" dirty="0" smtClean="0">
                <a:solidFill>
                  <a:schemeClr val="accent5">
                    <a:lumMod val="75000"/>
                  </a:schemeClr>
                </a:solidFill>
                <a:effectLst/>
              </a:rPr>
              <a:t/>
            </a:r>
            <a:br>
              <a:rPr lang="ru-RU" sz="3200" dirty="0" smtClean="0">
                <a:solidFill>
                  <a:schemeClr val="accent5">
                    <a:lumMod val="75000"/>
                  </a:schemeClr>
                </a:solidFill>
                <a:effectLst/>
              </a:rPr>
            </a:br>
            <a:r>
              <a:rPr lang="ru-RU" sz="3200" dirty="0" smtClean="0">
                <a:solidFill>
                  <a:schemeClr val="accent5">
                    <a:lumMod val="75000"/>
                  </a:schemeClr>
                </a:solidFill>
              </a:rPr>
              <a:t/>
            </a:r>
            <a:br>
              <a:rPr lang="ru-RU" sz="3200" dirty="0" smtClean="0">
                <a:solidFill>
                  <a:schemeClr val="accent5">
                    <a:lumMod val="75000"/>
                  </a:schemeClr>
                </a:solidFill>
              </a:rPr>
            </a:br>
            <a:r>
              <a:rPr lang="ru-RU"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rPr>
              <a:t>«Четвертый лишний»</a:t>
            </a:r>
            <a:br>
              <a:rPr lang="ru-RU"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rPr>
            </a:br>
            <a:endParaRPr lang="ru-RU" sz="6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endParaRPr>
          </a:p>
        </p:txBody>
      </p:sp>
      <p:sp>
        <p:nvSpPr>
          <p:cNvPr id="3" name="Подзаголовок 2"/>
          <p:cNvSpPr>
            <a:spLocks noGrp="1"/>
          </p:cNvSpPr>
          <p:nvPr>
            <p:ph type="subTitle" idx="1"/>
          </p:nvPr>
        </p:nvSpPr>
        <p:spPr>
          <a:xfrm>
            <a:off x="3419872" y="4725144"/>
            <a:ext cx="5040559" cy="1800200"/>
          </a:xfrm>
        </p:spPr>
        <p:txBody>
          <a:bodyPr>
            <a:normAutofit/>
          </a:bodyPr>
          <a:lstStyle/>
          <a:p>
            <a:r>
              <a:rPr lang="ru-RU" sz="2400" dirty="0" smtClean="0"/>
              <a:t>Выполнила: </a:t>
            </a:r>
            <a:r>
              <a:rPr lang="ru-RU" sz="2400" dirty="0" err="1" smtClean="0"/>
              <a:t>Жульженко</a:t>
            </a:r>
            <a:r>
              <a:rPr lang="ru-RU" sz="2400" dirty="0" smtClean="0"/>
              <a:t> О.Н.</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4724" y="3958595"/>
            <a:ext cx="1667663" cy="2664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7003" y="669614"/>
            <a:ext cx="1490419" cy="2160000"/>
          </a:xfrm>
          <a:prstGeom prst="rect">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t="685" r="3674"/>
          <a:stretch/>
        </p:blipFill>
        <p:spPr>
          <a:xfrm>
            <a:off x="2241988" y="259843"/>
            <a:ext cx="2278789" cy="162000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52427" y="248214"/>
            <a:ext cx="2366449" cy="1620000"/>
          </a:xfrm>
          <a:prstGeom prst="rect">
            <a:avLst/>
          </a:prstGeom>
          <a:ln>
            <a:noFill/>
          </a:ln>
          <a:effectLst>
            <a:softEdge rad="112500"/>
          </a:effectLst>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1555" y="699772"/>
            <a:ext cx="1552500" cy="2160000"/>
          </a:xfrm>
          <a:prstGeom prst="rect">
            <a:avLst/>
          </a:prstGeom>
          <a:ln>
            <a:noFill/>
          </a:ln>
          <a:effectLst>
            <a:softEdge rad="112500"/>
          </a:effectLst>
        </p:spPr>
      </p:pic>
    </p:spTree>
    <p:extLst>
      <p:ext uri="{BB962C8B-B14F-4D97-AF65-F5344CB8AC3E}">
        <p14:creationId xmlns:p14="http://schemas.microsoft.com/office/powerpoint/2010/main" xmlns="" val="20811245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250"/>
                            </p:stCondLst>
                            <p:childTnLst>
                              <p:par>
                                <p:cTn id="13" presetID="26" presetClass="entr" presetSubtype="0" fill="hold" nodeType="after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94722"/>
          </a:xfrm>
        </p:spPr>
        <p:txBody>
          <a:bodyPr>
            <a:normAutofit fontScale="90000"/>
          </a:bodyPr>
          <a:lstStyle/>
          <a:p>
            <a:pPr indent="457200" algn="l"/>
            <a:r>
              <a:rPr lang="en-US" sz="2800" dirty="0" smtClean="0">
                <a:solidFill>
                  <a:schemeClr val="accent5">
                    <a:lumMod val="50000"/>
                  </a:schemeClr>
                </a:solidFill>
              </a:rPr>
              <a:t/>
            </a:r>
            <a:br>
              <a:rPr lang="en-US" sz="2800" dirty="0" smtClean="0">
                <a:solidFill>
                  <a:schemeClr val="accent5">
                    <a:lumMod val="50000"/>
                  </a:schemeClr>
                </a:solidFill>
              </a:rPr>
            </a:br>
            <a:r>
              <a:rPr lang="en-US" sz="2800" dirty="0">
                <a:solidFill>
                  <a:schemeClr val="accent5">
                    <a:lumMod val="50000"/>
                  </a:schemeClr>
                </a:solidFill>
              </a:rPr>
              <a:t/>
            </a:r>
            <a:br>
              <a:rPr lang="en-US" sz="2800" dirty="0">
                <a:solidFill>
                  <a:schemeClr val="accent5">
                    <a:lumMod val="50000"/>
                  </a:schemeClr>
                </a:solidFill>
              </a:rPr>
            </a:br>
            <a:r>
              <a:rPr lang="en-US" sz="2800" dirty="0" smtClean="0">
                <a:solidFill>
                  <a:schemeClr val="accent5">
                    <a:lumMod val="50000"/>
                  </a:schemeClr>
                </a:solidFill>
              </a:rPr>
              <a:t/>
            </a:r>
            <a:br>
              <a:rPr lang="en-US" sz="2800" dirty="0" smtClean="0">
                <a:solidFill>
                  <a:schemeClr val="accent5">
                    <a:lumMod val="50000"/>
                  </a:schemeClr>
                </a:solidFill>
              </a:rPr>
            </a:br>
            <a:r>
              <a:rPr lang="ru-RU" sz="2800" dirty="0" smtClean="0">
                <a:solidFill>
                  <a:schemeClr val="accent5">
                    <a:lumMod val="50000"/>
                  </a:schemeClr>
                </a:solidFill>
              </a:rPr>
              <a:t>Использованные материалы:</a:t>
            </a:r>
            <a:br>
              <a:rPr lang="ru-RU" sz="2800" dirty="0" smtClean="0">
                <a:solidFill>
                  <a:schemeClr val="accent5">
                    <a:lumMod val="50000"/>
                  </a:schemeClr>
                </a:solidFill>
              </a:rPr>
            </a:br>
            <a:r>
              <a:rPr lang="ru-RU" sz="2800" b="0" dirty="0" smtClean="0">
                <a:solidFill>
                  <a:schemeClr val="accent5">
                    <a:lumMod val="50000"/>
                  </a:schemeClr>
                </a:solidFill>
              </a:rPr>
              <a:t/>
            </a:r>
            <a:br>
              <a:rPr lang="ru-RU" sz="2800" b="0" dirty="0" smtClean="0">
                <a:solidFill>
                  <a:schemeClr val="accent5">
                    <a:lumMod val="50000"/>
                  </a:schemeClr>
                </a:solidFill>
              </a:rPr>
            </a:br>
            <a:r>
              <a:rPr lang="ru-RU" sz="2000" b="0" dirty="0" smtClean="0">
                <a:solidFill>
                  <a:srgbClr val="002060"/>
                </a:solidFill>
                <a:effectLst/>
              </a:rPr>
              <a:t>1. </a:t>
            </a:r>
            <a:r>
              <a:rPr lang="ru-RU" sz="2000" b="0" dirty="0" err="1" smtClean="0">
                <a:solidFill>
                  <a:srgbClr val="002060"/>
                </a:solidFill>
                <a:effectLst/>
              </a:rPr>
              <a:t>Нищева</a:t>
            </a:r>
            <a:r>
              <a:rPr lang="ru-RU" sz="2000" b="0" dirty="0" smtClean="0">
                <a:solidFill>
                  <a:srgbClr val="002060"/>
                </a:solidFill>
                <a:effectLst/>
              </a:rPr>
              <a:t> Н.В. Картотека предметных картинок. Наглядный дидактический материал. Выпуск 4. Животные наших лесов, домашние животные, их детеныши. – (Серия «оснащение педагогического процесса в ДОУ») -  СПб.: ООО « ИЗДАТЕЛЬСТВО «ДЕТСТВО ПРЕСС», 2010.</a:t>
            </a:r>
            <a:br>
              <a:rPr lang="ru-RU" sz="2000" b="0" dirty="0" smtClean="0">
                <a:solidFill>
                  <a:srgbClr val="002060"/>
                </a:solidFill>
                <a:effectLst/>
              </a:rPr>
            </a:br>
            <a:r>
              <a:rPr lang="ru-RU" sz="2000" b="0" dirty="0">
                <a:solidFill>
                  <a:srgbClr val="002060"/>
                </a:solidFill>
                <a:effectLst/>
              </a:rPr>
              <a:t/>
            </a:r>
            <a:br>
              <a:rPr lang="ru-RU" sz="2000" b="0" dirty="0">
                <a:solidFill>
                  <a:srgbClr val="002060"/>
                </a:solidFill>
                <a:effectLst/>
              </a:rPr>
            </a:br>
            <a:r>
              <a:rPr lang="ru-RU" sz="2000" b="0" dirty="0" smtClean="0">
                <a:solidFill>
                  <a:srgbClr val="002060"/>
                </a:solidFill>
                <a:effectLst/>
              </a:rPr>
              <a:t>2. Незнайка – </a:t>
            </a:r>
            <a:r>
              <a:rPr lang="en-US" sz="2000" b="0" dirty="0" smtClean="0">
                <a:solidFill>
                  <a:srgbClr val="002060"/>
                </a:solidFill>
                <a:effectLst/>
              </a:rPr>
              <a:t>http://liveinternet.ru</a:t>
            </a:r>
            <a:r>
              <a:rPr lang="ru-RU" sz="2000" dirty="0" smtClean="0">
                <a:solidFill>
                  <a:srgbClr val="002060"/>
                </a:solidFill>
                <a:effectLst/>
              </a:rPr>
              <a:t/>
            </a:r>
            <a:br>
              <a:rPr lang="ru-RU" sz="2000" dirty="0" smtClean="0">
                <a:solidFill>
                  <a:srgbClr val="002060"/>
                </a:solidFill>
                <a:effectLst/>
              </a:rPr>
            </a:br>
            <a:r>
              <a:rPr lang="ru-RU" sz="2000" dirty="0">
                <a:solidFill>
                  <a:srgbClr val="002060"/>
                </a:solidFill>
                <a:effectLst/>
              </a:rPr>
              <a:t/>
            </a:r>
            <a:br>
              <a:rPr lang="ru-RU" sz="2000" dirty="0">
                <a:solidFill>
                  <a:srgbClr val="002060"/>
                </a:solidFill>
                <a:effectLst/>
              </a:rPr>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endParaRPr lang="ru-RU" sz="2800" dirty="0"/>
          </a:p>
        </p:txBody>
      </p:sp>
    </p:spTree>
    <p:extLst>
      <p:ext uri="{BB962C8B-B14F-4D97-AF65-F5344CB8AC3E}">
        <p14:creationId xmlns:p14="http://schemas.microsoft.com/office/powerpoint/2010/main" xmlns="" val="1547045693"/>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91264" cy="6322714"/>
          </a:xfrm>
        </p:spPr>
        <p:style>
          <a:lnRef idx="1">
            <a:schemeClr val="accent1"/>
          </a:lnRef>
          <a:fillRef idx="2">
            <a:schemeClr val="accent1"/>
          </a:fillRef>
          <a:effectRef idx="1">
            <a:schemeClr val="accent1"/>
          </a:effectRef>
          <a:fontRef idx="minor">
            <a:schemeClr val="dk1"/>
          </a:fontRef>
        </p:style>
        <p:txBody>
          <a:bodyPr>
            <a:noAutofit/>
          </a:bodyPr>
          <a:lstStyle/>
          <a:p>
            <a:r>
              <a:rPr lang="ru-RU" sz="1800" i="1" dirty="0" smtClean="0">
                <a:solidFill>
                  <a:srgbClr val="FF3300"/>
                </a:solidFill>
                <a:effectLst/>
              </a:rPr>
              <a:t/>
            </a:r>
            <a:br>
              <a:rPr lang="ru-RU" sz="1800" i="1" dirty="0" smtClean="0">
                <a:solidFill>
                  <a:srgbClr val="FF3300"/>
                </a:solidFill>
                <a:effectLst/>
              </a:rPr>
            </a:br>
            <a:r>
              <a:rPr lang="ru-RU" sz="1800" i="1" dirty="0" smtClean="0">
                <a:solidFill>
                  <a:srgbClr val="FF3300"/>
                </a:solidFill>
                <a:effectLst/>
              </a:rPr>
              <a:t/>
            </a:r>
            <a:br>
              <a:rPr lang="ru-RU" sz="1800" i="1" dirty="0" smtClean="0">
                <a:solidFill>
                  <a:srgbClr val="FF3300"/>
                </a:solidFill>
                <a:effectLst/>
              </a:rPr>
            </a:br>
            <a:r>
              <a:rPr lang="ru-RU" sz="1800" i="1" dirty="0">
                <a:solidFill>
                  <a:srgbClr val="FF3300"/>
                </a:solidFill>
                <a:effectLst/>
              </a:rPr>
              <a:t/>
            </a:r>
            <a:br>
              <a:rPr lang="ru-RU" sz="1800" i="1" dirty="0">
                <a:solidFill>
                  <a:srgbClr val="FF3300"/>
                </a:solidFill>
                <a:effectLst/>
              </a:rPr>
            </a:br>
            <a:r>
              <a:rPr lang="ru-RU" sz="2400" i="1" dirty="0" smtClean="0">
                <a:solidFill>
                  <a:srgbClr val="FF3300"/>
                </a:solidFill>
                <a:effectLst/>
                <a:latin typeface="Calibri" pitchFamily="34" charset="0"/>
                <a:cs typeface="Calibri" pitchFamily="34" charset="0"/>
              </a:rPr>
              <a:t>Цель игры:</a:t>
            </a:r>
            <a:br>
              <a:rPr lang="ru-RU" sz="2400" i="1" dirty="0" smtClean="0">
                <a:solidFill>
                  <a:srgbClr val="FF3300"/>
                </a:solidFill>
                <a:effectLst/>
                <a:latin typeface="Calibri" pitchFamily="34" charset="0"/>
                <a:cs typeface="Calibri" pitchFamily="34" charset="0"/>
              </a:rPr>
            </a:br>
            <a:r>
              <a:rPr lang="ru-RU" sz="1800" i="1" dirty="0" smtClean="0">
                <a:solidFill>
                  <a:srgbClr val="0070C0"/>
                </a:solidFill>
                <a:effectLst/>
                <a:latin typeface="Calibri" pitchFamily="34" charset="0"/>
                <a:cs typeface="Calibri" pitchFamily="34" charset="0"/>
              </a:rPr>
              <a:t>Развитие естественно – научных представлений, дифференцирования животных по месту обитания, способу питания, внешним особенностям . </a:t>
            </a:r>
            <a:br>
              <a:rPr lang="ru-RU" sz="1800" i="1" dirty="0" smtClean="0">
                <a:solidFill>
                  <a:srgbClr val="0070C0"/>
                </a:solidFill>
                <a:effectLst/>
                <a:latin typeface="Calibri" pitchFamily="34" charset="0"/>
                <a:cs typeface="Calibri" pitchFamily="34" charset="0"/>
              </a:rPr>
            </a:b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rgbClr val="208834"/>
                </a:solidFill>
                <a:effectLst/>
                <a:latin typeface="Calibri" pitchFamily="34" charset="0"/>
                <a:cs typeface="Calibri" pitchFamily="34" charset="0"/>
              </a:rPr>
              <a:t>Задание: </a:t>
            </a: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Кто из животных лишний и почему?</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rgbClr val="7030A0"/>
                </a:solidFill>
                <a:effectLst/>
                <a:latin typeface="Calibri" pitchFamily="34" charset="0"/>
                <a:cs typeface="Calibri" pitchFamily="34" charset="0"/>
              </a:rPr>
              <a:t>Варианты:</a:t>
            </a: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1. зайчата, лисята, волчата, котята (домашние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2. кролик, поросенок, жеребенок, собака (взрослое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3. бобер, лось, белка, лиса (хищное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4. щенята, котята, крольчонок, лисята (дикие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5. лось, баран, корова, конь (безрогое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6. еж, волк, медвежата, щенята (домашние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7. теленок, жеребенок, ягненок, крольчонок (некопытное животное)</a:t>
            </a: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Игра предназначена для детей 5 – 7 лет.</a:t>
            </a: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rPr>
              <a:t/>
            </a:r>
            <a:br>
              <a:rPr lang="ru-RU" sz="1800" dirty="0" smtClean="0">
                <a:solidFill>
                  <a:schemeClr val="accent4">
                    <a:lumMod val="50000"/>
                  </a:schemeClr>
                </a:solidFill>
                <a:effectLst/>
              </a:rPr>
            </a:br>
            <a:r>
              <a:rPr lang="ru-RU" sz="1800" dirty="0" smtClean="0">
                <a:solidFill>
                  <a:schemeClr val="accent4">
                    <a:lumMod val="50000"/>
                  </a:schemeClr>
                </a:solidFill>
                <a:effectLst/>
              </a:rPr>
              <a:t/>
            </a:r>
            <a:br>
              <a:rPr lang="ru-RU" sz="1800" dirty="0" smtClean="0">
                <a:solidFill>
                  <a:schemeClr val="accent4">
                    <a:lumMod val="50000"/>
                  </a:schemeClr>
                </a:solidFill>
                <a:effectLst/>
              </a:rPr>
            </a:br>
            <a:endParaRPr lang="ru-RU" sz="1800" dirty="0">
              <a:solidFill>
                <a:srgbClr val="CC00FF"/>
              </a:solidFill>
              <a:effectLst/>
            </a:endParaRPr>
          </a:p>
        </p:txBody>
      </p:sp>
    </p:spTree>
    <p:extLst>
      <p:ext uri="{BB962C8B-B14F-4D97-AF65-F5344CB8AC3E}">
        <p14:creationId xmlns:p14="http://schemas.microsoft.com/office/powerpoint/2010/main" xmlns="" val="5300876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rotWithShape="1">
          <a:blip r:embed="rId2" cstate="print">
            <a:extLst>
              <a:ext uri="{28A0092B-C50C-407E-A947-70E740481C1C}">
                <a14:useLocalDpi xmlns:a14="http://schemas.microsoft.com/office/drawing/2010/main" xmlns="" val="0"/>
              </a:ext>
            </a:extLst>
          </a:blip>
          <a:srcRect l="1" r="1038"/>
          <a:stretch/>
        </p:blipFill>
        <p:spPr>
          <a:xfrm>
            <a:off x="512914" y="476672"/>
            <a:ext cx="3854220" cy="27000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2307" r="3401"/>
          <a:stretch/>
        </p:blipFill>
        <p:spPr>
          <a:xfrm>
            <a:off x="4900526" y="476672"/>
            <a:ext cx="3863864" cy="27000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r="-2936"/>
          <a:stretch/>
        </p:blipFill>
        <p:spPr>
          <a:xfrm>
            <a:off x="539552" y="3694685"/>
            <a:ext cx="3827582" cy="270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r="2453"/>
          <a:stretch/>
        </p:blipFill>
        <p:spPr>
          <a:xfrm>
            <a:off x="4930308" y="3717032"/>
            <a:ext cx="3863865"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9073783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1" presetClass="exit" presetSubtype="1" fill="hold" nodeType="afterEffect">
                                  <p:stCondLst>
                                    <p:cond delay="2000"/>
                                  </p:stCondLst>
                                  <p:childTnLst>
                                    <p:animEffect transition="out" filter="wheel(1)">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9392" y="476672"/>
            <a:ext cx="3803026" cy="27000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3485" y="488752"/>
            <a:ext cx="3808266" cy="270000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8370" y="3593155"/>
            <a:ext cx="3829361" cy="270000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xmlns="" val="0"/>
              </a:ext>
            </a:extLst>
          </a:blip>
          <a:srcRect r="3745"/>
          <a:stretch/>
        </p:blipFill>
        <p:spPr>
          <a:xfrm>
            <a:off x="549748" y="3609853"/>
            <a:ext cx="3818129"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85121604"/>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00"/>
                                        <p:tgtEl>
                                          <p:spTgt spid="9"/>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1000"/>
                                        <p:tgtEl>
                                          <p:spTgt spid="10"/>
                                        </p:tgtEl>
                                      </p:cBhvr>
                                    </p:animEffect>
                                  </p:childTnLst>
                                </p:cTn>
                              </p:par>
                            </p:childTnLst>
                          </p:cTn>
                        </p:par>
                        <p:par>
                          <p:cTn id="20" fill="hold">
                            <p:stCondLst>
                              <p:cond delay="4000"/>
                            </p:stCondLst>
                            <p:childTnLst>
                              <p:par>
                                <p:cTn id="21" presetID="31" presetClass="exit" presetSubtype="0" fill="hold" nodeType="afterEffect">
                                  <p:stCondLst>
                                    <p:cond delay="200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404664"/>
            <a:ext cx="2458125" cy="3420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33297" y="3226555"/>
            <a:ext cx="2361265" cy="34200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r="4495"/>
          <a:stretch/>
        </p:blipFill>
        <p:spPr>
          <a:xfrm>
            <a:off x="563981" y="4149080"/>
            <a:ext cx="3561393" cy="252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32040" y="404664"/>
            <a:ext cx="3510856"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9296739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xit" presetSubtype="0" fill="hold" nodeType="afterEffect">
                                  <p:stCondLst>
                                    <p:cond delay="2000"/>
                                  </p:stCondLst>
                                  <p:childTnLst>
                                    <p:animEffect transition="out" filter="fade">
                                      <p:cBhvr>
                                        <p:cTn id="22" dur="750"/>
                                        <p:tgtEl>
                                          <p:spTgt spid="7"/>
                                        </p:tgtEl>
                                      </p:cBhvr>
                                    </p:animEffect>
                                    <p:set>
                                      <p:cBhvr>
                                        <p:cTn id="23"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4614"/>
          <a:stretch/>
        </p:blipFill>
        <p:spPr>
          <a:xfrm>
            <a:off x="611560" y="332656"/>
            <a:ext cx="3719640" cy="2700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018" r="3877"/>
          <a:stretch/>
        </p:blipFill>
        <p:spPr>
          <a:xfrm>
            <a:off x="4922972" y="332656"/>
            <a:ext cx="3785200"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r="3234"/>
          <a:stretch/>
        </p:blipFill>
        <p:spPr>
          <a:xfrm>
            <a:off x="651166" y="3573016"/>
            <a:ext cx="3680034"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r="4053"/>
          <a:stretch/>
        </p:blipFill>
        <p:spPr>
          <a:xfrm>
            <a:off x="5001112" y="3573016"/>
            <a:ext cx="3628919" cy="2700000"/>
          </a:xfrm>
          <a:prstGeom prst="rect">
            <a:avLst/>
          </a:prstGeom>
        </p:spPr>
      </p:pic>
    </p:spTree>
    <p:extLst>
      <p:ext uri="{BB962C8B-B14F-4D97-AF65-F5344CB8AC3E}">
        <p14:creationId xmlns:p14="http://schemas.microsoft.com/office/powerpoint/2010/main" xmlns="" val="10815087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500"/>
                                        <p:tgtEl>
                                          <p:spTgt spid="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500"/>
                                        <p:tgtEl>
                                          <p:spTgt spid="3"/>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500"/>
                                        <p:tgtEl>
                                          <p:spTgt spid="5"/>
                                        </p:tgtEl>
                                      </p:cBhvr>
                                    </p:animEffect>
                                  </p:childTnLst>
                                </p:cTn>
                              </p:par>
                            </p:childTnLst>
                          </p:cTn>
                        </p:par>
                        <p:par>
                          <p:cTn id="20" fill="hold">
                            <p:stCondLst>
                              <p:cond delay="6000"/>
                            </p:stCondLst>
                            <p:childTnLst>
                              <p:par>
                                <p:cTn id="21" presetID="2" presetClass="exit" presetSubtype="4" fill="hold" nodeType="afterEffect">
                                  <p:stCondLst>
                                    <p:cond delay="2000"/>
                                  </p:stCondLst>
                                  <p:childTnLst>
                                    <p:anim calcmode="lin" valueType="num">
                                      <p:cBhvr additive="base">
                                        <p:cTn id="22" dur="750"/>
                                        <p:tgtEl>
                                          <p:spTgt spid="5"/>
                                        </p:tgtEl>
                                        <p:attrNameLst>
                                          <p:attrName>ppt_x</p:attrName>
                                        </p:attrNameLst>
                                      </p:cBhvr>
                                      <p:tavLst>
                                        <p:tav tm="0">
                                          <p:val>
                                            <p:strVal val="ppt_x"/>
                                          </p:val>
                                        </p:tav>
                                        <p:tav tm="100000">
                                          <p:val>
                                            <p:strVal val="ppt_x"/>
                                          </p:val>
                                        </p:tav>
                                      </p:tavLst>
                                    </p:anim>
                                    <p:anim calcmode="lin" valueType="num">
                                      <p:cBhvr additive="base">
                                        <p:cTn id="23" dur="750"/>
                                        <p:tgtEl>
                                          <p:spTgt spid="5"/>
                                        </p:tgtEl>
                                        <p:attrNameLst>
                                          <p:attrName>ppt_y</p:attrName>
                                        </p:attrNameLst>
                                      </p:cBhvr>
                                      <p:tavLst>
                                        <p:tav tm="0">
                                          <p:val>
                                            <p:strVal val="ppt_y"/>
                                          </p:val>
                                        </p:tav>
                                        <p:tav tm="100000">
                                          <p:val>
                                            <p:strVal val="1+ppt_h/2"/>
                                          </p:val>
                                        </p:tav>
                                      </p:tavLst>
                                    </p:anim>
                                    <p:set>
                                      <p:cBhvr>
                                        <p:cTn id="24"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t="3144" r="4620" b="-1"/>
          <a:stretch/>
        </p:blipFill>
        <p:spPr>
          <a:xfrm>
            <a:off x="386209" y="370740"/>
            <a:ext cx="3934437" cy="2700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321" r="1305"/>
          <a:stretch/>
        </p:blipFill>
        <p:spPr>
          <a:xfrm>
            <a:off x="399935" y="3715219"/>
            <a:ext cx="3906983" cy="27000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2367" t="2247" r="4244" b="4088"/>
          <a:stretch/>
        </p:blipFill>
        <p:spPr>
          <a:xfrm>
            <a:off x="4842551" y="370740"/>
            <a:ext cx="3951460" cy="270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0931" y="3715219"/>
            <a:ext cx="3872265"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2677628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xit" presetSubtype="0" fill="hold" nodeType="afterEffect">
                                  <p:stCondLst>
                                    <p:cond delay="200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2907"/>
          <a:stretch/>
        </p:blipFill>
        <p:spPr>
          <a:xfrm>
            <a:off x="4860032" y="3701933"/>
            <a:ext cx="3807729" cy="2700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067" y="3690744"/>
            <a:ext cx="3761631"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2077" t="2755" r="3690"/>
          <a:stretch/>
        </p:blipFill>
        <p:spPr>
          <a:xfrm>
            <a:off x="4863263" y="392801"/>
            <a:ext cx="3821878"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r="3652"/>
          <a:stretch/>
        </p:blipFill>
        <p:spPr>
          <a:xfrm>
            <a:off x="506188" y="392801"/>
            <a:ext cx="3757146" cy="2700000"/>
          </a:xfrm>
          <a:prstGeom prst="rect">
            <a:avLst/>
          </a:prstGeom>
        </p:spPr>
      </p:pic>
    </p:spTree>
    <p:extLst>
      <p:ext uri="{BB962C8B-B14F-4D97-AF65-F5344CB8AC3E}">
        <p14:creationId xmlns:p14="http://schemas.microsoft.com/office/powerpoint/2010/main" xmlns="" val="394109523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8000"/>
                            </p:stCondLst>
                            <p:childTnLst>
                              <p:par>
                                <p:cTn id="21" presetID="26" presetClass="exit" presetSubtype="0" fill="hold" nodeType="afterEffect">
                                  <p:stCondLst>
                                    <p:cond delay="2000"/>
                                  </p:stCondLst>
                                  <p:childTnLst>
                                    <p:animEffect transition="out" filter="wipe(down)">
                                      <p:cBhvr>
                                        <p:cTn id="22" dur="180" accel="50000">
                                          <p:stCondLst>
                                            <p:cond delay="1820"/>
                                          </p:stCondLst>
                                        </p:cTn>
                                        <p:tgtEl>
                                          <p:spTgt spid="5"/>
                                        </p:tgtEl>
                                      </p:cBhvr>
                                    </p:animEffect>
                                    <p:anim calcmode="lin" valueType="num">
                                      <p:cBhvr>
                                        <p:cTn id="23"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0" dur="26">
                                          <p:stCondLst>
                                            <p:cond delay="620"/>
                                          </p:stCondLst>
                                        </p:cTn>
                                        <p:tgtEl>
                                          <p:spTgt spid="5"/>
                                        </p:tgtEl>
                                      </p:cBhvr>
                                      <p:to x="100000" y="60000"/>
                                    </p:animScale>
                                    <p:animScale>
                                      <p:cBhvr>
                                        <p:cTn id="31" dur="166" decel="50000">
                                          <p:stCondLst>
                                            <p:cond delay="64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set>
                                      <p:cBhvr>
                                        <p:cTn id="38"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r="6276"/>
          <a:stretch/>
        </p:blipFill>
        <p:spPr>
          <a:xfrm>
            <a:off x="684382" y="3724578"/>
            <a:ext cx="3564345" cy="2700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077" r="4113"/>
          <a:stretch/>
        </p:blipFill>
        <p:spPr>
          <a:xfrm>
            <a:off x="4996866" y="394892"/>
            <a:ext cx="3592292"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4223" t="3780" r="9916"/>
          <a:stretch/>
        </p:blipFill>
        <p:spPr>
          <a:xfrm>
            <a:off x="683491" y="394892"/>
            <a:ext cx="3565236"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t="12491" b="5305"/>
          <a:stretch/>
        </p:blipFill>
        <p:spPr>
          <a:xfrm>
            <a:off x="5492615" y="3468724"/>
            <a:ext cx="2600793" cy="3132000"/>
          </a:xfrm>
          <a:prstGeom prst="rect">
            <a:avLst/>
          </a:prstGeom>
        </p:spPr>
      </p:pic>
    </p:spTree>
    <p:extLst>
      <p:ext uri="{BB962C8B-B14F-4D97-AF65-F5344CB8AC3E}">
        <p14:creationId xmlns:p14="http://schemas.microsoft.com/office/powerpoint/2010/main" xmlns="" val="346555666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45" presetClass="exit" presetSubtype="0" fill="hold" nodeType="afterEffect">
                                  <p:stCondLst>
                                    <p:cond delay="2000"/>
                                  </p:stCondLst>
                                  <p:childTnLst>
                                    <p:animEffect transition="out" filter="fade">
                                      <p:cBhvr>
                                        <p:cTn id="30" dur="2000"/>
                                        <p:tgtEl>
                                          <p:spTgt spid="6"/>
                                        </p:tgtEl>
                                      </p:cBhvr>
                                    </p:animEffect>
                                    <p:anim calcmode="lin" valueType="num">
                                      <p:cBhvr>
                                        <p:cTn id="3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2000"/>
                                        <p:tgtEl>
                                          <p:spTgt spid="6"/>
                                        </p:tgtEl>
                                        <p:attrNameLst>
                                          <p:attrName>ppt_h</p:attrName>
                                        </p:attrNameLst>
                                      </p:cBhvr>
                                      <p:tavLst>
                                        <p:tav tm="0">
                                          <p:val>
                                            <p:strVal val="ppt_h"/>
                                          </p:val>
                                        </p:tav>
                                        <p:tav tm="100000">
                                          <p:val>
                                            <p:strVal val="ppt_h"/>
                                          </p:val>
                                        </p:tav>
                                      </p:tavLst>
                                    </p:anim>
                                    <p:set>
                                      <p:cBhvr>
                                        <p:cTn id="3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0">
      <a:dk1>
        <a:sysClr val="windowText" lastClr="000000"/>
      </a:dk1>
      <a:lt1>
        <a:sysClr val="window" lastClr="FFFFFF"/>
      </a:lt1>
      <a:dk2>
        <a:srgbClr val="000000"/>
      </a:dk2>
      <a:lt2>
        <a:srgbClr val="F8F8F8"/>
      </a:lt2>
      <a:accent1>
        <a:srgbClr val="DDDDDD"/>
      </a:accent1>
      <a:accent2>
        <a:srgbClr val="00B0F0"/>
      </a:accent2>
      <a:accent3>
        <a:srgbClr val="0070C0"/>
      </a:accent3>
      <a:accent4>
        <a:srgbClr val="00B050"/>
      </a:accent4>
      <a:accent5>
        <a:srgbClr val="FF0000"/>
      </a:accent5>
      <a:accent6>
        <a:srgbClr val="FFFF00"/>
      </a:accent6>
      <a:hlink>
        <a:srgbClr val="5F5F5F"/>
      </a:hlink>
      <a:folHlink>
        <a:srgbClr val="9191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7</Words>
  <Application>Microsoft Office PowerPoint</Application>
  <PresentationFormat>Экран (4:3)</PresentationFormat>
  <Paragraphs>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Дидактическая игра   «Четвертый лишний» </vt:lpstr>
      <vt:lpstr>   Цель игры: Развитие естественно – научных представлений, дифференцирования животных по месту обитания, способу питания, внешним особенностям .   Задание:  Кто из животных лишний и почему?  Варианты: 1. зайчата, лисята, волчата, котята (домашние животные). 2. кролик, поросенок, жеребенок, собака (взрослое животное). 3. бобер, лось, белка, лиса (хищное животное) 4. щенята, котята, крольчонок, лисята (дикие животные) 5. лось, баран, корова, конь (безрогое животное) 6. еж, волк, медвежата, щенята (домашние животные) 7. теленок, жеребенок, ягненок, крольчонок (некопытное животное)  Игра предназначена для детей 5 – 7 лет.    </vt:lpstr>
      <vt:lpstr>Слайд 3</vt:lpstr>
      <vt:lpstr>Слайд 4</vt:lpstr>
      <vt:lpstr>Слайд 5</vt:lpstr>
      <vt:lpstr>Слайд 6</vt:lpstr>
      <vt:lpstr>Слайд 7</vt:lpstr>
      <vt:lpstr>Слайд 8</vt:lpstr>
      <vt:lpstr>Слайд 9</vt:lpstr>
      <vt:lpstr>   Использованные материалы:  1. Нищева Н.В. Картотека предметных картинок. Наглядный дидактический материал. Выпуск 4. Животные наших лесов, домашние животные, их детеныши. – (Серия «оснащение педагогического процесса в ДОУ») -  СПб.: ООО « ИЗДАТЕЛЬСТВО «ДЕТСТВО ПРЕСС», 2010.  2. Незнайка – http://liveinternet.ru           </vt:lpstr>
    </vt:vector>
  </TitlesOfParts>
  <Company>Curnos™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Максямыч</dc:creator>
  <cp:lastModifiedBy>дом</cp:lastModifiedBy>
  <cp:revision>24</cp:revision>
  <dcterms:created xsi:type="dcterms:W3CDTF">2014-08-31T05:52:50Z</dcterms:created>
  <dcterms:modified xsi:type="dcterms:W3CDTF">2015-12-03T04:35:47Z</dcterms:modified>
</cp:coreProperties>
</file>