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74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5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49" autoAdjust="0"/>
    <p:restoredTop sz="94660"/>
  </p:normalViewPr>
  <p:slideViewPr>
    <p:cSldViewPr>
      <p:cViewPr varScale="1">
        <p:scale>
          <a:sx n="72" d="100"/>
          <a:sy n="72" d="100"/>
        </p:scale>
        <p:origin x="45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47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65B7319-8752-43DC-9251-6FF6EC4E550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92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65B7319-8752-43DC-9251-6FF6EC4E550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260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1227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5B7319-8752-43DC-9251-6FF6EC4E550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121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5B7319-8752-43DC-9251-6FF6EC4E550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52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7F280AC-BC44-4C37-8747-B85E6CEC6EA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503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65B7319-8752-43DC-9251-6FF6EC4E550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286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65B7319-8752-43DC-9251-6FF6EC4E550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47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65B7319-8752-43DC-9251-6FF6EC4E550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08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65B7319-8752-43DC-9251-6FF6EC4E550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59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65B7319-8752-43DC-9251-6FF6EC4E550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07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65B7319-8752-43DC-9251-6FF6EC4E550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61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65B7319-8752-43DC-9251-6FF6EC4E550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67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2.png"/>
          <p:cNvPicPr>
            <a:picLocks noChangeAspect="1"/>
          </p:cNvPicPr>
          <p:nvPr/>
        </p:nvPicPr>
        <p:blipFill>
          <a:blip r:embed="rId19" cstate="print">
            <a:lum/>
          </a:blip>
          <a:stretch>
            <a:fillRect/>
          </a:stretch>
        </p:blipFill>
        <p:spPr>
          <a:xfrm>
            <a:off x="0" y="357166"/>
            <a:ext cx="9144000" cy="6500834"/>
          </a:xfrm>
          <a:prstGeom prst="rect">
            <a:avLst/>
          </a:prstGeom>
          <a:effectLst>
            <a:outerShdw blurRad="50800" dist="38100" dir="16200000" rotWithShape="0">
              <a:schemeClr val="bg1">
                <a:alpha val="40000"/>
              </a:schemeClr>
            </a:outerShdw>
          </a:effectLst>
        </p:spPr>
      </p:pic>
      <p:sp>
        <p:nvSpPr>
          <p:cNvPr id="15" name="Прямоугольник 1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1285860"/>
            <a:ext cx="9144000" cy="5214974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1270000" dist="50800" dir="5400000" algn="ctr" rotWithShape="0">
              <a:schemeClr val="bg1">
                <a:alpha val="43000"/>
              </a:schemeClr>
            </a:outerShd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24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662" r:id="rId15"/>
    <p:sldLayoutId id="2147483661" r:id="rId16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6738" y="1570113"/>
            <a:ext cx="6901440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endParaRPr lang="ru-RU" sz="4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76738" y="3456547"/>
            <a:ext cx="73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None/>
            </a:pP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Ознакомительный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 для родителей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165070" y="5445224"/>
            <a:ext cx="35283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Лузина Н.В.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94" y="954559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1C40B2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г. Иркутска </a:t>
            </a:r>
            <a:endParaRPr lang="ru-RU" dirty="0" smtClean="0">
              <a:solidFill>
                <a:srgbClr val="1C40B2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1C40B2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детский </a:t>
            </a:r>
            <a:r>
              <a:rPr lang="ru-RU" dirty="0">
                <a:solidFill>
                  <a:srgbClr val="1C40B2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сад комбинированного вида № 51 «Рябинка»</a:t>
            </a:r>
            <a:br>
              <a:rPr lang="ru-RU" dirty="0">
                <a:solidFill>
                  <a:srgbClr val="1C40B2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1C40B2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solidFill>
                  <a:srgbClr val="2A2A2A">
                    <a:lumMod val="75000"/>
                    <a:lumOff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2A2A2A">
                    <a:lumMod val="75000"/>
                    <a:lumOff val="2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7" name="Рисунок 6" descr="I:\Моя флешка\Логотип Рябинка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296"/>
            <a:ext cx="1043608" cy="1152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44" r="-178"/>
          <a:stretch/>
        </p:blipFill>
        <p:spPr>
          <a:xfrm>
            <a:off x="182563" y="4077072"/>
            <a:ext cx="1725141" cy="23543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4039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029400" cy="5252815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 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+mn-lt"/>
              </a:rPr>
            </a:br>
            <a:r>
              <a:rPr lang="ru-RU" sz="2800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+mn-lt"/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8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284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9512" y="980728"/>
            <a:ext cx="4752528" cy="24208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Программы выступают основаниями преемственности дошкольного и начального общего образования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07904" y="4005064"/>
            <a:ext cx="5040560" cy="20882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 Стандарт ориентирован на становление личностных характеристик ребенка к окончанию дошкольного периода детства </a:t>
            </a:r>
          </a:p>
        </p:txBody>
      </p:sp>
      <p:sp>
        <p:nvSpPr>
          <p:cNvPr id="5" name="Стрелка вправо 4"/>
          <p:cNvSpPr/>
          <p:nvPr/>
        </p:nvSpPr>
        <p:spPr>
          <a:xfrm rot="2822367">
            <a:off x="4827011" y="3287040"/>
            <a:ext cx="792088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726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6858000"/>
          </a:xfrm>
        </p:spPr>
        <p:txBody>
          <a:bodyPr>
            <a:noAutofit/>
          </a:bodyPr>
          <a:lstStyle/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6000" b="1" dirty="0" smtClean="0">
                <a:solidFill>
                  <a:srgbClr val="002060"/>
                </a:solidFill>
                <a:latin typeface="+mn-lt"/>
              </a:rPr>
              <a:t>Спасибо за внимание!</a:t>
            </a:r>
            <a:r>
              <a:rPr lang="ru-RU" sz="6000" b="1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6000" b="1" dirty="0">
                <a:solidFill>
                  <a:srgbClr val="002060"/>
                </a:solidFill>
                <a:latin typeface="+mn-lt"/>
              </a:rPr>
            </a:br>
            <a:r>
              <a:rPr lang="ru-RU" sz="6000" b="1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6000" b="1" dirty="0">
                <a:solidFill>
                  <a:srgbClr val="002060"/>
                </a:solidFill>
                <a:latin typeface="+mn-lt"/>
              </a:rPr>
            </a:br>
            <a:r>
              <a:rPr lang="ru-RU" sz="2800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+mn-lt"/>
              </a:rPr>
            </a:br>
            <a:r>
              <a:rPr lang="ru-RU" sz="2800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+mn-lt"/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8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693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024" y="548680"/>
            <a:ext cx="8784976" cy="5544616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дошкольного образования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совокупность требований, обязательных при реализации основной образовательной программы дошкольного образования образовательными учреждениями любой формы собственности и ведомственной принадлежности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20688"/>
            <a:ext cx="8964488" cy="468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050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НАПРАВЛЕН НА ДОСТИЖЕНИЕ ЦЕЛЕЙ: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-повышение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статуса дошкольного образования;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-обеспечение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государством равенства возможностей для каждого ребенка в получении качественного дошкольного образования;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-обеспечение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-сохранение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единства образовательного пространства Российской Федерации относительно уровня дошкольного образования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881336"/>
            <a:ext cx="8229600" cy="5976664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СТАНДАРТОМ УЧИТЫВАЮТСЯ:</a:t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 ребенка, связанные с его жизненной ситуацией и состоянием здоровья, определяющие особые условия получения им образования, индивидуальные потребности отдельных категорий детей, в том числе с ограниченными возможностями здоровья;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-возможности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ребенком Программы на разных этапах ее реализации.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173969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41" y="620688"/>
            <a:ext cx="8856984" cy="6453336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образования в младенческом и раннем возрасте:</a:t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действий;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-использует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владеет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активной речью, включенной в общение; может обращаться с вопросами и просьбами, понимает речь взрослых; знает названия окружающих предметов и игрушек;</a:t>
            </a:r>
          </a:p>
        </p:txBody>
      </p:sp>
    </p:spTree>
    <p:extLst>
      <p:ext uri="{BB962C8B-B14F-4D97-AF65-F5344CB8AC3E}">
        <p14:creationId xmlns:p14="http://schemas.microsoft.com/office/powerpoint/2010/main" val="193689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6453336"/>
          </a:xfrm>
        </p:spPr>
        <p:txBody>
          <a:bodyPr>
            <a:noAutofit/>
          </a:bodyPr>
          <a:lstStyle/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800" dirty="0">
                <a:solidFill>
                  <a:srgbClr val="002060"/>
                </a:solidFill>
                <a:latin typeface="+mn-lt"/>
              </a:rPr>
              <a:t>-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стремится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общению со взрослыми и активно подражает им в движениях и действиях; появляются игры, в которых ребенок воспроизводит действия взрослого; 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-проявляет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сверстникам; наблюдает за их действиями и подражает им; 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-проявляет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 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развита крупная моторика, он стремится осваивать различные виды движения (бег, лазанье, перешагивание и пр.). 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6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144000" cy="6202049"/>
          </a:xfrm>
        </p:spPr>
        <p:txBody>
          <a:bodyPr>
            <a:noAutofit/>
          </a:bodyPr>
          <a:lstStyle/>
          <a:p>
            <a:pPr algn="l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             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ориентиры на этапе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завершения</a:t>
            </a:r>
            <a:b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дошкольного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образования: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-ребенок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 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-ребенок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 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8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872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9628" y="692696"/>
            <a:ext cx="8856984" cy="6858000"/>
          </a:xfrm>
        </p:spPr>
        <p:txBody>
          <a:bodyPr>
            <a:noAutofit/>
          </a:bodyPr>
          <a:lstStyle/>
          <a:p>
            <a:pPr algn="l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 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-ребенок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 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8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753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6" y="620688"/>
            <a:ext cx="8856984" cy="6858000"/>
          </a:xfrm>
        </p:spPr>
        <p:txBody>
          <a:bodyPr>
            <a:noAutofit/>
          </a:bodyPr>
          <a:lstStyle/>
          <a:p>
            <a:pPr algn="l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развита крупная и мелкая моторика; он подвижен, вынослив, владеет основными движениями, может контролировать свои движения и управлять ими; 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-ребенок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 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+mn-lt"/>
              </a:rPr>
            </a:br>
            <a:r>
              <a:rPr lang="ru-RU" sz="2800" dirty="0">
                <a:solidFill>
                  <a:srgbClr val="002060"/>
                </a:solidFill>
                <a:latin typeface="+mn-lt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+mn-lt"/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8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854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Фокина Л. П. Шаблон презентации - 1">
  <a:themeElements>
    <a:clrScheme name="Другая 1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презентации - 1</Template>
  <TotalTime>244</TotalTime>
  <Words>140</Words>
  <Application>Microsoft Office PowerPoint</Application>
  <PresentationFormat>Экран (4:3)</PresentationFormat>
  <Paragraphs>26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Фокина Л. П. Шаблон презентации - 1</vt:lpstr>
      <vt:lpstr>Презентация PowerPoint</vt:lpstr>
      <vt:lpstr>Федеральный государственный образовательный стандарт дошкольного образования Представляет собой совокупность требований, обязательных при реализации основной образовательной программы дошкольного образования образовательными учреждениями любой формы собственности и ведомственной принадлежности. </vt:lpstr>
      <vt:lpstr>Презентация PowerPoint</vt:lpstr>
      <vt:lpstr>      СТАНДАРТОМ УЧИТЫВАЮТСЯ:  -индивидуальные потребности ребенка, связанные с его жизненной ситуацией и состоянием здоровья, определяющие особые условия получения им образования, индивидуальные потребности отдельных категорий детей, в том числе с ограниченными возможностями здоровья; -возможности освоения ребенком Программы на разных этапах ее реализации.</vt:lpstr>
      <vt:lpstr>Целевые ориентиры образования в младенческом и раннем возрасте: -ребенок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действий; -использует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-владеет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игрушек;</vt:lpstr>
      <vt:lpstr>  -стремится к общению со взрослыми и активно подражает им в движениях и действиях; появляются игры, в которых ребенок воспроизводит действия взрослого;  -проявляет интерес к сверстникам; наблюдает за их действиями и подражает им;  -проявляет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  -у ребенка развита крупная моторика, он стремится осваивать различные виды движения (бег, лазанье, перешагивание и пр.).  </vt:lpstr>
      <vt:lpstr>                Целевые ориентиры на этапе завершения                             дошкольного   образования: -ребенок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  -ребенок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    </vt:lpstr>
      <vt:lpstr>  -ребенок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  -ребенок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     </vt:lpstr>
      <vt:lpstr>  -у ребенка развита крупная и мелкая моторика; он подвижен, вынослив, владеет основными движениями, может контролировать свои движения и управлять ими;  -ребенок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       </vt:lpstr>
      <vt:lpstr> -ребенок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        </vt:lpstr>
      <vt:lpstr>Презентация PowerPoint</vt:lpstr>
      <vt:lpstr>       Спасибо за внимание!    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Нелли Нелли</cp:lastModifiedBy>
  <cp:revision>24</cp:revision>
  <dcterms:created xsi:type="dcterms:W3CDTF">2013-07-29T17:42:42Z</dcterms:created>
  <dcterms:modified xsi:type="dcterms:W3CDTF">2015-11-29T13:07:50Z</dcterms:modified>
</cp:coreProperties>
</file>