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9" r:id="rId3"/>
    <p:sldId id="293" r:id="rId4"/>
    <p:sldId id="300" r:id="rId5"/>
    <p:sldId id="295" r:id="rId6"/>
    <p:sldId id="296" r:id="rId7"/>
    <p:sldId id="297" r:id="rId8"/>
    <p:sldId id="294" r:id="rId9"/>
    <p:sldId id="298" r:id="rId10"/>
    <p:sldId id="30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97"/>
    <a:srgbClr val="9A57C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474202698159768E-2"/>
          <c:y val="0.1012105967229717"/>
          <c:w val="0.38084055118110238"/>
          <c:h val="0.726130413385828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контрольный срез знаний ноябрь 2012г.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СВ 12-1</c:v>
                </c:pt>
                <c:pt idx="1">
                  <c:v>СВ 12-2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аттестация декабрь 2012г.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СВ 12-1</c:v>
                </c:pt>
                <c:pt idx="1">
                  <c:v>СВ 12-2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промежуточная аттестация март 2013г.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СВ 12-1</c:v>
                </c:pt>
                <c:pt idx="1">
                  <c:v>СВ 12-2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2.5</c:v>
                </c:pt>
                <c:pt idx="1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промежуточная аттестация декабрь 2013г.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СВ 12-1</c:v>
                </c:pt>
                <c:pt idx="1">
                  <c:v>СВ 12-2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3.5</c:v>
                </c:pt>
                <c:pt idx="1">
                  <c:v>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промежуточная аттестация март 2014г.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СВ 12-1</c:v>
                </c:pt>
                <c:pt idx="1">
                  <c:v>СВ 12-2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</c:v>
                </c:pt>
                <c:pt idx="1">
                  <c:v>3.9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промежуточная аттестация декабрь 2014г.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СВ 12-1</c:v>
                </c:pt>
                <c:pt idx="1">
                  <c:v>СВ 12-2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4.3</c:v>
                </c:pt>
                <c:pt idx="1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промежуточная аттестация март 2015г.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СВ 12-1</c:v>
                </c:pt>
                <c:pt idx="1">
                  <c:v>СВ 12-2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5</c:v>
                </c:pt>
                <c:pt idx="1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885632"/>
        <c:axId val="40891520"/>
        <c:axId val="40763392"/>
      </c:bar3DChart>
      <c:catAx>
        <c:axId val="4088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i="0" baseline="-2000">
                <a:latin typeface="Times New Roman" pitchFamily="18" charset="0"/>
              </a:defRPr>
            </a:pPr>
            <a:endParaRPr lang="ru-RU"/>
          </a:p>
        </c:txPr>
        <c:crossAx val="40891520"/>
        <c:crosses val="autoZero"/>
        <c:auto val="1"/>
        <c:lblAlgn val="ctr"/>
        <c:lblOffset val="100"/>
        <c:noMultiLvlLbl val="0"/>
      </c:catAx>
      <c:valAx>
        <c:axId val="4089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85632"/>
        <c:crosses val="autoZero"/>
        <c:crossBetween val="between"/>
      </c:valAx>
      <c:serAx>
        <c:axId val="40763392"/>
        <c:scaling>
          <c:orientation val="minMax"/>
        </c:scaling>
        <c:delete val="1"/>
        <c:axPos val="b"/>
        <c:majorTickMark val="out"/>
        <c:minorTickMark val="none"/>
        <c:tickLblPos val="none"/>
        <c:crossAx val="40891520"/>
        <c:crosses val="autoZero"/>
      </c:serAx>
    </c:plotArea>
    <c:legend>
      <c:legendPos val="r"/>
      <c:layout>
        <c:manualLayout>
          <c:xMode val="edge"/>
          <c:yMode val="edge"/>
          <c:x val="0.4889679289606505"/>
          <c:y val="4.6546594979897493E-2"/>
          <c:w val="0.50117228162246175"/>
          <c:h val="0.879815947628247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&#1053;&#1044;&#1056;%202015.pdf%20&#8212;%20&#1055;&#1088;&#1086;&#1089;&#1084;&#1086;&#1090;&#1088;%20&#1076;&#1086;&#1082;&#1091;&#1084;&#1077;&#1085;&#1090;&#1086;&#1074;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-kvt.ru/college/obuchayushhimsya/otdelenie-sef/issledovatelskaya-rabota1.html" TargetMode="External"/><Relationship Id="rId2" Type="http://schemas.openxmlformats.org/officeDocument/2006/relationships/hyperlink" Target="http://t-kvt.ru/college/studencheskoe-soobshhestvo-tkvt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club78450662" TargetMode="External"/><Relationship Id="rId5" Type="http://schemas.openxmlformats.org/officeDocument/2006/relationships/hyperlink" Target="http://vk.com/club37258950" TargetMode="External"/><Relationship Id="rId4" Type="http://schemas.openxmlformats.org/officeDocument/2006/relationships/hyperlink" Target="http://edu.t-kvt.ru/course/category.php?id=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elena-vladimirovna-nadeina-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2;&#1083;&#1072;&#1076;%20&#1085;&#1072;%20&#1062;&#1050;.docx" TargetMode="External"/><Relationship Id="rId13" Type="http://schemas.openxmlformats.org/officeDocument/2006/relationships/hyperlink" Target="&#1089;&#1090;&#1072;&#1090;&#1100;&#1103;.docx" TargetMode="External"/><Relationship Id="rId3" Type="http://schemas.openxmlformats.org/officeDocument/2006/relationships/hyperlink" Target="&#171;The%20Russian%20Merchant%20Marine&#187;.ink" TargetMode="External"/><Relationship Id="rId7" Type="http://schemas.openxmlformats.org/officeDocument/2006/relationships/hyperlink" Target="&#1084;&#1077;&#1090;&#1086;&#1076;%20&#1087;&#1088;&#1086;&#1077;&#1082;&#1090;&#1086;&#1074;.ppt" TargetMode="External"/><Relationship Id="rId12" Type="http://schemas.openxmlformats.org/officeDocument/2006/relationships/hyperlink" Target="&#1089;&#1090;&#1072;&#1090;&#1100;&#1103;%20&#1076;&#1083;&#1103;%20&#1071;&#1088;&#1084;&#1072;&#1088;&#1082;&#1080;.doc" TargetMode="External"/><Relationship Id="rId2" Type="http://schemas.openxmlformats.org/officeDocument/2006/relationships/hyperlink" Target="&#1057;&#1086;&#1079;&#1076;&#1072;&#1085;&#1080;&#1077;%20&#1059;&#1052;&#1050;%20&#1087;&#1086;%20&#1076;&#1080;&#1089;&#1094;&#1080;&#1087;&#1083;&#1080;&#1085;&#1077;%20&#1048;&#1085;&#1086;&#1089;&#1090;&#1088;&#1072;&#1085;&#1085;&#1099;&#1081;%20&#1103;&#1079;&#1099;&#1082;%20&#1087;&#1077;&#1076;.&#1089;&#1086;&#1074;&#1077;&#1090;%2027.12.12&#1075;.pp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74;&#1080;&#1076;&#1077;&#1086;&#1091;&#1088;&#1086;&#1082;.wmv" TargetMode="External"/><Relationship Id="rId11" Type="http://schemas.openxmlformats.org/officeDocument/2006/relationships/hyperlink" Target="&#1087;&#1088;&#1086;&#1092;&#1077;&#1089;&#1089;&#1080;&#1086;&#1085;&#1072;&#1083;&#1100;&#1085;&#1086;&#1077;%20&#1089;&#1086;&#1086;&#1086;&#1073;&#1097;&#1077;&#1089;&#1090;&#1074;&#1086;.ppt" TargetMode="External"/><Relationship Id="rId5" Type="http://schemas.openxmlformats.org/officeDocument/2006/relationships/hyperlink" Target="&#1084;&#1077;&#1090;&#1086;&#1076;&#1080;&#1095;&#1077;&#1089;&#1082;&#1072;&#1103;%20&#1088;&#1072;&#1079;&#1088;&#1072;&#1073;&#1086;&#1090;&#1082;&#1072;.doc" TargetMode="External"/><Relationship Id="rId10" Type="http://schemas.openxmlformats.org/officeDocument/2006/relationships/hyperlink" Target="&#1087;&#1086;&#1088;&#1090;&#1092;&#1086;&#1083;&#1080;&#1086;.PPT" TargetMode="External"/><Relationship Id="rId4" Type="http://schemas.openxmlformats.org/officeDocument/2006/relationships/hyperlink" Target="&#1082;&#1086;&#1085;&#1094;&#1077;&#1087;&#1094;&#1080;&#1103;.ppt" TargetMode="External"/><Relationship Id="rId9" Type="http://schemas.openxmlformats.org/officeDocument/2006/relationships/hyperlink" Target="&#1087;&#1088;&#1077;&#1079;&#1077;&#1085;&#1090;&#1072;&#1094;&#1080;&#1103;%20&#1076;&#1083;&#1103;%20&#1086;&#1073;&#1083;&#1072;&#1089;&#1090;&#1085;&#1086;&#1075;&#1086;%20&#1092;&#1077;&#1089;&#1090;&#1080;&#1074;&#1072;&#1083;&#1103;%20&#1071;%20&#1080;%20&#1084;&#1086;&#1103;%20&#1087;&#1088;&#1086;&#1092;&#1077;&#1089;&#1089;&#1080;&#1103;.ppt" TargetMode="External"/><Relationship Id="rId14" Type="http://schemas.openxmlformats.org/officeDocument/2006/relationships/hyperlink" Target="http://nsportal.ru/elena-vladimirovna-nadeina-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2;&#1089;&#1090;%20&#171;The%20Russian%20Merchant%20Marine&#187;.wav" TargetMode="External"/><Relationship Id="rId7" Type="http://schemas.openxmlformats.org/officeDocument/2006/relationships/hyperlink" Target="http://edu.t-kvt.ru/course/view.php?id=89" TargetMode="External"/><Relationship Id="rId2" Type="http://schemas.openxmlformats.org/officeDocument/2006/relationships/hyperlink" Target="&#1051;&#1077;&#1082;&#1089;&#1080;&#1082;&#1072;%20&#1087;&#1086;%20&#1090;&#1077;&#1084;&#1077;%20The%20Russian%20Merchant%20Marine.wa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-kvt.ru/college/obuchayushhimsya/otdelenie-sef/issledovatelskaya-rabota1/nashi-proektyi/dialogovoe-obshhenie.html" TargetMode="External"/><Relationship Id="rId5" Type="http://schemas.openxmlformats.org/officeDocument/2006/relationships/hyperlink" Target="Types%20of%20cargoes.pptx" TargetMode="External"/><Relationship Id="rId4" Type="http://schemas.openxmlformats.org/officeDocument/2006/relationships/hyperlink" Target="&#1088;&#1072;&#1079;&#1088;&#1072;&#1073;&#1086;&#1090;&#1082;&#1072;%20&#1091;&#1088;&#1086;&#1082;&#1072;%20-%20&#1087;&#1088;&#1072;&#1082;&#1090;&#1080;&#1082;&#1091;&#1084;&#1072;.in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943980" cy="607220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Z:\ResourceTKVT\logotip tk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5744"/>
            <a:ext cx="2285984" cy="2305976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91680" y="0"/>
            <a:ext cx="7452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Государственное 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автономное профессиональное образовательное учреждение Тюменской 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области</a:t>
            </a:r>
            <a:br>
              <a:rPr lang="ru-RU" sz="1600" b="1" dirty="0">
                <a:solidFill>
                  <a:schemeClr val="bg1"/>
                </a:solidFill>
                <a:latin typeface="+mn-lt"/>
              </a:rPr>
            </a:br>
            <a:r>
              <a:rPr lang="ru-RU" sz="1600" b="1" dirty="0">
                <a:solidFill>
                  <a:schemeClr val="bg1"/>
                </a:solidFill>
                <a:latin typeface="+mn-lt"/>
              </a:rPr>
              <a:t> «Тюменский колледж водного транспорта»</a:t>
            </a:r>
          </a:p>
        </p:txBody>
      </p:sp>
      <p:pic>
        <p:nvPicPr>
          <p:cNvPr id="6" name="Picture 11" descr="C:\Users\Елена\Desktop\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928670"/>
            <a:ext cx="4071966" cy="259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113304" y="3500438"/>
            <a:ext cx="8030696" cy="162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Надеина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Елена Владимировна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преподаватель английского языка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77466" y="5408720"/>
            <a:ext cx="6666534" cy="144928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Педагогический стаж - 15 лет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Стаж работы в занимаемой  должности - 15 лет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Стаж работы в данном  учреждении - 14 лет</a:t>
            </a:r>
          </a:p>
        </p:txBody>
      </p:sp>
      <p:pic>
        <p:nvPicPr>
          <p:cNvPr id="9" name="Picture 8" descr="F:\аттестация 2012 год\документы об образовании и  повышении квалификации\колледж.jpg"/>
          <p:cNvPicPr>
            <a:picLocks noChangeAspect="1" noChangeArrowheads="1"/>
          </p:cNvPicPr>
          <p:nvPr/>
        </p:nvPicPr>
        <p:blipFill>
          <a:blip r:embed="rId4" cstate="print"/>
          <a:srcRect t="5286" r="5068" b="24239"/>
          <a:stretch>
            <a:fillRect/>
          </a:stretch>
        </p:blipFill>
        <p:spPr bwMode="auto">
          <a:xfrm>
            <a:off x="3714744" y="4786322"/>
            <a:ext cx="1071570" cy="79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F:\аттестация 2012 год\документы об образовании и  повышении квалификации\преподава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714884"/>
            <a:ext cx="12144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329510" cy="654032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обучающихся  2011-2015г.г.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428604"/>
          <a:ext cx="7858147" cy="629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372"/>
                <a:gridCol w="2496981"/>
                <a:gridCol w="1689134"/>
                <a:gridCol w="2276660"/>
              </a:tblGrid>
              <a:tr h="51233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представления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Участники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774206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Федеральный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окружной,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всероссийский,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65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Второй открытый сетевой конкурс 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Net Libraries: Russia and America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при поддержке 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Генерального консульства США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в г. Екатеринбурге.</a:t>
                      </a: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X Всероссийская олимпиада 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по английскому языку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snail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Конференция </a:t>
                      </a:r>
                    </a:p>
                    <a:p>
                      <a:pPr algn="ctr" eaLnBrk="0" hangingPunc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с международным участием </a:t>
                      </a:r>
                      <a:b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«Развитие человека в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haroni" pitchFamily="2" charset="-79"/>
                        </a:rPr>
                        <a:t>современном мире», </a:t>
                      </a:r>
                    </a:p>
                    <a:p>
                      <a:pPr algn="ctr" eaLnBrk="0" hangingPunc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haroni" pitchFamily="2" charset="-79"/>
                        </a:rPr>
                        <a:t>г. Новосибирск</a:t>
                      </a:r>
                    </a:p>
                    <a:p>
                      <a:pPr algn="ctr" eaLnBrk="0" hangingPunct="0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haroni" pitchFamily="2" charset="-79"/>
                      </a:endParaRPr>
                    </a:p>
                    <a:p>
                      <a:pPr algn="ctr" eaLnBrk="0" hangingPunc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haroni" pitchFamily="2" charset="-79"/>
                        </a:rPr>
                        <a:t>ХVIII Международная научно-практическая конференция «Новые педагогические технологии», г. Москва</a:t>
                      </a:r>
                    </a:p>
                    <a:p>
                      <a:pPr algn="ctr" eaLnBrk="0" hangingPunct="0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haroni" pitchFamily="2" charset="-79"/>
                      </a:endParaRP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haroni" pitchFamily="2" charset="-79"/>
                        </a:rPr>
                        <a:t>IX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haroni" pitchFamily="2" charset="-79"/>
                        </a:rPr>
                        <a:t> Всероссийская конференция обучающихся «Национальное достояние России», г.Москва</a:t>
                      </a:r>
                    </a:p>
                    <a:p>
                      <a:pPr algn="ctr" eaLnBrk="0" hangingPunct="0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haroni" pitchFamily="2" charset="-79"/>
                      </a:endParaRPr>
                    </a:p>
                    <a:p>
                      <a:pPr algn="ctr" eaLnBrk="0" hangingPunct="0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haroni" pitchFamily="2" charset="-79"/>
                      </a:endParaRPr>
                    </a:p>
                    <a:p>
                      <a:pPr algn="ctr" eaLnBrk="0" hangingPunc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haroni" pitchFamily="2" charset="-79"/>
                        </a:rPr>
                        <a:t>Общероссийский конкурс «Профессиональное мастерство»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Баширов Илья,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Шипилов Владислав, Эргардт Максим  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Багинская Юлия  Иванов Александр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овичкова Екатерина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овичкова Екатерина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Мезенцева Анастасия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Садыков Рафаэль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Дипломы 1 степени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r>
                        <a:rPr lang="ru-RU" sz="1100" b="1" dirty="0" smtClean="0"/>
                        <a:t>      Сертификаты участников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pPr algn="l"/>
                      <a:endParaRPr lang="ru-RU" sz="1100" b="1" dirty="0" smtClean="0"/>
                    </a:p>
                    <a:p>
                      <a:pPr algn="l"/>
                      <a:r>
                        <a:rPr lang="ru-RU" sz="1100" b="1" dirty="0" smtClean="0"/>
                        <a:t>Статья в сборнике, </a:t>
                      </a:r>
                    </a:p>
                    <a:p>
                      <a:pPr algn="l"/>
                      <a:r>
                        <a:rPr lang="ru-RU" sz="1100" b="1" dirty="0" smtClean="0"/>
                        <a:t> диплом участника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Статья в сборнике </a:t>
                      </a:r>
                    </a:p>
                    <a:p>
                      <a:endParaRPr lang="ru-RU" sz="1100" b="1" dirty="0" smtClean="0"/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endParaRPr lang="ru-RU" sz="1100" b="1" dirty="0" smtClean="0"/>
                    </a:p>
                    <a:p>
                      <a:pPr algn="l"/>
                      <a:r>
                        <a:rPr lang="ru-RU" sz="1100" b="1" dirty="0" smtClean="0"/>
                        <a:t>Диплом участника, </a:t>
                      </a:r>
                    </a:p>
                    <a:p>
                      <a:pPr algn="l"/>
                      <a:r>
                        <a:rPr lang="ru-RU" sz="1100" b="1" dirty="0" smtClean="0"/>
                        <a:t>статья в сборнике</a:t>
                      </a:r>
                    </a:p>
                    <a:p>
                      <a:pPr algn="ctr"/>
                      <a:r>
                        <a:rPr lang="ru-RU" sz="1100" b="1" dirty="0" smtClean="0">
                          <a:hlinkClick r:id="rId2" action="ppaction://hlinkfile"/>
                        </a:rPr>
                        <a:t>НДР 2015.</a:t>
                      </a:r>
                      <a:r>
                        <a:rPr lang="en-US" sz="1100" b="1" dirty="0" err="1" smtClean="0">
                          <a:hlinkClick r:id="rId2" action="ppaction://hlinkfile"/>
                        </a:rPr>
                        <a:t>pdf</a:t>
                      </a:r>
                      <a:r>
                        <a:rPr lang="en-US" sz="1100" b="1" dirty="0" smtClean="0">
                          <a:hlinkClick r:id="rId2" action="ppaction://hlinkfile"/>
                        </a:rPr>
                        <a:t> — </a:t>
                      </a:r>
                      <a:r>
                        <a:rPr lang="ru-RU" sz="1100" b="1" dirty="0" smtClean="0">
                          <a:hlinkClick r:id="rId2" action="ppaction://hlinkfile"/>
                        </a:rPr>
                        <a:t>Просмотр документов.</a:t>
                      </a:r>
                      <a:r>
                        <a:rPr lang="en-US" sz="1100" b="1" dirty="0" smtClean="0">
                          <a:hlinkClick r:id="rId2" action="ppaction://hlinkfile"/>
                        </a:rPr>
                        <a:t>html</a:t>
                      </a:r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     Диплом  3 степени  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E:\аттестация 2012 год\фото\DSC00522.JPG"/>
          <p:cNvPicPr>
            <a:picLocks noChangeAspect="1" noChangeArrowheads="1"/>
          </p:cNvPicPr>
          <p:nvPr/>
        </p:nvPicPr>
        <p:blipFill>
          <a:blip r:embed="rId3" cstate="print"/>
          <a:srcRect l="5469" t="4102" r="5208"/>
          <a:stretch>
            <a:fillRect/>
          </a:stretch>
        </p:blipFill>
        <p:spPr bwMode="auto">
          <a:xfrm>
            <a:off x="8358214" y="1000108"/>
            <a:ext cx="642942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:\аттестация\дипломы и курсы 2013г\Иванов Александр всероссийская олимпиада по ин.язу 13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3116"/>
            <a:ext cx="571504" cy="857256"/>
          </a:xfrm>
          <a:prstGeom prst="rect">
            <a:avLst/>
          </a:prstGeom>
          <a:noFill/>
        </p:spPr>
      </p:pic>
      <p:pic>
        <p:nvPicPr>
          <p:cNvPr id="8" name="Picture 8" descr="D:\аттестация\дипломы и курсы 2013г\Иванов Александр всероссийская олимпиада по ин.язу 13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143116"/>
            <a:ext cx="571504" cy="857256"/>
          </a:xfrm>
          <a:prstGeom prst="rect">
            <a:avLst/>
          </a:prstGeom>
          <a:noFill/>
        </p:spPr>
      </p:pic>
      <p:pic>
        <p:nvPicPr>
          <p:cNvPr id="9" name="Picture 1" descr="C:\Documents and Settings\Преподаватель\Рабочий стол\20140530_100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0300" y="2928934"/>
            <a:ext cx="803700" cy="1071570"/>
          </a:xfrm>
          <a:prstGeom prst="rect">
            <a:avLst/>
          </a:prstGeom>
          <a:noFill/>
        </p:spPr>
      </p:pic>
      <p:pic>
        <p:nvPicPr>
          <p:cNvPr id="1026" name="Picture 2" descr="Z:\для Петровой А.И\3 место в Профмастерстве на сайт\наше фото в 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857892"/>
            <a:ext cx="1143008" cy="76200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4643446"/>
            <a:ext cx="714380" cy="5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14" y="2571744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u="sng" dirty="0" smtClean="0">
                <a:solidFill>
                  <a:schemeClr val="bg1"/>
                </a:solidFill>
              </a:rPr>
              <a:t>Жизненное кредо</a:t>
            </a:r>
            <a:br>
              <a:rPr lang="ru-RU" sz="3100" u="sng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Твори добро — пусть не поймут. Дари добро — пусть не вернётся!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Посей добро и там, и тут. Пусть каждого оно коснётся!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3100" u="sng" dirty="0" smtClean="0">
                <a:solidFill>
                  <a:schemeClr val="bg1"/>
                </a:solidFill>
              </a:rPr>
              <a:t>Любимое изречение </a:t>
            </a:r>
            <a:br>
              <a:rPr lang="ru-RU" sz="3100" u="sng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Надо хранить верность. Верность слову, обязательствам,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другим, себе самому. Надо быть из тех людей,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которые никогда не подводят.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</a:rPr>
              <a:t>Эрих Мария Ремарк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Мои увлечения –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 домашние животные, спорт и 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развитие своего ребёнка</a:t>
            </a:r>
            <a:endParaRPr lang="ru-RU" sz="2700" dirty="0" smtClean="0">
              <a:solidFill>
                <a:schemeClr val="bg1"/>
              </a:solidFill>
            </a:endParaRPr>
          </a:p>
        </p:txBody>
      </p:sp>
      <p:pic>
        <p:nvPicPr>
          <p:cNvPr id="8197" name="Picture 5" descr="C:\Users\Елена\Desktop\с ко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2071701" cy="33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Елена\Desktop\андр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43182"/>
            <a:ext cx="2143140" cy="14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Елена\Desktop\моск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46" y="2357430"/>
            <a:ext cx="2357454" cy="332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https://pp.vk.me/c9471/v9471377/1393/1O1MfjNzL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Prepod\Desktop\андр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928934"/>
            <a:ext cx="1428760" cy="1905013"/>
          </a:xfrm>
          <a:prstGeom prst="rect">
            <a:avLst/>
          </a:prstGeom>
          <a:noFill/>
        </p:spPr>
      </p:pic>
      <p:pic>
        <p:nvPicPr>
          <p:cNvPr id="7172" name="Picture 4" descr="C:\Users\Prepod\Desktop\на катк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214818"/>
            <a:ext cx="2317766" cy="1303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90" y="357166"/>
            <a:ext cx="7329510" cy="214314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за 2011-2015 г.г.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56" y="642918"/>
          <a:ext cx="76439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70"/>
                <a:gridCol w="3444659"/>
                <a:gridCol w="2627571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haroni" pitchFamily="2" charset="-79"/>
                        </a:rPr>
                        <a:t>Уровень представления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haroni" pitchFamily="2" charset="-79"/>
                        </a:rPr>
                        <a:t>Учреждение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haroni" pitchFamily="2" charset="-79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7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haroni" pitchFamily="2" charset="-79"/>
                        </a:rPr>
                        <a:t>Муниципальный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haroni" pitchFamily="2" charset="-79"/>
                      </a:endParaRPr>
                    </a:p>
                  </a:txBody>
                  <a:tcPr marL="25400" marR="25400" marT="0" marB="0"/>
                </a:tc>
              </a:tr>
              <a:tr h="463517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Участие  в  экспериментальной (инновационной) деятельности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(тема, результативность)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ФГОС в образовательный процесс.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УМК по специальностям СПО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 ФГОС. 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(выступления на цикловой комиссии, на педсовете,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статьи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сборниках заочных научно – практических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конференций регионального и всероссийского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уровней)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None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Использование ИКТ</a:t>
                      </a:r>
                      <a:r>
                        <a:rPr lang="ru-RU" sz="12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в образовательном процессе.</a:t>
                      </a:r>
                      <a:r>
                        <a:rPr lang="ru-RU" sz="10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и наполнение раздела ОГСЭ.03 Иностранный язык в системе поддержки учебного процесса на сайте колледжа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(презентация  раздела студентам  на уроках теоретического обучения)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Презентации к учебным занятиям,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видеоуроки</a:t>
                      </a:r>
                      <a:endParaRPr lang="ru-RU" sz="1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 студенческого сообщества на сайте колледжа.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http://t-kvt.ru/college/studencheskoe-soobshhestvo-tkvt.html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3. Метод</a:t>
                      </a:r>
                      <a:r>
                        <a:rPr lang="ru-RU" sz="12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проектов: теория и практика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(выступление на единых методических днях, отчёт по теме самообразования)</a:t>
                      </a:r>
                      <a:endParaRPr lang="ru-RU" sz="1200" b="1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наполнение раздела «Исследовательская деятельность»  для отделения Судовождения и эксплуатации флота на сайте колледжа 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http://t-kvt.ru/college/obuchayushhimsya/otdelenie-sef/issledovatelskaya-rabota1.html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4. Особенности перевода производственных ситуаций в тестовой программе в процессе подготовки судоводителей к дипломированию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(курс «Английский язык для судоводителей» для МФЦПК на сайте колледжа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http://edu.t-kvt.ru//course/category.php?id=9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)  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Электронный УМК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000" b="0" dirty="0" smtClean="0"/>
                        <a:t>(тема </a:t>
                      </a:r>
                      <a:r>
                        <a:rPr lang="ru-RU" sz="1000" dirty="0" smtClean="0"/>
                        <a:t>«Создание электронного УМК по дисциплине ОГСЭ.03 Иностранный язык для специальности СПО 26.02.03 Судовождение заочной формы обучения в системе EDU CDO»)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(статья в сборнике областного педагогического фестиваля «Я и моя профессия» (ГАОУ СПО  ТО «Тюменский  педагогический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колледж №1», диплом участника)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Создание профессионального сообщества «Т.К.В.Т. (речники Тюмени)»</a:t>
                      </a:r>
                      <a:r>
                        <a:rPr lang="en-US" sz="1200" b="1" dirty="0" smtClean="0">
                          <a:solidFill>
                            <a:srgbClr val="7030A0"/>
                          </a:solidFill>
                          <a:hlinkClick r:id="rId5"/>
                        </a:rPr>
                        <a:t> </a:t>
                      </a:r>
                      <a:endParaRPr lang="ru-RU" sz="1200" b="1" dirty="0" smtClean="0">
                        <a:solidFill>
                          <a:srgbClr val="7030A0"/>
                        </a:solidFill>
                        <a:hlinkClick r:id="rId5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hlinkClick r:id="rId5"/>
                        </a:rPr>
                        <a:t>http://vk.com/club37258950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клуба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 изучению морского английского языка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«</a:t>
                      </a:r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Navigator 72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hlinkClick r:id="rId6"/>
                        </a:rPr>
                        <a:t>https://vk.com/club78450662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социальной сети «В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контакте»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(статья в сборнике межрегиональной НПК «Проявление патриотизма и гражданственности в молодёжной среде»)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90" y="642918"/>
            <a:ext cx="7329510" cy="214314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за 2011-2015 г.г.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1071546"/>
          <a:ext cx="7501024" cy="465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475"/>
                <a:gridCol w="2459898"/>
                <a:gridCol w="3139651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Уровень представления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Федеральный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окружной,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всероссийский,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65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50833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Участие  в  экспериментальной (инновационной) деятельности (тема, результативность)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dirty="0" smtClean="0"/>
                        <a:t>Курсы повышения квалификации ТОГИРРО по теме «Реализация ФГОС третьего поколения: современные образовательные технологии и методы обучения</a:t>
                      </a:r>
                    </a:p>
                    <a:p>
                      <a:r>
                        <a:rPr lang="ru-RU" sz="1400" dirty="0" smtClean="0"/>
                        <a:t>(Свидетельство о повышении квалификации)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 в обучающем семинаре по </a:t>
                      </a:r>
                      <a:r>
                        <a:rPr lang="ru-RU" sz="14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использованию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интерактивного комплекса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«Mimio </a:t>
                      </a:r>
                      <a:r>
                        <a:rPr lang="en-US" sz="14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ru-RU" sz="14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»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режиме видео конференцсвязи с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Санкт – Петербург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(Сертификат)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Создание личного сайта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http://nsportal.ru/elena-vladimirovna-nadeina-0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90" y="357166"/>
            <a:ext cx="7329510" cy="214314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за 2011-2015 г.г.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2977" y="428604"/>
          <a:ext cx="7858178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401"/>
                <a:gridCol w="2003139"/>
                <a:gridCol w="1321930"/>
                <a:gridCol w="1542252"/>
                <a:gridCol w="1909456"/>
              </a:tblGrid>
              <a:tr h="392215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представления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Учреждение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7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Муниципальный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Региональный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Федеральный,</a:t>
                      </a:r>
                      <a:r>
                        <a:rPr lang="ru-RU" sz="1000" b="1" baseline="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окружной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всероссийский, </a:t>
                      </a:r>
                      <a:r>
                        <a:rPr lang="ru-RU" sz="1000" b="1" spc="-65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82289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2.Обобщение и распростране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ние опыта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Педагогический</a:t>
                      </a:r>
                      <a:r>
                        <a:rPr lang="ru-RU" sz="1000" b="1" kern="1200" baseline="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 совет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выступление по теме 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pres?slideindex=1&amp;slidetitle="/>
                        </a:rPr>
                        <a:t>Создание УМК по дисциплине Иностранный язык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pres?slideindex=1&amp;slidetitle="/>
                        </a:rPr>
                        <a:t>пед.совет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pres?slideindex=1&amp;slidetitle="/>
                        </a:rPr>
                        <a:t> 27.12.12г.ppt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                   отчёт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2. Открытый</a:t>
                      </a:r>
                      <a:r>
                        <a:rPr lang="ru-RU" sz="1000" b="1" kern="1200" baseline="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 урок – практикум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Russian Merchant Marine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с использованием интерактивного комплекса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«Mimio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рамках аттестации на высшую квалификационную категорию)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«The Russian Merchant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Marine».ink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Участие в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конкурсе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 года»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(Тема «Влияние информационно – коммуникационных технологий на формирование общих компетенций обучающихся)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pres?slideindex=1&amp;slidetitle="/>
                        </a:rPr>
                        <a:t>концепция.</a:t>
                      </a:r>
                      <a:r>
                        <a:rPr lang="en-US" sz="1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pres?slideindex=1&amp;slidetitle="/>
                        </a:rPr>
                        <a:t>ppt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методическая разработка.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doc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action="ppaction://hlinkfile"/>
                        </a:rPr>
                        <a:t>видеоурок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action="ppaction://hlinkfile"/>
                        </a:rPr>
                        <a:t>.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action="ppaction://hlinkfile"/>
                        </a:rPr>
                        <a:t>wmv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участника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 Участие в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единых методических днях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(тема «Метод проектов: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теория и практика»)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action="ppaction://hlinkpres?slideindex=1&amp;slidetitle="/>
                        </a:rPr>
                        <a:t>метод проектов.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action="ppaction://hlinkpres?slideindex=1&amp;slidetitle="/>
                        </a:rPr>
                        <a:t>ppt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отчёт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Доклад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000" b="1" kern="1200" baseline="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цикловой комиссии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тема «Использование  метода проектов при изучении иностранного языка»)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 action="ppaction://hlinkfile"/>
                        </a:rPr>
                        <a:t>доклад на ЦК.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 action="ppaction://hlinkfile"/>
                        </a:rPr>
                        <a:t>docx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отчёт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. Областной педагогический фестиваль «Я и моя профессия»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(ГАОУ СПО  ТО «Тюменский  педагогический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колледж №1»)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в сборнике,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участника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 action="ppaction://hlinkpres?slideindex=1&amp;slidetitle="/>
                        </a:rPr>
                        <a:t>презентация для областного фестиваля Я и моя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 action="ppaction://hlinkpres?slideindex=1&amp;slidetitle="/>
                        </a:rPr>
                        <a:t>профессия.ppt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Презентация  профессионального портфолио  на обучающем семинаре в рамках межрегиональной стажёрской  площадки ТОГИРРО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 action="ppaction://hlinkpres?slideindex=1&amp;slidetitle="/>
                        </a:rPr>
                        <a:t>портфолио.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 action="ppaction://hlinkpres?slideindex=1&amp;slidetitle="/>
                        </a:rPr>
                        <a:t>PPT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Межрегиональная научно – практическая конференция «Проявление патриотизма и гражданственности в молодёжной среде»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(Тема  «Создание профессионального сообщества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одно из средств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проявления патриотизма в молодёжной среде»)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 action="ppaction://hlinkpres?slideindex=1&amp;slidetitle="/>
                        </a:rPr>
                        <a:t>профессиональное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 action="ppaction://hlinkpres?slideindex=1&amp;slidetitle="/>
                        </a:rPr>
                        <a:t>соообщество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 action="ppaction://hlinkpres?slideindex=1&amp;slidetitle="/>
                        </a:rPr>
                        <a:t>.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 action="ppaction://hlinkpres?slideindex=1&amp;slidetitle="/>
                        </a:rPr>
                        <a:t>ppt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dirty="0" smtClean="0"/>
                        <a:t>Статья в сборнике, благодарность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Ярмарка педагогических инноваций</a:t>
                      </a:r>
                      <a:r>
                        <a:rPr lang="ru-RU" sz="1000" b="1" kern="1200" baseline="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(Омский  государственный педагогический университет).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 action="ppaction://hlinkfile"/>
                        </a:rPr>
                        <a:t>статья для Ярмарки.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 action="ppaction://hlinkfile"/>
                        </a:rPr>
                        <a:t>doc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в сборнике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Конференция  с международным участием </a:t>
                      </a:r>
                      <a:b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 «Развитие человека в современном мире»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Новосибирск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 action="ppaction://hlinkfile"/>
                        </a:rPr>
                        <a:t>статья.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 action="ppaction://hlinkfile"/>
                        </a:rPr>
                        <a:t>docx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в сборнике,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благодарность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Обновление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содержания личного сайта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http://nsportal.ru/elena-vladimirovna-nadeina-0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000" b="1" kern="1200" baseline="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000" b="1" kern="1200" dirty="0" smtClean="0">
                          <a:solidFill>
                            <a:srgbClr val="971997"/>
                          </a:solidFill>
                          <a:latin typeface="+mn-lt"/>
                          <a:ea typeface="+mn-ea"/>
                          <a:cs typeface="+mn-cs"/>
                        </a:rPr>
                        <a:t>бщероссийский конкурс «Профессиональное мастерство»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(тема «Моя профессия – судоводитель»)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в сборнике,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 степени 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90" y="571480"/>
            <a:ext cx="7329510" cy="214314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за 2011-2015 г.г.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857232"/>
          <a:ext cx="7572428" cy="580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840"/>
                <a:gridCol w="5003588"/>
              </a:tblGrid>
              <a:tr h="83295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представления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Учреждение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819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Авторские  программы,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 пособия,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дидактические и другие материалы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1. Рабочая программа «Иностранный язык (английский) для начинающих» (для</a:t>
                      </a:r>
                      <a:r>
                        <a:rPr lang="ru-RU" sz="1600" baseline="0" dirty="0" smtClean="0"/>
                        <a:t> всех специальностей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2. Сборник лекций (для</a:t>
                      </a:r>
                      <a:r>
                        <a:rPr lang="ru-RU" sz="1600" baseline="0" dirty="0" smtClean="0"/>
                        <a:t> всех специальностей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3. Методические</a:t>
                      </a:r>
                      <a:r>
                        <a:rPr lang="ru-RU" sz="1600" baseline="0" dirty="0" smtClean="0"/>
                        <a:t> указания по выполнению практических и самостоятельных работ </a:t>
                      </a:r>
                      <a:r>
                        <a:rPr lang="ru-RU" sz="1600" dirty="0" smtClean="0"/>
                        <a:t>(для</a:t>
                      </a:r>
                      <a:r>
                        <a:rPr lang="ru-RU" sz="1600" baseline="0" dirty="0" smtClean="0"/>
                        <a:t> всех специальностей</a:t>
                      </a:r>
                      <a:r>
                        <a:rPr lang="ru-RU" sz="1600" dirty="0" smtClean="0"/>
                        <a:t>).</a:t>
                      </a:r>
                      <a:endParaRPr lang="ru-RU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4. </a:t>
                      </a:r>
                      <a:r>
                        <a:rPr lang="ru-RU" sz="1600" baseline="0" dirty="0" err="1" smtClean="0"/>
                        <a:t>А</a:t>
                      </a:r>
                      <a:r>
                        <a:rPr lang="ru-RU" sz="1600" dirty="0" err="1" smtClean="0"/>
                        <a:t>удиофайлы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hlinkClick r:id="rId2" action="ppaction://hlinkfile"/>
                        </a:rPr>
                        <a:t>Лексика по теме </a:t>
                      </a:r>
                      <a:r>
                        <a:rPr lang="en-US" sz="1600" dirty="0" smtClean="0">
                          <a:hlinkClick r:id="rId2" action="ppaction://hlinkfile"/>
                        </a:rPr>
                        <a:t>The Russian Merchant Marine.wav</a:t>
                      </a:r>
                      <a:r>
                        <a:rPr lang="ru-RU" sz="160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hlinkClick r:id="rId3" action="ppaction://hlinkfile"/>
                        </a:rPr>
                        <a:t>текст</a:t>
                      </a:r>
                      <a:r>
                        <a:rPr lang="en-US" sz="1600" dirty="0" smtClean="0">
                          <a:hlinkClick r:id="rId3" action="ppaction://hlinkfile"/>
                        </a:rPr>
                        <a:t> «The Russian Merchant </a:t>
                      </a:r>
                      <a:r>
                        <a:rPr lang="en-US" sz="1600" dirty="0" err="1" smtClean="0">
                          <a:hlinkClick r:id="rId3" action="ppaction://hlinkfile"/>
                        </a:rPr>
                        <a:t>Marine».wav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5. презентации  </a:t>
                      </a:r>
                      <a:endParaRPr lang="ru-RU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hlinkClick r:id="rId4" action="ppaction://hlinkfile"/>
                        </a:rPr>
                        <a:t>разработка урока - практикума.</a:t>
                      </a:r>
                      <a:r>
                        <a:rPr lang="en-US" sz="1600" baseline="0" dirty="0" smtClean="0">
                          <a:hlinkClick r:id="rId4" action="ppaction://hlinkfile"/>
                        </a:rPr>
                        <a:t>ink</a:t>
                      </a:r>
                      <a:r>
                        <a:rPr lang="ru-RU" sz="1600" baseline="0" dirty="0" smtClean="0"/>
                        <a:t>, </a:t>
                      </a:r>
                      <a:r>
                        <a:rPr lang="en-US" sz="1600" baseline="0" dirty="0" smtClean="0">
                          <a:hlinkClick r:id="rId5" action="ppaction://hlinkpres?slideindex=1&amp;slidetitle="/>
                        </a:rPr>
                        <a:t>Types of cargoes.pptx</a:t>
                      </a:r>
                      <a:endParaRPr lang="ru-RU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6. видеоролики</a:t>
                      </a:r>
                      <a:r>
                        <a:rPr lang="ru-RU" sz="1600" dirty="0" smtClean="0"/>
                        <a:t> «</a:t>
                      </a:r>
                      <a:r>
                        <a:rPr lang="en-US" sz="1600" dirty="0" smtClean="0"/>
                        <a:t>Dialogs</a:t>
                      </a:r>
                      <a:r>
                        <a:rPr lang="ru-RU" sz="1600" dirty="0" smtClean="0"/>
                        <a:t>» </a:t>
                      </a:r>
                      <a:r>
                        <a:rPr lang="en-US" sz="1600" dirty="0" smtClean="0">
                          <a:hlinkClick r:id="rId6"/>
                        </a:rPr>
                        <a:t>http://t-kvt.ru/college/obuchayushhimsya/otdelenie-sef/issledovatelskaya-rabota1/nashi-proektyi/dialogovoe-obshhenie.html</a:t>
                      </a:r>
                      <a:r>
                        <a:rPr lang="ru-RU" sz="1600" dirty="0" smtClean="0"/>
                        <a:t>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7. Авторский</a:t>
                      </a:r>
                      <a:r>
                        <a:rPr lang="ru-RU" sz="1600" baseline="0" dirty="0" smtClean="0"/>
                        <a:t> курс «Английский язык для судоводителей» </a:t>
                      </a:r>
                      <a:r>
                        <a:rPr lang="en-US" sz="1600" baseline="0" dirty="0" smtClean="0">
                          <a:hlinkClick r:id="rId7"/>
                        </a:rPr>
                        <a:t>http://edu.t-kvt.ru//course/view.php?id=89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формируемых компетенций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март 2015 года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(четвёртый год обучения, 1 подгруппа начинающих)</a:t>
            </a:r>
            <a:endParaRPr 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42976" y="1071546"/>
          <a:ext cx="785818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329510" cy="654032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обучающихся  2011-2015г.г.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14968"/>
              </p:ext>
            </p:extLst>
          </p:nvPr>
        </p:nvGraphicFramePr>
        <p:xfrm>
          <a:off x="1500166" y="642918"/>
          <a:ext cx="7429553" cy="533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8"/>
                <a:gridCol w="2500330"/>
                <a:gridCol w="1636104"/>
                <a:gridCol w="1721481"/>
              </a:tblGrid>
              <a:tr h="623815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представления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Участники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666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7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Конкурс  творческих работ </a:t>
                      </a:r>
                    </a:p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по межкультурной коммуникации</a:t>
                      </a:r>
                    </a:p>
                    <a:p>
                      <a:pPr algn="ctr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Конкурс  аналитической креативности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«ИНТЕРПРЕТАТОР»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Интервью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газете 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«Тюменский курьер»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ct val="20000"/>
                        </a:spcBef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Шипилов </a:t>
                      </a:r>
                    </a:p>
                    <a:p>
                      <a:pPr marL="342900" lvl="0" indent="-342900" algn="ctr">
                        <a:spcBef>
                          <a:spcPct val="20000"/>
                        </a:spcBef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Владислав</a:t>
                      </a:r>
                      <a:endParaRPr kumimoji="0" lang="ru-RU" sz="1200" b="1" i="0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/>
                      </a:r>
                      <a:br>
                        <a:rPr lang="ru-RU" sz="1200" b="1" dirty="0" smtClean="0"/>
                      </a:b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Баширов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Илья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Мезенцева Анастасия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    Диплом участника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    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иплом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степени 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/>
                </a:tc>
              </a:tr>
              <a:tr h="1696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Областная НПК «Я специалист»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Областной фестиваль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«Мир профессий Тюменской области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-2014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овичкова Екатерина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FontTx/>
                        <a:buNone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buFontTx/>
                        <a:buNone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buFontTx/>
                        <a:buNone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Малаткуров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аксим</a:t>
                      </a:r>
                    </a:p>
                    <a:p>
                      <a:pPr algn="ctr"/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ru-RU" sz="1100" b="1" dirty="0" smtClean="0"/>
                        <a:t>Статья в сборнике</a:t>
                      </a:r>
                    </a:p>
                    <a:p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     Диплом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 участника</a:t>
                      </a:r>
                    </a:p>
                    <a:p>
                      <a:endParaRPr lang="ru-RU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DSC06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643182"/>
            <a:ext cx="1357322" cy="75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аттестация 2012 год\фото\DSC00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500174"/>
            <a:ext cx="500066" cy="68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 r="21818" b="5148"/>
          <a:stretch/>
        </p:blipFill>
        <p:spPr bwMode="auto">
          <a:xfrm>
            <a:off x="7667828" y="3604564"/>
            <a:ext cx="936619" cy="60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329510" cy="654032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обучающихся  2011-2015г.г. 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500042"/>
          <a:ext cx="7429553" cy="620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8"/>
                <a:gridCol w="2500330"/>
                <a:gridCol w="1636104"/>
                <a:gridCol w="1721481"/>
              </a:tblGrid>
              <a:tr h="7523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представления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Участники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534072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окружной,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всероссийский,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65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Второй открытый сетевой конкурс 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Net Libraries: Russia and America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при поддержке 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Генерального консульства США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в г. Екатеринбурге.</a:t>
                      </a: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X Всероссийская олимпиада 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по английскому языку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snail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Конференция </a:t>
                      </a:r>
                    </a:p>
                    <a:p>
                      <a:pPr algn="ctr" eaLnBrk="0" hangingPunc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с международным участием </a:t>
                      </a:r>
                      <a:b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«Развитие человека в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haroni" pitchFamily="2" charset="-79"/>
                        </a:rPr>
                        <a:t>современном мире» </a:t>
                      </a:r>
                    </a:p>
                    <a:p>
                      <a:pPr algn="ctr" eaLnBrk="0" hangingPunct="0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haroni" pitchFamily="2" charset="-79"/>
                        </a:rPr>
                        <a:t>г. Новосибирск</a:t>
                      </a:r>
                    </a:p>
                    <a:p>
                      <a:pPr algn="ctr" eaLnBrk="0" hangingPunct="0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haroni" pitchFamily="2" charset="-79"/>
                      </a:endParaRPr>
                    </a:p>
                    <a:p>
                      <a:pPr algn="ctr" eaLnBrk="0" hangingPunct="0"/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haroni" pitchFamily="2" charset="-79"/>
                      </a:endParaRPr>
                    </a:p>
                    <a:p>
                      <a:pPr algn="ctr" eaLnBrk="0" hangingPunct="0"/>
                      <a:endParaRPr lang="ru-RU" sz="1200" b="1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Баширов Илья,</a:t>
                      </a:r>
                    </a:p>
                    <a:p>
                      <a:pPr algn="ctr" eaLnBrk="0" hangingPunct="0"/>
                      <a:r>
                        <a:rPr lang="ru-RU" sz="12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Шипилов Владислав, Эргардт Максим  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Багинская Юлия  Иванов Александр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овичкова Екатерина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   Дипломы 1 степени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r>
                        <a:rPr lang="ru-RU" sz="1100" b="1" dirty="0" smtClean="0"/>
                        <a:t>Сертификаты участников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 Статья в сборнике, </a:t>
                      </a:r>
                    </a:p>
                    <a:p>
                      <a:pPr algn="ctr"/>
                      <a:r>
                        <a:rPr lang="ru-RU" sz="1100" b="1" dirty="0" smtClean="0"/>
                        <a:t> диплом участника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endParaRPr lang="ru-RU" sz="1100" b="1" dirty="0" smtClean="0"/>
                    </a:p>
                    <a:p>
                      <a:pPr algn="ctr"/>
                      <a:r>
                        <a:rPr lang="ru-RU" sz="1100" b="1" smtClean="0"/>
                        <a:t>  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E:\аттестация 2012 год\фото\DSC00522.JPG"/>
          <p:cNvPicPr>
            <a:picLocks noChangeAspect="1" noChangeArrowheads="1"/>
          </p:cNvPicPr>
          <p:nvPr/>
        </p:nvPicPr>
        <p:blipFill>
          <a:blip r:embed="rId2" cstate="print"/>
          <a:srcRect l="5469" t="4102" r="5208"/>
          <a:stretch>
            <a:fillRect/>
          </a:stretch>
        </p:blipFill>
        <p:spPr bwMode="auto">
          <a:xfrm>
            <a:off x="7572396" y="1500174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:\аттестация\дипломы и курсы 2013г\Иванов Александр всероссийская олимпиада по ин.язу 13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000372"/>
            <a:ext cx="714380" cy="1071570"/>
          </a:xfrm>
          <a:prstGeom prst="rect">
            <a:avLst/>
          </a:prstGeom>
          <a:noFill/>
        </p:spPr>
      </p:pic>
      <p:pic>
        <p:nvPicPr>
          <p:cNvPr id="8" name="Picture 8" descr="D:\аттестация\дипломы и курсы 2013г\Иванов Александр всероссийская олимпиада по ин.язу 13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1" y="3000372"/>
            <a:ext cx="690566" cy="1035850"/>
          </a:xfrm>
          <a:prstGeom prst="rect">
            <a:avLst/>
          </a:prstGeom>
          <a:noFill/>
        </p:spPr>
      </p:pic>
      <p:pic>
        <p:nvPicPr>
          <p:cNvPr id="9" name="Picture 1" descr="C:\Documents and Settings\Преподаватель\Рабочий стол\20140530_100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857760"/>
            <a:ext cx="1214446" cy="16192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1076</Words>
  <Application>Microsoft Office PowerPoint</Application>
  <PresentationFormat>Экран (4:3)</PresentationFormat>
  <Paragraphs>362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  Жизненное кредо Твори добро — пусть не поймут. Дари добро — пусть не вернётся!  Посей добро и там, и тут. Пусть каждого оно коснётся!  Любимое изречение  Надо хранить верность. Верность слову, обязательствам,  другим, себе самому. Надо быть из тех людей,  которые никогда не подводят. Эрих Мария Ремарк              Мои увлечения –  домашние животные, спорт и  развитие своего ребёнка</vt:lpstr>
      <vt:lpstr>Результаты работы за 2011-2015 г.г. </vt:lpstr>
      <vt:lpstr>Результаты работы за 2011-2015 г.г. </vt:lpstr>
      <vt:lpstr>Результаты работы за 2011-2015 г.г. </vt:lpstr>
      <vt:lpstr>Результаты работы за 2011-2015 г.г. </vt:lpstr>
      <vt:lpstr>Презентация PowerPoint</vt:lpstr>
      <vt:lpstr>Достижения обучающихся  2011-2015г.г.  </vt:lpstr>
      <vt:lpstr>Достижения обучающихся  2011-2015г.г.  </vt:lpstr>
      <vt:lpstr>Достижения обучающихся  2011-2015г.г.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Пользователь Windows</cp:lastModifiedBy>
  <cp:revision>302</cp:revision>
  <dcterms:created xsi:type="dcterms:W3CDTF">2012-08-03T12:49:07Z</dcterms:created>
  <dcterms:modified xsi:type="dcterms:W3CDTF">2015-11-28T03:51:07Z</dcterms:modified>
</cp:coreProperties>
</file>