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4" r:id="rId3"/>
    <p:sldId id="272" r:id="rId4"/>
    <p:sldId id="256" r:id="rId5"/>
    <p:sldId id="269" r:id="rId6"/>
    <p:sldId id="258" r:id="rId7"/>
    <p:sldId id="260" r:id="rId8"/>
    <p:sldId id="261" r:id="rId9"/>
    <p:sldId id="264" r:id="rId10"/>
    <p:sldId id="265" r:id="rId11"/>
    <p:sldId id="263" r:id="rId12"/>
    <p:sldId id="267" r:id="rId13"/>
    <p:sldId id="266" r:id="rId14"/>
    <p:sldId id="273" r:id="rId15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6F0648-8936-488E-B2E0-77A731837F96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54ACAA-496A-4A2C-8C6D-F0AF25629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60120-077B-4A2F-BC04-5F66F189D22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C13F9-A387-493F-8F5A-1D4C45C3F1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BFB2-1865-48AC-8C4D-3E046D9C99FB}" type="datetime1">
              <a:rPr lang="ru-RU" smtClean="0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CA776-18DA-4F6F-B1B3-2F4E044F9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7044-A90C-44AE-9504-FB87066DA278}" type="datetime1">
              <a:rPr lang="ru-RU" smtClean="0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8EBA6-C3F4-4832-AC7E-C5FB9C3EF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88F9-94B4-4309-8ECD-2635072531F3}" type="datetime1">
              <a:rPr lang="ru-RU" smtClean="0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1BAD-6583-4B82-9129-5BF68C241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3E2A-585B-4083-A30E-414176B9C071}" type="datetime1">
              <a:rPr lang="ru-RU" smtClean="0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1502-91F0-41A0-9A2C-8E3C80672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246D4-A54D-4306-BDE8-5F4E7D242B2A}" type="datetime1">
              <a:rPr lang="ru-RU" smtClean="0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2807-39CB-4BBE-B2B2-915CC0D13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BC6B8-B4D0-4346-8923-CDFE90D81541}" type="datetime1">
              <a:rPr lang="ru-RU" smtClean="0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FFF3-D250-4136-87D3-DC23FEBE6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FF83-4921-4C65-8617-FA1A982864BC}" type="datetime1">
              <a:rPr lang="ru-RU" smtClean="0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636C-6AE4-416B-BA78-3611FC1A1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F5E38-9393-4090-AE1D-8544C991FBD2}" type="datetime1">
              <a:rPr lang="ru-RU" smtClean="0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83E6-FC0F-4632-AA1A-712D0AF4A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AB6FE-2219-4504-B12E-9778190E67D7}" type="datetime1">
              <a:rPr lang="ru-RU" smtClean="0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623C-88AC-468A-B0D0-BC0E459C4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540CA-938C-4481-B49C-2B5D52FFCFA2}" type="datetime1">
              <a:rPr lang="ru-RU" smtClean="0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6516-C98F-4C51-9C67-6CE34CBB3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EC2D-A426-4D3A-B7BB-6A98E20E27E7}" type="datetime1">
              <a:rPr lang="ru-RU" smtClean="0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320F3-4763-47C1-B9EA-9C3075CB8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6A6DB0-BC42-4829-8E39-8D39F19092EA}" type="datetime1">
              <a:rPr lang="ru-RU" smtClean="0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71B2B-035E-4555-A7B6-5AA14023E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9" r:id="rId2"/>
    <p:sldLayoutId id="2147483768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9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-142875" y="112564"/>
            <a:ext cx="95011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/>
              <a:t>Развитие интеллектуальных способностей</a:t>
            </a:r>
          </a:p>
          <a:p>
            <a:pPr algn="ctr"/>
            <a:r>
              <a:rPr lang="ru-RU" sz="3600" b="1" dirty="0" smtClean="0"/>
              <a:t>дошкольников посредством</a:t>
            </a:r>
          </a:p>
          <a:p>
            <a:pPr algn="ctr"/>
            <a:r>
              <a:rPr lang="ru-RU" sz="3600" b="1" dirty="0" smtClean="0"/>
              <a:t>развивающих </a:t>
            </a:r>
            <a:r>
              <a:rPr lang="ru-RU" sz="3600" b="1" dirty="0"/>
              <a:t>игр </a:t>
            </a:r>
            <a:r>
              <a:rPr lang="ru-RU" sz="3600" b="1" dirty="0" err="1"/>
              <a:t>Дьенеша</a:t>
            </a:r>
            <a:endParaRPr lang="ru-RU" sz="3600" b="1" dirty="0"/>
          </a:p>
        </p:txBody>
      </p:sp>
      <p:pic>
        <p:nvPicPr>
          <p:cNvPr id="5123" name="Рисунок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0316" y="2412088"/>
            <a:ext cx="5065940" cy="37532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860032" y="5982379"/>
            <a:ext cx="4283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воспитатель МБДОУ «Детский сад №65 – Центр развития ребенка»</a:t>
            </a:r>
          </a:p>
          <a:p>
            <a:r>
              <a:rPr lang="ru-RU" sz="1600" b="1" dirty="0" smtClean="0"/>
              <a:t>Вдовина Наталья Николаевна</a:t>
            </a:r>
            <a:endParaRPr lang="ru-RU" sz="1600" b="1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IMG_26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2796902"/>
            <a:ext cx="2668587" cy="2000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2" name="Picture 2" descr="IMG_26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927600"/>
            <a:ext cx="2286000" cy="17160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3" name="Picture 3" descr="IMG_26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929188"/>
            <a:ext cx="2286000" cy="17160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179512" y="1371212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ru-RU" b="1" dirty="0" smtClean="0">
                <a:cs typeface="Times New Roman" pitchFamily="18" charset="0"/>
              </a:rPr>
              <a:t>Развивают умение воспринимать познавательные задачи и находить новые способы решения.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b="1" dirty="0" smtClean="0">
                <a:cs typeface="Times New Roman" pitchFamily="18" charset="0"/>
              </a:rPr>
              <a:t>Развивают активность познавательной ориентировки ребенка в новой ситуации.</a:t>
            </a:r>
          </a:p>
        </p:txBody>
      </p:sp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0" y="13011"/>
            <a:ext cx="9001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88925" algn="ctr"/>
            <a:r>
              <a:rPr lang="ru-RU" sz="3600" b="1" dirty="0">
                <a:cs typeface="Times New Roman" pitchFamily="18" charset="0"/>
              </a:rPr>
              <a:t>Игры </a:t>
            </a:r>
            <a:r>
              <a:rPr lang="ru-RU" sz="3600" b="1" dirty="0" smtClean="0">
                <a:cs typeface="Times New Roman" pitchFamily="18" charset="0"/>
              </a:rPr>
              <a:t>цикла </a:t>
            </a:r>
          </a:p>
          <a:p>
            <a:pPr indent="288925" algn="ctr"/>
            <a:r>
              <a:rPr lang="ru-RU" sz="3600" b="1" dirty="0" smtClean="0">
                <a:cs typeface="Times New Roman" pitchFamily="18" charset="0"/>
              </a:rPr>
              <a:t>«</a:t>
            </a:r>
            <a:r>
              <a:rPr lang="ru-RU" sz="3600" b="1" dirty="0">
                <a:cs typeface="Times New Roman" pitchFamily="18" charset="0"/>
              </a:rPr>
              <a:t>Спасатели </a:t>
            </a:r>
            <a:r>
              <a:rPr lang="ru-RU" sz="3600" b="1" dirty="0" smtClean="0">
                <a:cs typeface="Times New Roman" pitchFamily="18" charset="0"/>
              </a:rPr>
              <a:t>приходят </a:t>
            </a:r>
            <a:r>
              <a:rPr lang="ru-RU" sz="3600" b="1" dirty="0">
                <a:cs typeface="Times New Roman" pitchFamily="18" charset="0"/>
              </a:rPr>
              <a:t>на помощь»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76456" y="63813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009650" y="-71438"/>
            <a:ext cx="7134225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88925" algn="ctr"/>
            <a:r>
              <a:rPr lang="ru-RU" sz="3600" b="1" dirty="0">
                <a:cs typeface="Times New Roman" pitchFamily="18" charset="0"/>
              </a:rPr>
              <a:t>Игры цикла</a:t>
            </a:r>
          </a:p>
          <a:p>
            <a:pPr indent="288925" algn="ctr"/>
            <a:r>
              <a:rPr lang="ru-RU" sz="3600" b="1" dirty="0">
                <a:cs typeface="Times New Roman" pitchFamily="18" charset="0"/>
              </a:rPr>
              <a:t> «Поиск затонувшего клада»</a:t>
            </a:r>
            <a:endParaRPr lang="ru-RU" sz="3600" b="1" dirty="0"/>
          </a:p>
        </p:txBody>
      </p:sp>
      <p:pic>
        <p:nvPicPr>
          <p:cNvPr id="22530" name="Picture 2" descr="Поиск затонувшего кла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398" y="1889122"/>
            <a:ext cx="2725464" cy="140747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57188" y="1065510"/>
            <a:ext cx="85352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Развивают  умение выявлять свойства в объектах,  обобщать объекты по их свойствам, объяснять сходства и различия объектов, делать выводы.</a:t>
            </a:r>
            <a:endParaRPr lang="ru-RU" b="1" dirty="0"/>
          </a:p>
        </p:txBody>
      </p:sp>
      <p:pic>
        <p:nvPicPr>
          <p:cNvPr id="22532" name="Picture 4" descr="2010-03-28 14-57-14_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00563"/>
            <a:ext cx="1571625" cy="2173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3" name="Picture 5" descr="IMG_25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1290" y="4500563"/>
            <a:ext cx="2851150" cy="2143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214313" y="3433763"/>
            <a:ext cx="8929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cs typeface="Times New Roman" pitchFamily="18" charset="0"/>
              </a:rPr>
              <a:t>Эти игры можно использовать при проведении КВН и различных конкурсов. Дети должны найти необычные камни, которые зашифрованы, с помощью знаков, символов, решая примеры, использую блоки </a:t>
            </a:r>
            <a:r>
              <a:rPr lang="ru-RU" b="1" dirty="0" err="1">
                <a:solidFill>
                  <a:srgbClr val="FFFFFF"/>
                </a:solidFill>
                <a:cs typeface="Times New Roman" pitchFamily="18" charset="0"/>
              </a:rPr>
              <a:t>Дьенеша</a:t>
            </a:r>
            <a:r>
              <a:rPr lang="ru-RU" b="1" dirty="0">
                <a:solidFill>
                  <a:srgbClr val="FFFFFF"/>
                </a:solidFill>
                <a:cs typeface="Times New Roman" pitchFamily="18" charset="0"/>
              </a:rPr>
              <a:t>. </a:t>
            </a:r>
            <a:endParaRPr lang="ru-RU" b="1" dirty="0"/>
          </a:p>
        </p:txBody>
      </p:sp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500563"/>
            <a:ext cx="1566862" cy="2195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76456" y="638132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Праздни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4230" y="2204864"/>
            <a:ext cx="3471863" cy="15144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214313" y="1353235"/>
            <a:ext cx="8786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cs typeface="Times New Roman" pitchFamily="18" charset="0"/>
              </a:rPr>
              <a:t>Развивают устойчивость мыслительной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cs typeface="Times New Roman" pitchFamily="18" charset="0"/>
              </a:rPr>
              <a:t>Формируют осознанность мышления, гибкость мышления.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214313" y="3861048"/>
            <a:ext cx="8786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 dirty="0">
                <a:cs typeface="Times New Roman" pitchFamily="18" charset="0"/>
              </a:rPr>
              <a:t>Игры предполагают проведение тренировочных  упражнений</a:t>
            </a:r>
            <a:endParaRPr lang="ru-RU" b="1" dirty="0"/>
          </a:p>
        </p:txBody>
      </p:sp>
      <p:pic>
        <p:nvPicPr>
          <p:cNvPr id="23561" name="Picture 9" descr="IMG_26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4365104"/>
            <a:ext cx="3041091" cy="227858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1143000" y="0"/>
            <a:ext cx="7097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88925" algn="ctr"/>
            <a:r>
              <a:rPr lang="ru-RU" sz="3600" b="1" dirty="0">
                <a:cs typeface="Times New Roman" pitchFamily="18" charset="0"/>
              </a:rPr>
              <a:t>Игры цикла </a:t>
            </a:r>
          </a:p>
          <a:p>
            <a:pPr indent="288925" algn="ctr"/>
            <a:r>
              <a:rPr lang="ru-RU" sz="3600" b="1" dirty="0">
                <a:cs typeface="Times New Roman" pitchFamily="18" charset="0"/>
              </a:rPr>
              <a:t>«Праздник в стране Блоков»</a:t>
            </a:r>
            <a:endParaRPr lang="ru-RU" sz="3600" b="1" dirty="0"/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31032" y="4368729"/>
            <a:ext cx="3212976" cy="228924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676456" y="63813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14313" y="1354138"/>
            <a:ext cx="8572500" cy="6461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cs typeface="Times New Roman" pitchFamily="18" charset="0"/>
              </a:rPr>
              <a:t>Развивают  интеллектуальные способности детей, логико-математическое мышление.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54735" y="3600726"/>
            <a:ext cx="5472524" cy="302433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454025" y="0"/>
            <a:ext cx="8404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88925" algn="ctr"/>
            <a:r>
              <a:rPr lang="ru-RU" sz="3600" b="1">
                <a:cs typeface="Times New Roman" pitchFamily="18" charset="0"/>
              </a:rPr>
              <a:t>Игры с развивающим материалом</a:t>
            </a:r>
          </a:p>
          <a:p>
            <a:pPr indent="288925" algn="ctr"/>
            <a:r>
              <a:rPr lang="ru-RU" sz="3600" b="1">
                <a:cs typeface="Times New Roman" pitchFamily="18" charset="0"/>
              </a:rPr>
              <a:t> Дьенеша</a:t>
            </a:r>
            <a:endParaRPr lang="ru-RU" sz="3600" b="1"/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214313" y="2286000"/>
            <a:ext cx="8572500" cy="36933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cs typeface="Times New Roman" pitchFamily="18" charset="0"/>
              </a:rPr>
              <a:t>Развивают умственную активность, самостоятельность мышления. </a:t>
            </a:r>
            <a:endParaRPr lang="ru-RU" dirty="0"/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214313" y="2996952"/>
            <a:ext cx="8572500" cy="36988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FF"/>
                </a:solidFill>
                <a:cs typeface="Times New Roman" pitchFamily="18" charset="0"/>
              </a:rPr>
              <a:t>Формируют детскую </a:t>
            </a:r>
            <a:r>
              <a:rPr lang="ru-RU" dirty="0" smtClean="0">
                <a:solidFill>
                  <a:srgbClr val="FFFFFF"/>
                </a:solidFill>
                <a:cs typeface="Times New Roman" pitchFamily="18" charset="0"/>
              </a:rPr>
              <a:t>индивидуальность мышления.</a:t>
            </a:r>
            <a:endParaRPr lang="ru-RU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6456" y="63813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3013414" y="276909"/>
            <a:ext cx="32854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88925" algn="ctr"/>
            <a:r>
              <a:rPr lang="ru-RU" sz="3600" b="1" dirty="0" smtClean="0">
                <a:cs typeface="Times New Roman" pitchFamily="18" charset="0"/>
              </a:rPr>
              <a:t>Литература:</a:t>
            </a:r>
            <a:endParaRPr lang="ru-RU" sz="3600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53891"/>
            <a:ext cx="86409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eaLnBrk="0" hangingPunct="0">
              <a:buFont typeface="+mj-lt"/>
              <a:buAutoNum type="arabicPeriod"/>
            </a:pPr>
            <a:r>
              <a:rPr lang="ru-RU" sz="1600" b="1" i="1" dirty="0" smtClean="0">
                <a:cs typeface="Times New Roman" pitchFamily="18" charset="0"/>
              </a:rPr>
              <a:t>Носова, Е.А.</a:t>
            </a:r>
            <a:r>
              <a:rPr lang="ru-RU" sz="1600" b="1" dirty="0" smtClean="0">
                <a:cs typeface="Times New Roman" pitchFamily="18" charset="0"/>
              </a:rPr>
              <a:t>  Логика и математика для дошкольников </a:t>
            </a:r>
            <a:r>
              <a:rPr lang="en-US" sz="1600" b="1" dirty="0" smtClean="0">
                <a:cs typeface="Times New Roman" pitchFamily="18" charset="0"/>
              </a:rPr>
              <a:t>[</a:t>
            </a:r>
            <a:r>
              <a:rPr lang="ru-RU" sz="1600" b="1" dirty="0" smtClean="0">
                <a:cs typeface="Times New Roman" pitchFamily="18" charset="0"/>
              </a:rPr>
              <a:t>Текст</a:t>
            </a:r>
            <a:r>
              <a:rPr lang="en-US" sz="1600" b="1" dirty="0" smtClean="0">
                <a:cs typeface="Times New Roman" pitchFamily="18" charset="0"/>
              </a:rPr>
              <a:t>]</a:t>
            </a:r>
            <a:r>
              <a:rPr lang="ru-RU" sz="1600" b="1" dirty="0" smtClean="0">
                <a:cs typeface="Times New Roman" pitchFamily="18" charset="0"/>
              </a:rPr>
              <a:t>: Методическое пособие / Авт.-сост. Е.А.Носова, Р.Л.Непомнящая. – СПб: </a:t>
            </a:r>
            <a:r>
              <a:rPr lang="ru-RU" sz="1600" b="1" dirty="0" err="1" smtClean="0">
                <a:cs typeface="Times New Roman" pitchFamily="18" charset="0"/>
              </a:rPr>
              <a:t>Акцидент</a:t>
            </a:r>
            <a:r>
              <a:rPr lang="ru-RU" sz="1600" b="1" dirty="0" smtClean="0">
                <a:cs typeface="Times New Roman" pitchFamily="18" charset="0"/>
              </a:rPr>
              <a:t>, 1997.-79 с.</a:t>
            </a:r>
          </a:p>
          <a:p>
            <a:pPr marL="342900" indent="-342900" eaLnBrk="0" hangingPunct="0">
              <a:buFont typeface="+mj-lt"/>
              <a:buAutoNum type="arabicPeriod"/>
            </a:pPr>
            <a:r>
              <a:rPr lang="ru-RU" sz="1600" b="1" i="1" dirty="0" err="1" smtClean="0">
                <a:cs typeface="Times New Roman" pitchFamily="18" charset="0"/>
              </a:rPr>
              <a:t>Лелявина</a:t>
            </a:r>
            <a:r>
              <a:rPr lang="ru-RU" sz="1600" b="1" i="1" dirty="0" smtClean="0">
                <a:cs typeface="Times New Roman" pitchFamily="18" charset="0"/>
              </a:rPr>
              <a:t>, Н.О</a:t>
            </a:r>
            <a:r>
              <a:rPr lang="ru-RU" sz="1600" b="1" dirty="0" smtClean="0">
                <a:cs typeface="Times New Roman" pitchFamily="18" charset="0"/>
              </a:rPr>
              <a:t>. Давайте вместе поиграем </a:t>
            </a:r>
            <a:r>
              <a:rPr lang="en-US" sz="1600" b="1" dirty="0" smtClean="0">
                <a:cs typeface="Times New Roman" pitchFamily="18" charset="0"/>
              </a:rPr>
              <a:t>[</a:t>
            </a:r>
            <a:r>
              <a:rPr lang="ru-RU" sz="1600" b="1" dirty="0" smtClean="0">
                <a:cs typeface="Times New Roman" pitchFamily="18" charset="0"/>
              </a:rPr>
              <a:t>Текст</a:t>
            </a:r>
            <a:r>
              <a:rPr lang="en-US" sz="1600" b="1" dirty="0" smtClean="0">
                <a:cs typeface="Times New Roman" pitchFamily="18" charset="0"/>
              </a:rPr>
              <a:t>]</a:t>
            </a:r>
            <a:r>
              <a:rPr lang="ru-RU" sz="1600" b="1" dirty="0" smtClean="0">
                <a:cs typeface="Times New Roman" pitchFamily="18" charset="0"/>
              </a:rPr>
              <a:t>:  Методические советы по использованию дидактических игр с блоками </a:t>
            </a:r>
            <a:r>
              <a:rPr lang="ru-RU" sz="1600" b="1" dirty="0" err="1" smtClean="0">
                <a:cs typeface="Times New Roman" pitchFamily="18" charset="0"/>
              </a:rPr>
              <a:t>Дьенеша</a:t>
            </a:r>
            <a:r>
              <a:rPr lang="ru-RU" sz="1600" b="1" dirty="0" smtClean="0">
                <a:cs typeface="Times New Roman" pitchFamily="18" charset="0"/>
              </a:rPr>
              <a:t> и логическими фигурами / </a:t>
            </a:r>
            <a:r>
              <a:rPr lang="ru-RU" sz="1600" b="1" dirty="0" err="1" smtClean="0">
                <a:cs typeface="Times New Roman" pitchFamily="18" charset="0"/>
              </a:rPr>
              <a:t>Н.О.Лелявина</a:t>
            </a:r>
            <a:r>
              <a:rPr lang="ru-RU" sz="1600" b="1" dirty="0" smtClean="0">
                <a:cs typeface="Times New Roman" pitchFamily="18" charset="0"/>
              </a:rPr>
              <a:t>, </a:t>
            </a:r>
            <a:r>
              <a:rPr lang="ru-RU" sz="1600" b="1" dirty="0" err="1" smtClean="0">
                <a:cs typeface="Times New Roman" pitchFamily="18" charset="0"/>
              </a:rPr>
              <a:t>Б.Б.Финкельштейн</a:t>
            </a:r>
            <a:r>
              <a:rPr lang="ru-RU" sz="1600" b="1" dirty="0" smtClean="0">
                <a:cs typeface="Times New Roman" pitchFamily="18" charset="0"/>
              </a:rPr>
              <a:t>. – Санкт-Петербург: ООО «Корвет». 2001. – 11 с.</a:t>
            </a:r>
          </a:p>
          <a:p>
            <a:pPr marL="342900" indent="-342900" eaLnBrk="0" hangingPunct="0">
              <a:buFont typeface="+mj-lt"/>
              <a:buAutoNum type="arabicPeriod"/>
            </a:pPr>
            <a:r>
              <a:rPr lang="ru-RU" sz="1600" b="1" i="1" dirty="0" err="1" smtClean="0">
                <a:cs typeface="Times New Roman" pitchFamily="18" charset="0"/>
              </a:rPr>
              <a:t>Фидлер</a:t>
            </a:r>
            <a:r>
              <a:rPr lang="ru-RU" sz="1600" b="1" i="1" dirty="0" smtClean="0">
                <a:cs typeface="Times New Roman" pitchFamily="18" charset="0"/>
              </a:rPr>
              <a:t> М.</a:t>
            </a:r>
            <a:r>
              <a:rPr lang="ru-RU" sz="1600" b="1" dirty="0" smtClean="0">
                <a:cs typeface="Times New Roman" pitchFamily="18" charset="0"/>
              </a:rPr>
              <a:t> Математика уже в детском саду </a:t>
            </a:r>
            <a:r>
              <a:rPr lang="en-US" sz="1600" b="1" dirty="0" smtClean="0">
                <a:cs typeface="Times New Roman" pitchFamily="18" charset="0"/>
              </a:rPr>
              <a:t>[</a:t>
            </a:r>
            <a:r>
              <a:rPr lang="ru-RU" sz="1600" b="1" dirty="0" smtClean="0">
                <a:cs typeface="Times New Roman" pitchFamily="18" charset="0"/>
              </a:rPr>
              <a:t>Текст</a:t>
            </a:r>
            <a:r>
              <a:rPr lang="en-US" sz="1600" b="1" dirty="0" smtClean="0">
                <a:cs typeface="Times New Roman" pitchFamily="18" charset="0"/>
              </a:rPr>
              <a:t>] </a:t>
            </a:r>
            <a:r>
              <a:rPr lang="ru-RU" sz="1600" b="1" dirty="0" smtClean="0">
                <a:cs typeface="Times New Roman" pitchFamily="18" charset="0"/>
              </a:rPr>
              <a:t>: Пособие для воспитателей дет. сада / </a:t>
            </a:r>
            <a:r>
              <a:rPr lang="ru-RU" sz="1600" b="1" dirty="0" err="1" smtClean="0">
                <a:cs typeface="Times New Roman" pitchFamily="18" charset="0"/>
              </a:rPr>
              <a:t>Фидлер</a:t>
            </a:r>
            <a:r>
              <a:rPr lang="ru-RU" sz="1600" b="1" dirty="0" smtClean="0">
                <a:cs typeface="Times New Roman" pitchFamily="18" charset="0"/>
              </a:rPr>
              <a:t> М. Пер. с польск. О.А. Павлович. – М.: Просвещение, 1981. – 159с., ил.</a:t>
            </a:r>
          </a:p>
          <a:p>
            <a:pPr marL="342900" indent="-342900" eaLnBrk="0" hangingPunct="0">
              <a:buFont typeface="+mj-lt"/>
              <a:buAutoNum type="arabicPeriod"/>
            </a:pPr>
            <a:r>
              <a:rPr lang="ru-RU" sz="1600" b="1" i="1" dirty="0" err="1" smtClean="0">
                <a:cs typeface="Times New Roman" pitchFamily="18" charset="0"/>
              </a:rPr>
              <a:t>Касабуцкий</a:t>
            </a:r>
            <a:r>
              <a:rPr lang="ru-RU" sz="1600" b="1" i="1" dirty="0" smtClean="0">
                <a:cs typeface="Times New Roman" pitchFamily="18" charset="0"/>
              </a:rPr>
              <a:t>, Н.И</a:t>
            </a:r>
            <a:r>
              <a:rPr lang="ru-RU" sz="1600" b="1" dirty="0" smtClean="0">
                <a:cs typeface="Times New Roman" pitchFamily="18" charset="0"/>
              </a:rPr>
              <a:t>. Давайте поиграем </a:t>
            </a:r>
            <a:r>
              <a:rPr lang="en-US" sz="1600" b="1" dirty="0" smtClean="0">
                <a:cs typeface="Times New Roman" pitchFamily="18" charset="0"/>
              </a:rPr>
              <a:t>[</a:t>
            </a:r>
            <a:r>
              <a:rPr lang="ru-RU" sz="1600" b="1" dirty="0" smtClean="0">
                <a:cs typeface="Times New Roman" pitchFamily="18" charset="0"/>
              </a:rPr>
              <a:t>Текст</a:t>
            </a:r>
            <a:r>
              <a:rPr lang="en-US" sz="1600" b="1" dirty="0" smtClean="0">
                <a:cs typeface="Times New Roman" pitchFamily="18" charset="0"/>
              </a:rPr>
              <a:t>] </a:t>
            </a:r>
            <a:r>
              <a:rPr lang="ru-RU" sz="1600" b="1" dirty="0" smtClean="0">
                <a:cs typeface="Times New Roman" pitchFamily="18" charset="0"/>
              </a:rPr>
              <a:t>: Мат. </a:t>
            </a:r>
            <a:r>
              <a:rPr lang="ru-RU" sz="1600" b="1" dirty="0">
                <a:cs typeface="Times New Roman" pitchFamily="18" charset="0"/>
              </a:rPr>
              <a:t>и</a:t>
            </a:r>
            <a:r>
              <a:rPr lang="ru-RU" sz="1600" b="1" dirty="0" smtClean="0">
                <a:cs typeface="Times New Roman" pitchFamily="18" charset="0"/>
              </a:rPr>
              <a:t>гры для детей 5-6 лет: Кн. для воспитателей дет. сада и родителей / </a:t>
            </a:r>
            <a:r>
              <a:rPr lang="ru-RU" sz="1600" b="1" dirty="0" err="1" smtClean="0">
                <a:cs typeface="Times New Roman" pitchFamily="18" charset="0"/>
              </a:rPr>
              <a:t>Н.И.Касабуцкий</a:t>
            </a:r>
            <a:r>
              <a:rPr lang="ru-RU" sz="1600" b="1" dirty="0" smtClean="0">
                <a:cs typeface="Times New Roman" pitchFamily="18" charset="0"/>
              </a:rPr>
              <a:t>, Г.Н. Скобелев, А.А.Столяр, Т.М. </a:t>
            </a:r>
            <a:r>
              <a:rPr lang="ru-RU" sz="1600" b="1" dirty="0" err="1" smtClean="0">
                <a:cs typeface="Times New Roman" pitchFamily="18" charset="0"/>
              </a:rPr>
              <a:t>Чеботаревская</a:t>
            </a:r>
            <a:r>
              <a:rPr lang="ru-RU" sz="1600" b="1" dirty="0" smtClean="0">
                <a:cs typeface="Times New Roman" pitchFamily="18" charset="0"/>
              </a:rPr>
              <a:t>; Под ред. А.А. Столяра. – М.: Просвещение, 1991. – 80 с.: ил.  </a:t>
            </a:r>
          </a:p>
          <a:p>
            <a:pPr marL="342900" indent="-342900" eaLnBrk="0" hangingPunct="0">
              <a:buFont typeface="+mj-lt"/>
              <a:buAutoNum type="arabicPeriod"/>
            </a:pPr>
            <a:r>
              <a:rPr lang="ru-RU" sz="1600" b="1" i="1" dirty="0" smtClean="0">
                <a:cs typeface="Times New Roman" pitchFamily="18" charset="0"/>
              </a:rPr>
              <a:t>Панова, Е.А , </a:t>
            </a:r>
            <a:r>
              <a:rPr lang="ru-RU" sz="1600" b="1" dirty="0" smtClean="0">
                <a:cs typeface="Times New Roman" pitchFamily="18" charset="0"/>
              </a:rPr>
              <a:t>Дидактические игры - занятия  в ДОУ (старший возраст) </a:t>
            </a:r>
            <a:r>
              <a:rPr lang="en-US" sz="1600" b="1" dirty="0" smtClean="0">
                <a:cs typeface="Times New Roman" pitchFamily="18" charset="0"/>
              </a:rPr>
              <a:t>[</a:t>
            </a:r>
            <a:r>
              <a:rPr lang="ru-RU" sz="1600" b="1" dirty="0" smtClean="0">
                <a:cs typeface="Times New Roman" pitchFamily="18" charset="0"/>
              </a:rPr>
              <a:t>Текст</a:t>
            </a:r>
            <a:r>
              <a:rPr lang="en-US" sz="1600" b="1" dirty="0" smtClean="0">
                <a:cs typeface="Times New Roman" pitchFamily="18" charset="0"/>
              </a:rPr>
              <a:t>] </a:t>
            </a:r>
            <a:r>
              <a:rPr lang="ru-RU" sz="1600" b="1" dirty="0" smtClean="0">
                <a:cs typeface="Times New Roman" pitchFamily="18" charset="0"/>
              </a:rPr>
              <a:t>: Практическое пособие для воспитателей и методистов ДОУ / Авт.- сост. Е.Н.Панова. – Воронеж: ТЦ «Учитель», 2006. – 79 с.</a:t>
            </a:r>
          </a:p>
          <a:p>
            <a:pPr eaLnBrk="0" hangingPunct="0"/>
            <a:endParaRPr lang="ru-RU" sz="14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8640"/>
            <a:ext cx="6429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4617B"/>
                  </a:outerShdw>
                </a:effectLst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6147" name="Прямоугольник 7"/>
          <p:cNvSpPr>
            <a:spLocks noChangeArrowheads="1"/>
          </p:cNvSpPr>
          <p:nvPr/>
        </p:nvSpPr>
        <p:spPr bwMode="auto">
          <a:xfrm>
            <a:off x="2843808" y="836712"/>
            <a:ext cx="3643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Развивающие </a:t>
            </a:r>
            <a:r>
              <a:rPr lang="ru-RU" b="1" dirty="0">
                <a:cs typeface="Times New Roman" pitchFamily="18" charset="0"/>
              </a:rPr>
              <a:t>игры </a:t>
            </a:r>
            <a:r>
              <a:rPr lang="ru-RU" b="1" dirty="0" err="1">
                <a:cs typeface="Times New Roman" pitchFamily="18" charset="0"/>
              </a:rPr>
              <a:t>Дьенеша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23528" y="1628800"/>
            <a:ext cx="856895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● Развитие интеллектуальных качеств дошкольника</a:t>
            </a:r>
          </a:p>
          <a:p>
            <a:r>
              <a:rPr lang="ru-RU" sz="2000" b="1" dirty="0" smtClean="0"/>
              <a:t> (реализация ФГОС ДО )</a:t>
            </a:r>
          </a:p>
          <a:p>
            <a:r>
              <a:rPr lang="ru-RU" sz="1200" dirty="0" smtClean="0"/>
              <a:t>(Приказ Министерства образования и науки Российской Федерации (</a:t>
            </a:r>
            <a:r>
              <a:rPr lang="ru-RU" sz="1200" dirty="0" err="1" smtClean="0"/>
              <a:t>Минобрнауки</a:t>
            </a:r>
            <a:r>
              <a:rPr lang="ru-RU" sz="1200" dirty="0" smtClean="0"/>
              <a:t> России) г. Москва «Об утверждении федерального государственного образовательного стандарта дошкольного образования»  от 17 октября 2013 г.  регистрационный  №1155)</a:t>
            </a:r>
            <a:endParaRPr lang="ru-RU" sz="2000" b="1" dirty="0" smtClean="0"/>
          </a:p>
          <a:p>
            <a:r>
              <a:rPr lang="ru-RU" sz="2000" b="1" smtClean="0"/>
              <a:t>● Использование </a:t>
            </a:r>
            <a:r>
              <a:rPr lang="ru-RU" sz="2000" b="1" dirty="0" smtClean="0"/>
              <a:t>современных образовательных технологий         </a:t>
            </a:r>
            <a:r>
              <a:rPr lang="ru-RU" sz="1200" dirty="0" smtClean="0"/>
              <a:t>         </a:t>
            </a:r>
          </a:p>
          <a:p>
            <a:r>
              <a:rPr lang="ru-RU" sz="1200" dirty="0" smtClean="0"/>
              <a:t>    ( Федеральный закон от 29.12.2012 N 273-ФЗ (ред. от 23.07.2013) «Об образовании в Российской Федерации»)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</a:t>
            </a:r>
            <a:r>
              <a:rPr lang="ru-RU" sz="2000" b="1" dirty="0" smtClean="0"/>
              <a:t>Блоки </a:t>
            </a:r>
            <a:r>
              <a:rPr lang="ru-RU" sz="2000" b="1" dirty="0" err="1" smtClean="0"/>
              <a:t>Дьенеша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endParaRPr lang="ru-RU" sz="800" b="1" dirty="0" smtClean="0"/>
          </a:p>
          <a:p>
            <a:r>
              <a:rPr lang="ru-RU" sz="1400" dirty="0" smtClean="0"/>
              <a:t>   </a:t>
            </a:r>
            <a:r>
              <a:rPr lang="ru-RU" sz="1600" dirty="0" smtClean="0"/>
              <a:t>- Развивают познавательные процессы (восприятие, мышление, память, внимание, речь, воображение);</a:t>
            </a:r>
          </a:p>
          <a:p>
            <a:endParaRPr lang="ru-RU" sz="800" dirty="0" smtClean="0"/>
          </a:p>
          <a:p>
            <a:r>
              <a:rPr lang="ru-RU" sz="1600" dirty="0" smtClean="0"/>
              <a:t>   - Развивают у детей мыслительные операции (анализ, сравнение, классификация, обобщение;</a:t>
            </a:r>
          </a:p>
          <a:p>
            <a:endParaRPr lang="ru-RU" sz="800" dirty="0" smtClean="0"/>
          </a:p>
          <a:p>
            <a:r>
              <a:rPr lang="ru-RU" sz="1600" dirty="0" smtClean="0"/>
              <a:t>   - Развивают навыки алгоритмической культуры мышления.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676456" y="6381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07504" y="1435998"/>
            <a:ext cx="8643937" cy="50783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88925" eaLnBrk="0" hangingPunct="0">
              <a:buFontTx/>
              <a:buChar char="•"/>
              <a:tabLst>
                <a:tab pos="90488" algn="l"/>
              </a:tabLst>
            </a:pPr>
            <a:r>
              <a:rPr lang="ru-RU" sz="2400" b="1" dirty="0" smtClean="0">
                <a:solidFill>
                  <a:srgbClr val="FFFFFF"/>
                </a:solidFill>
                <a:cs typeface="Times New Roman" pitchFamily="18" charset="0"/>
              </a:rPr>
              <a:t>Развивать логическое мышление, представление о множестве, операции над множествами (сравнение, разбиение, классификация, абстрагирование);</a:t>
            </a:r>
          </a:p>
          <a:p>
            <a:pPr indent="288925" eaLnBrk="0" hangingPunct="0">
              <a:tabLst>
                <a:tab pos="90488" algn="l"/>
              </a:tabLst>
            </a:pPr>
            <a:endParaRPr lang="ru-RU" sz="24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indent="288925" eaLnBrk="0" hangingPunct="0">
              <a:buFontTx/>
              <a:buChar char="•"/>
              <a:tabLst>
                <a:tab pos="90488" algn="l"/>
              </a:tabLst>
            </a:pPr>
            <a:r>
              <a:rPr lang="ru-RU" sz="2400" b="1" dirty="0" smtClean="0">
                <a:solidFill>
                  <a:srgbClr val="FFFFFF"/>
                </a:solidFill>
                <a:cs typeface="Times New Roman" pitchFamily="18" charset="0"/>
              </a:rPr>
              <a:t>Развивать умения выявлять свойства в объектах, называть их, адекватно обозначать их отсутствие, обобщать объекты по их свойствам, объяснять сходства и различия объектов, обосновывать свои  рассуждения; </a:t>
            </a:r>
          </a:p>
          <a:p>
            <a:pPr indent="288925" eaLnBrk="0" hangingPunct="0">
              <a:tabLst>
                <a:tab pos="90488" algn="l"/>
              </a:tabLst>
            </a:pPr>
            <a:endParaRPr lang="ru-RU" sz="2400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indent="288925" eaLnBrk="0" hangingPunct="0">
              <a:buFontTx/>
              <a:buChar char="•"/>
              <a:tabLst>
                <a:tab pos="90488" algn="l"/>
              </a:tabLst>
            </a:pPr>
            <a:r>
              <a:rPr lang="ru-RU" sz="2400" b="1" dirty="0" smtClean="0">
                <a:solidFill>
                  <a:srgbClr val="FFFFFF"/>
                </a:solidFill>
                <a:cs typeface="Times New Roman" pitchFamily="18" charset="0"/>
              </a:rPr>
              <a:t>Развивать познавательные процессы, мыслительные операции.</a:t>
            </a:r>
          </a:p>
          <a:p>
            <a:pPr indent="288925" eaLnBrk="0" hangingPunct="0">
              <a:tabLst>
                <a:tab pos="90488" algn="l"/>
              </a:tabLst>
            </a:pPr>
            <a:endParaRPr lang="ru-RU" b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indent="288925" eaLnBrk="0" hangingPunct="0">
              <a:tabLst>
                <a:tab pos="90488" algn="l"/>
              </a:tabLst>
            </a:pPr>
            <a:endParaRPr lang="ru-RU" b="1" dirty="0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246" name="Прямоугольник 12"/>
          <p:cNvSpPr>
            <a:spLocks noChangeArrowheads="1"/>
          </p:cNvSpPr>
          <p:nvPr/>
        </p:nvSpPr>
        <p:spPr bwMode="auto">
          <a:xfrm>
            <a:off x="2357438" y="334397"/>
            <a:ext cx="45545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FF"/>
                </a:solidFill>
                <a:cs typeface="Times New Roman" pitchFamily="18" charset="0"/>
              </a:rPr>
              <a:t>Основные </a:t>
            </a:r>
            <a:r>
              <a:rPr lang="ru-RU" sz="3600" b="1" dirty="0" smtClean="0">
                <a:solidFill>
                  <a:srgbClr val="FFFFFF"/>
                </a:solidFill>
                <a:cs typeface="Times New Roman" pitchFamily="18" charset="0"/>
              </a:rPr>
              <a:t>задачи: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76456" y="6381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1547664" y="334616"/>
            <a:ext cx="591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cs typeface="Times New Roman" pitchFamily="18" charset="0"/>
              </a:rPr>
              <a:t>Главное назначение игр </a:t>
            </a:r>
            <a:endParaRPr lang="ru-RU" sz="3600" b="1" dirty="0"/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899592" y="1340768"/>
            <a:ext cx="7073731" cy="36933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Arial" pitchFamily="34" charset="0"/>
                <a:cs typeface="Arial" pitchFamily="34" charset="0"/>
              </a:rPr>
              <a:t> Развитие интеллектуальных способностей дошкольников</a:t>
            </a:r>
            <a:endParaRPr lang="ru-RU" b="1" dirty="0">
              <a:effectLst>
                <a:outerShdw blurRad="38100" dist="38100" dir="2700000" algn="tl">
                  <a:srgbClr val="04617B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Прямоугольник 8"/>
          <p:cNvSpPr>
            <a:spLocks noChangeArrowheads="1"/>
          </p:cNvSpPr>
          <p:nvPr/>
        </p:nvSpPr>
        <p:spPr bwMode="auto">
          <a:xfrm>
            <a:off x="899592" y="1854116"/>
            <a:ext cx="6500812" cy="36988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FF"/>
                </a:solidFill>
                <a:cs typeface="Times New Roman" pitchFamily="18" charset="0"/>
              </a:rPr>
              <a:t>Развитие</a:t>
            </a:r>
            <a:r>
              <a:rPr lang="ru-RU" b="1" dirty="0" smtClean="0">
                <a:effectLst>
                  <a:outerShdw blurRad="38100" dist="38100" dir="2700000" algn="tl">
                    <a:srgbClr val="04617B"/>
                  </a:outerShdw>
                </a:effectLst>
                <a:latin typeface="Arial" pitchFamily="34" charset="0"/>
                <a:cs typeface="Arial" pitchFamily="34" charset="0"/>
              </a:rPr>
              <a:t> познавательной активности</a:t>
            </a:r>
            <a:endParaRPr lang="ru-RU" b="1" dirty="0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8223" y="2492896"/>
            <a:ext cx="2588082" cy="194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8222" y="4634734"/>
            <a:ext cx="2571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66534" y="4623279"/>
            <a:ext cx="2520280" cy="196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1437" y="2506751"/>
            <a:ext cx="2529232" cy="18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76456" y="6381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00063" y="157163"/>
            <a:ext cx="7929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88925" algn="ctr">
              <a:tabLst>
                <a:tab pos="269875" algn="l"/>
              </a:tabLst>
            </a:pPr>
            <a:r>
              <a:rPr lang="ru-RU" sz="3600" b="1">
                <a:cs typeface="Times New Roman" pitchFamily="18" charset="0"/>
              </a:rPr>
              <a:t>Формы организации работы с логическими блоками</a:t>
            </a:r>
            <a:endParaRPr lang="ru-RU" sz="3600" b="1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8" y="2852936"/>
            <a:ext cx="37861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269875" algn="l"/>
              </a:tabLst>
            </a:pPr>
            <a:r>
              <a:rPr lang="ru-RU" b="1" dirty="0" smtClean="0">
                <a:cs typeface="Times New Roman" pitchFamily="18" charset="0"/>
              </a:rPr>
              <a:t>Организованная образовательная деятельность (ООД)  обеспечивающая </a:t>
            </a:r>
            <a:r>
              <a:rPr lang="ru-RU" b="1" dirty="0">
                <a:cs typeface="Times New Roman" pitchFamily="18" charset="0"/>
              </a:rPr>
              <a:t>наглядность, системность и доступность, смену деятельности</a:t>
            </a:r>
            <a:endParaRPr lang="ru-RU" b="1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14563" y="5086350"/>
            <a:ext cx="4714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269875" algn="l"/>
              </a:tabLst>
            </a:pPr>
            <a:r>
              <a:rPr lang="ru-RU" b="1" dirty="0">
                <a:cs typeface="Times New Roman" pitchFamily="18" charset="0"/>
              </a:rPr>
              <a:t>Совместная и самостоятельная игровая деятельность (дидактические игры, настольно-печатные, подвижные, сюжетно-ролевые игры)</a:t>
            </a:r>
            <a:endParaRPr lang="ru-RU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14875" y="2852936"/>
            <a:ext cx="43576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269875" algn="l"/>
              </a:tabLst>
            </a:pPr>
            <a:r>
              <a:rPr lang="ru-RU" b="1" dirty="0">
                <a:cs typeface="Times New Roman" pitchFamily="18" charset="0"/>
              </a:rPr>
              <a:t>Вне </a:t>
            </a:r>
            <a:r>
              <a:rPr lang="ru-RU" b="1" dirty="0" smtClean="0">
                <a:cs typeface="Times New Roman" pitchFamily="18" charset="0"/>
              </a:rPr>
              <a:t>организованной образовательной деятельности (ООД), </a:t>
            </a:r>
            <a:r>
              <a:rPr lang="ru-RU" b="1" dirty="0">
                <a:cs typeface="Times New Roman" pitchFamily="18" charset="0"/>
              </a:rPr>
              <a:t>в предметно-развивающей среде </a:t>
            </a:r>
            <a:r>
              <a:rPr lang="ru-RU" b="1" dirty="0" smtClean="0">
                <a:cs typeface="Times New Roman" pitchFamily="18" charset="0"/>
              </a:rPr>
              <a:t>(</a:t>
            </a:r>
            <a:r>
              <a:rPr lang="ru-RU" b="1" dirty="0">
                <a:cs typeface="Times New Roman" pitchFamily="18" charset="0"/>
              </a:rPr>
              <a:t>ИЗО - деятельность, аппликация, режимные моменты, предметные ориентиры)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643438" y="2714625"/>
            <a:ext cx="4429125" cy="20716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28813" y="4857750"/>
            <a:ext cx="5214937" cy="17859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250282" y="1535906"/>
            <a:ext cx="1214438" cy="10001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964656" y="3107532"/>
            <a:ext cx="321468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5822157" y="1535906"/>
            <a:ext cx="1143000" cy="92868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71438" y="2786063"/>
            <a:ext cx="4429125" cy="19288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76456" y="6381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222_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1714500"/>
            <a:ext cx="2127250" cy="27098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1912938"/>
            <a:ext cx="2967037" cy="2016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4429125" y="12017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cs typeface="Times New Roman" pitchFamily="18" charset="0"/>
              </a:rPr>
              <a:t>2) Плоскостной - логические фигуры</a:t>
            </a:r>
            <a:endParaRPr lang="ru-RU" b="1"/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 rot="10800000" flipV="1">
            <a:off x="214313" y="4540250"/>
            <a:ext cx="86439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88925" algn="just"/>
            <a:r>
              <a:rPr lang="ru-RU" sz="1400" b="1">
                <a:cs typeface="Times New Roman" pitchFamily="18" charset="0"/>
              </a:rPr>
              <a:t>«Логические блоки» - набор состоит из 48 объемных геометрических фигур, различающихся по форме, цвету, размеру, толщине. Каждая фигура характеризуется четырьмя свойствами: цветом, формой, размером и толщиной.</a:t>
            </a:r>
            <a:endParaRPr lang="ru-RU" sz="1400" b="1"/>
          </a:p>
          <a:p>
            <a:pPr indent="288925" algn="just" eaLnBrk="0" hangingPunct="0"/>
            <a:r>
              <a:rPr lang="ru-RU" sz="1400" b="1">
                <a:cs typeface="Times New Roman" pitchFamily="18" charset="0"/>
              </a:rPr>
              <a:t>В наборе нет даже двух фигур, одинаковых по всем свойствам. Конкретные варианты свойств (красный, синий, желтый, прямоугольный, круглый, треугольный, квадратный). И различия по величине и толщине фигуры такие, которые дети легко распознают и называют.</a:t>
            </a:r>
            <a:endParaRPr lang="ru-RU" sz="1400" b="1"/>
          </a:p>
          <a:p>
            <a:pPr indent="288925" algn="just" eaLnBrk="0" hangingPunct="0"/>
            <a:endParaRPr lang="ru-RU" sz="1400" b="1">
              <a:cs typeface="Times New Roman" pitchFamily="18" charset="0"/>
            </a:endParaRPr>
          </a:p>
          <a:p>
            <a:pPr indent="288925" algn="just" eaLnBrk="0" hangingPunct="0"/>
            <a:r>
              <a:rPr lang="ru-RU" sz="1400" b="1">
                <a:cs typeface="Times New Roman" pitchFamily="18" charset="0"/>
              </a:rPr>
              <a:t>«Логические фигуры» одинаковы по толщине, их развивающие возможности несколько уже, они позволяют оперировать сразу не более, чем тремя свойствами.</a:t>
            </a:r>
            <a:endParaRPr lang="ru-RU" sz="1400" b="1"/>
          </a:p>
        </p:txBody>
      </p:sp>
      <p:sp>
        <p:nvSpPr>
          <p:cNvPr id="8198" name="Прямоугольник 10"/>
          <p:cNvSpPr>
            <a:spLocks noChangeArrowheads="1"/>
          </p:cNvSpPr>
          <p:nvPr/>
        </p:nvSpPr>
        <p:spPr bwMode="auto">
          <a:xfrm>
            <a:off x="142875" y="1201738"/>
            <a:ext cx="4071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cs typeface="Times New Roman" pitchFamily="18" charset="0"/>
              </a:rPr>
              <a:t>1) Объемный - логические блоки</a:t>
            </a:r>
            <a:endParaRPr lang="ru-RU" b="1"/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571500" y="282575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88925" algn="ctr"/>
            <a:r>
              <a:rPr lang="ru-RU" sz="3600" b="1">
                <a:cs typeface="Times New Roman" pitchFamily="18" charset="0"/>
              </a:rPr>
              <a:t>Виды развивающего материала</a:t>
            </a:r>
            <a:endParaRPr lang="ru-RU" sz="3600" b="1"/>
          </a:p>
        </p:txBody>
      </p:sp>
      <p:sp>
        <p:nvSpPr>
          <p:cNvPr id="8" name="TextBox 7"/>
          <p:cNvSpPr txBox="1"/>
          <p:nvPr/>
        </p:nvSpPr>
        <p:spPr>
          <a:xfrm>
            <a:off x="8676456" y="6381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91598" y="3545306"/>
            <a:ext cx="2143125" cy="31162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7" name="Picture 5" descr="IMG_266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149080"/>
            <a:ext cx="2855912" cy="2143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2130" y="4071938"/>
            <a:ext cx="2800350" cy="2143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1" name="Прямоугольник 7"/>
          <p:cNvSpPr>
            <a:spLocks noChangeArrowheads="1"/>
          </p:cNvSpPr>
          <p:nvPr/>
        </p:nvSpPr>
        <p:spPr bwMode="auto">
          <a:xfrm>
            <a:off x="642938" y="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88925" algn="ctr"/>
            <a:r>
              <a:rPr lang="ru-RU" sz="3600" b="1">
                <a:cs typeface="Times New Roman" pitchFamily="18" charset="0"/>
              </a:rPr>
              <a:t>Виды развивающего материала</a:t>
            </a:r>
            <a:endParaRPr lang="ru-RU" sz="3600" b="1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313" y="714375"/>
            <a:ext cx="864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88925"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4617B"/>
                  </a:outerShdw>
                </a:effectLst>
                <a:cs typeface="Times New Roman" pitchFamily="18" charset="0"/>
              </a:rPr>
              <a:t>3) Карточки - символы (5</a:t>
            </a:r>
            <a:r>
              <a:rPr lang="en-US" b="1" dirty="0">
                <a:effectLst>
                  <a:outerShdw blurRad="38100" dist="38100" dir="2700000" algn="tl">
                    <a:srgbClr val="04617B"/>
                  </a:outerShdw>
                </a:effectLst>
                <a:cs typeface="Times New Roman" pitchFamily="18" charset="0"/>
              </a:rPr>
              <a:t>x</a:t>
            </a:r>
            <a:r>
              <a:rPr lang="ru-RU" b="1" dirty="0">
                <a:effectLst>
                  <a:outerShdw blurRad="38100" dist="38100" dir="2700000" algn="tl">
                    <a:srgbClr val="04617B"/>
                  </a:outerShdw>
                </a:effectLst>
                <a:cs typeface="Times New Roman" pitchFamily="18" charset="0"/>
              </a:rPr>
              <a:t>5 см), на которых условно обозначены свойства блоков (цвет, форма, размер, толщина):</a:t>
            </a:r>
            <a:endParaRPr lang="ru-RU" b="1" dirty="0">
              <a:effectLst>
                <a:outerShdw blurRad="38100" dist="38100" dir="2700000" algn="tl">
                  <a:srgbClr val="04617B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1593850"/>
            <a:ext cx="8715375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88925" algn="just">
              <a:buFontTx/>
              <a:buChar char="•"/>
              <a:defRPr/>
            </a:pPr>
            <a:r>
              <a:rPr lang="ru-RU" b="1" dirty="0">
                <a:effectLst>
                  <a:outerShdw blurRad="38100" dist="38100" dir="2700000" algn="tl">
                    <a:srgbClr val="04617B"/>
                  </a:outerShdw>
                </a:effectLst>
                <a:latin typeface="Arial" pitchFamily="34" charset="0"/>
                <a:cs typeface="Arial" pitchFamily="34" charset="0"/>
              </a:rPr>
              <a:t>развивают способность к замещению и моделированию свойств, умение кодировать и декодировать информацию о них;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75" y="2428875"/>
            <a:ext cx="87153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88925" algn="just">
              <a:buFontTx/>
              <a:buChar char="•"/>
              <a:defRPr/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Arial" pitchFamily="34" charset="0"/>
                <a:cs typeface="Arial" pitchFamily="34" charset="0"/>
              </a:rPr>
              <a:t>помогают перейти от наглядно-образного к наглядно-схематическому мышлению, а карточки с отрицанием свойств становятся мостиком к словесно-логическому мышлению.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76456" y="6381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63500" y="71438"/>
            <a:ext cx="922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/>
              <a:t>Этапы знакомства детей с новой игрой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313" y="1464766"/>
            <a:ext cx="4786312" cy="92333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cs typeface="Times New Roman" pitchFamily="18" charset="0"/>
              </a:rPr>
              <a:t>1 </a:t>
            </a:r>
            <a:r>
              <a:rPr lang="ru-RU" b="1" dirty="0" smtClean="0">
                <a:cs typeface="Times New Roman" pitchFamily="18" charset="0"/>
              </a:rPr>
              <a:t>этап</a:t>
            </a:r>
            <a:r>
              <a:rPr lang="ru-RU" b="1" dirty="0">
                <a:cs typeface="Times New Roman" pitchFamily="18" charset="0"/>
              </a:rPr>
              <a:t>: Внесение новой игры в группу.</a:t>
            </a:r>
          </a:p>
          <a:p>
            <a:r>
              <a:rPr lang="ru-RU" b="1" dirty="0">
                <a:cs typeface="Times New Roman" pitchFamily="18" charset="0"/>
              </a:rPr>
              <a:t>Цель:</a:t>
            </a:r>
            <a:r>
              <a:rPr lang="ru-RU" dirty="0">
                <a:cs typeface="Times New Roman" pitchFamily="18" charset="0"/>
              </a:rPr>
              <a:t> Познакомить детей с новой игрой, с ее особенностями и правилами. </a:t>
            </a:r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313" y="3063443"/>
            <a:ext cx="6589935" cy="147732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cs typeface="Times New Roman" pitchFamily="18" charset="0"/>
              </a:rPr>
              <a:t>2 </a:t>
            </a:r>
            <a:r>
              <a:rPr lang="ru-RU" b="1" dirty="0" smtClean="0">
                <a:cs typeface="Times New Roman" pitchFamily="18" charset="0"/>
              </a:rPr>
              <a:t>этап</a:t>
            </a:r>
            <a:r>
              <a:rPr lang="ru-RU" b="1" dirty="0">
                <a:cs typeface="Times New Roman" pitchFamily="18" charset="0"/>
              </a:rPr>
              <a:t>: Собственно игра. </a:t>
            </a:r>
            <a:endParaRPr lang="ru-RU" b="1" dirty="0"/>
          </a:p>
          <a:p>
            <a:pPr eaLnBrk="0" hangingPunct="0"/>
            <a:r>
              <a:rPr lang="ru-RU" b="1" dirty="0">
                <a:cs typeface="Times New Roman" pitchFamily="18" charset="0"/>
              </a:rPr>
              <a:t>Цель: </a:t>
            </a:r>
            <a:r>
              <a:rPr lang="ru-RU" dirty="0" smtClean="0">
                <a:cs typeface="Times New Roman" pitchFamily="18" charset="0"/>
              </a:rPr>
              <a:t>Развивать: логическое мышление, представление о множестве, умение выявлять свойства в объектах, называть их, обобщать объекты по их свойствам, объяснять сходства и различия объектов. </a:t>
            </a:r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313" y="5108991"/>
            <a:ext cx="8715375" cy="12003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cs typeface="Times New Roman" pitchFamily="18" charset="0"/>
              </a:rPr>
              <a:t>3 </a:t>
            </a:r>
            <a:r>
              <a:rPr lang="ru-RU" b="1" dirty="0" smtClean="0">
                <a:cs typeface="Times New Roman" pitchFamily="18" charset="0"/>
              </a:rPr>
              <a:t>этап</a:t>
            </a:r>
            <a:r>
              <a:rPr lang="ru-RU" b="1" dirty="0">
                <a:cs typeface="Times New Roman" pitchFamily="18" charset="0"/>
              </a:rPr>
              <a:t>: Самостоятельная игра детей с развивающим материалом. </a:t>
            </a:r>
            <a:endParaRPr lang="ru-RU" b="1" dirty="0"/>
          </a:p>
          <a:p>
            <a:pPr eaLnBrk="0" hangingPunct="0"/>
            <a:r>
              <a:rPr lang="ru-RU" b="1" dirty="0">
                <a:cs typeface="Times New Roman" pitchFamily="18" charset="0"/>
              </a:rPr>
              <a:t>Цель: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Развивать познавательные процессы, мыслительные операции, навыки алгоритмической культуры мышления.  Формировать умение осуществлять перенос усвоенного способа действия в новые условия.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860032" y="857250"/>
            <a:ext cx="1588" cy="411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300192" y="836712"/>
            <a:ext cx="0" cy="19442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100392" y="928688"/>
            <a:ext cx="25796" cy="3868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76456" y="6381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-26462"/>
            <a:ext cx="90011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88925" algn="ctr"/>
            <a:r>
              <a:rPr lang="ru-RU" sz="3400" b="1" dirty="0">
                <a:cs typeface="Times New Roman" pitchFamily="18" charset="0"/>
              </a:rPr>
              <a:t>Игры  цикла </a:t>
            </a:r>
            <a:endParaRPr lang="ru-RU" sz="3400" b="1" dirty="0" smtClean="0">
              <a:cs typeface="Times New Roman" pitchFamily="18" charset="0"/>
            </a:endParaRPr>
          </a:p>
          <a:p>
            <a:pPr indent="288925" algn="ctr"/>
            <a:r>
              <a:rPr lang="ru-RU" sz="3400" b="1" dirty="0" smtClean="0">
                <a:cs typeface="Times New Roman" pitchFamily="18" charset="0"/>
              </a:rPr>
              <a:t>«</a:t>
            </a:r>
            <a:r>
              <a:rPr lang="ru-RU" sz="3400" b="1" dirty="0">
                <a:cs typeface="Times New Roman" pitchFamily="18" charset="0"/>
              </a:rPr>
              <a:t>Спасатели </a:t>
            </a:r>
            <a:r>
              <a:rPr lang="ru-RU" sz="3400" b="1" dirty="0" smtClean="0">
                <a:cs typeface="Times New Roman" pitchFamily="18" charset="0"/>
              </a:rPr>
              <a:t>приходят  </a:t>
            </a:r>
            <a:r>
              <a:rPr lang="ru-RU" sz="3400" b="1" dirty="0">
                <a:cs typeface="Times New Roman" pitchFamily="18" charset="0"/>
              </a:rPr>
              <a:t>на помощь»</a:t>
            </a:r>
            <a:endParaRPr lang="ru-RU" sz="3400" b="1" dirty="0"/>
          </a:p>
        </p:txBody>
      </p:sp>
      <p:pic>
        <p:nvPicPr>
          <p:cNvPr id="21506" name="Picture 2" descr="Спасатели приходят на помощ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56942" y="1844824"/>
            <a:ext cx="3143250" cy="1625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82897" y="3637473"/>
            <a:ext cx="39290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 b="1" dirty="0">
                <a:cs typeface="Times New Roman" pitchFamily="18" charset="0"/>
              </a:rPr>
              <a:t>Игра «Житейские истории». </a:t>
            </a:r>
          </a:p>
          <a:p>
            <a:pPr algn="ctr"/>
            <a:r>
              <a:rPr lang="ru-RU" sz="1500" b="1" dirty="0">
                <a:cs typeface="Times New Roman" pitchFamily="18" charset="0"/>
              </a:rPr>
              <a:t>Детям необходимо починить грузовик, оказать помощь </a:t>
            </a:r>
            <a:r>
              <a:rPr lang="ru-RU" sz="1500" b="1" dirty="0" smtClean="0">
                <a:cs typeface="Times New Roman" pitchFamily="18" charset="0"/>
              </a:rPr>
              <a:t>коту. (Используя декодирование, знаки-символы)</a:t>
            </a:r>
            <a:endParaRPr lang="ru-RU" sz="1500" b="1" dirty="0"/>
          </a:p>
        </p:txBody>
      </p:sp>
      <p:pic>
        <p:nvPicPr>
          <p:cNvPr id="21508" name="Picture 4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1540" y="4696892"/>
            <a:ext cx="2776364" cy="19467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5032003" y="3645024"/>
            <a:ext cx="37164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>
                <a:cs typeface="Times New Roman" pitchFamily="18" charset="0"/>
              </a:rPr>
              <a:t>Игра «Житейские истории». </a:t>
            </a:r>
          </a:p>
          <a:p>
            <a:pPr algn="ctr"/>
            <a:r>
              <a:rPr lang="ru-RU" sz="1500" b="1" dirty="0">
                <a:cs typeface="Times New Roman" pitchFamily="18" charset="0"/>
              </a:rPr>
              <a:t>Дети отвозят продрогшего зайку </a:t>
            </a:r>
            <a:r>
              <a:rPr lang="ru-RU" sz="1500" b="1" dirty="0" smtClean="0">
                <a:cs typeface="Times New Roman" pitchFamily="18" charset="0"/>
              </a:rPr>
              <a:t>домой. (Чинят грузовик, используя декодирование, знаки-символы)</a:t>
            </a:r>
            <a:endParaRPr lang="ru-RU" sz="1500" b="1" dirty="0"/>
          </a:p>
        </p:txBody>
      </p:sp>
      <p:pic>
        <p:nvPicPr>
          <p:cNvPr id="21510" name="Picture 6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89" y="4702104"/>
            <a:ext cx="2743720" cy="19272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216025" y="1108156"/>
            <a:ext cx="8964487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50" b="1" dirty="0" smtClean="0">
                <a:solidFill>
                  <a:srgbClr val="FFFFFF"/>
                </a:solidFill>
                <a:cs typeface="Times New Roman" pitchFamily="18" charset="0"/>
              </a:rPr>
              <a:t>  Развивают логическое мышление, формируют представление о математических понятиях (алгоритм, кодирование и декодирование информации.</a:t>
            </a:r>
            <a:endParaRPr lang="ru-RU" sz="1650" b="1" dirty="0" smtClean="0"/>
          </a:p>
          <a:p>
            <a:pPr algn="ctr"/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76456" y="6381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1|3|3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.1|1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0.1|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903</TotalTime>
  <Words>1011</Words>
  <Application>Microsoft Office PowerPoint</Application>
  <PresentationFormat>Экран (4:3)</PresentationFormat>
  <Paragraphs>93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Ho</cp:lastModifiedBy>
  <cp:revision>242</cp:revision>
  <dcterms:created xsi:type="dcterms:W3CDTF">2010-03-31T07:31:16Z</dcterms:created>
  <dcterms:modified xsi:type="dcterms:W3CDTF">2015-12-06T10:25:45Z</dcterms:modified>
</cp:coreProperties>
</file>