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3B583-D805-46F9-8F4D-1E799CA9B4EA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FAE3D-EB07-4F46-A87A-11EFFCE45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19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7EFC2-4E56-4ACB-A605-FC8543ACA173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A3E9C-7B18-4DB5-A7D7-0358004DE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10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A3E9C-7B18-4DB5-A7D7-0358004DEBC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014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A3E9C-7B18-4DB5-A7D7-0358004DEBC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019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A3E9C-7B18-4DB5-A7D7-0358004DEBC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195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A3E9C-7B18-4DB5-A7D7-0358004DEBC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482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A3E9C-7B18-4DB5-A7D7-0358004DEBC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786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958" y="-531440"/>
            <a:ext cx="8363272" cy="6120680"/>
          </a:xfrm>
        </p:spPr>
        <p:txBody>
          <a:bodyPr/>
          <a:lstStyle/>
          <a:p>
            <a:r>
              <a:rPr lang="ru-RU" i="1" dirty="0" smtClean="0"/>
              <a:t>Консультация для родителей </a:t>
            </a:r>
            <a:br>
              <a:rPr lang="ru-RU" i="1" dirty="0" smtClean="0"/>
            </a:br>
            <a:r>
              <a:rPr lang="ru-RU" i="1" dirty="0" smtClean="0"/>
              <a:t>« </a:t>
            </a:r>
            <a:r>
              <a:rPr lang="ru-RU" i="1" dirty="0"/>
              <a:t>Обучение детей </a:t>
            </a:r>
            <a:r>
              <a:rPr lang="ru-RU" i="1" dirty="0" smtClean="0"/>
              <a:t>татарскому языку»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68" y="908720"/>
            <a:ext cx="8172450" cy="269118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581128"/>
            <a:ext cx="2771799" cy="227687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79520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0316" y="764704"/>
            <a:ext cx="8136904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Бесспорным является положительное влияние двуязычия на развитие памяти, умение понимать, анализировать и обсуждать явления языка, сообразительность, быстроту реакции, математические навыки и логику. Двуязычные дети хорошо учатся и лучше усваивают абстрактные науки, литературу и иностранные языки. Чем младше ребёнок, тем больше у него шансов овладеть вторым языком в максимально возможном объёме и с естественным произношением.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" y="3661468"/>
            <a:ext cx="9144000" cy="321297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52521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804" y="764704"/>
            <a:ext cx="87129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В условиях новой языковой ситуации в республике формирование человека происходит под влиянием двух национальных культур, традиций, двух систем этических норм речевого и неречевого поведения. Учитывая возрастные особенности детей, и руководствуясь Госстандартом по образованию и воспитанию, в саду проводятся занятия по изучению татарского языка с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детьми. В конспектах занятий ставятся такие задачи:</a:t>
            </a: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*повышение у детей словарного запаса;</a:t>
            </a: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*участие детей в диалогах, развитие у детей памяти, воображения;</a:t>
            </a: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*вызвать у детей интерес к татарскому языку;</a:t>
            </a: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*воспитывать у детей любовь к родному краю, к её природе и бережное отношение к ней;</a:t>
            </a: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*познакомить с историческими памятниками и достопримечательностями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городов Республики Татарстан 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и т. д.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2987824" cy="292494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317664"/>
            <a:ext cx="2448272" cy="25649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288" y="3717032"/>
            <a:ext cx="2568000" cy="314096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60230" y="3429000"/>
            <a:ext cx="2483767" cy="34290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18101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371" y="764703"/>
            <a:ext cx="8568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Данная методика была разработана специально для детей – облегчённый вариант, в игровой форме. Они будут учить разговорный язык. </a:t>
            </a:r>
            <a:r>
              <a:rPr lang="ru-RU" i="1" dirty="0">
                <a:solidFill>
                  <a:srgbClr val="FF0000"/>
                </a:solidFill>
              </a:rPr>
              <a:t>Есть норма – к первому классу ребёнок должен знать 167 татарских слов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. По мнению разработчиков программы, этого будет достаточно для погружения ребёнка в языковую среду и начала изучения татарского языка по-взрослому – в школе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Игра является эффективной и доступной формой деятельности при обучении русских детей татарской устной речи. Дети даже не задумываются, что они учатся, сами того не замечая, намного лучше усваивают татарские слова, фразы, предложения и на этой основе у них отрабатывается правильное произношение специфических татарских звуков.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299" y="3441398"/>
            <a:ext cx="2952328" cy="3416602"/>
          </a:xfrm>
          <a:prstGeom prst="rect">
            <a:avLst/>
          </a:prstGeom>
          <a:effectLst>
            <a:glow rad="1905000">
              <a:schemeClr val="accent1">
                <a:alpha val="0"/>
              </a:schemeClr>
            </a:glow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1" y="3551668"/>
            <a:ext cx="3065096" cy="329738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068960"/>
            <a:ext cx="3635896" cy="37890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76752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016" y="836712"/>
            <a:ext cx="88569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i="1" dirty="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2500" i="1" dirty="0">
                <a:solidFill>
                  <a:schemeClr val="accent1">
                    <a:lumMod val="50000"/>
                  </a:schemeClr>
                </a:solidFill>
              </a:rPr>
              <a:t>занятиях используется информационно- коммуникативные технологии, игры- ситуации, наглядные материалы, аудиозаписи, мультфильмы по сказкам татарских писателей. </a:t>
            </a:r>
            <a:r>
              <a:rPr lang="ru-RU" sz="2800" i="1" dirty="0">
                <a:solidFill>
                  <a:srgbClr val="FF0000"/>
                </a:solidFill>
              </a:rPr>
              <a:t>Так же дети выполняют задания </a:t>
            </a:r>
            <a:r>
              <a:rPr lang="ru-RU" sz="2800" i="1" dirty="0" smtClean="0">
                <a:solidFill>
                  <a:srgbClr val="FF0000"/>
                </a:solidFill>
              </a:rPr>
              <a:t>в </a:t>
            </a:r>
            <a:r>
              <a:rPr lang="ru-RU" sz="2800" i="1" dirty="0">
                <a:solidFill>
                  <a:srgbClr val="FF0000"/>
                </a:solidFill>
              </a:rPr>
              <a:t>рабочих тетрадях.</a:t>
            </a:r>
          </a:p>
          <a:p>
            <a:endParaRPr lang="ru-RU" sz="25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7016" y="2852936"/>
            <a:ext cx="60486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i="1" dirty="0" smtClean="0">
                <a:solidFill>
                  <a:schemeClr val="accent1">
                    <a:lumMod val="50000"/>
                  </a:schemeClr>
                </a:solidFill>
              </a:rPr>
              <a:t>Чем </a:t>
            </a:r>
            <a:r>
              <a:rPr lang="ru-RU" sz="2500" i="1" dirty="0">
                <a:solidFill>
                  <a:schemeClr val="accent1">
                    <a:lumMod val="50000"/>
                  </a:schemeClr>
                </a:solidFill>
              </a:rPr>
              <a:t>младше ребёнок, тем больше у него шансов овладеть вторым языком в максимально возможном объёме и с естественным произношением.</a:t>
            </a:r>
          </a:p>
          <a:p>
            <a:r>
              <a:rPr lang="ru-RU" sz="2700" i="1" dirty="0">
                <a:solidFill>
                  <a:srgbClr val="FF0000"/>
                </a:solidFill>
              </a:rPr>
              <a:t>Хорошие результаты обучения появляются лишь тогда, когда согласуются усилия педагогов и родителей.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636912"/>
            <a:ext cx="2111004" cy="33123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917567"/>
            <a:ext cx="1944216" cy="292494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9071380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132</TotalTime>
  <Words>366</Words>
  <Application>Microsoft Office PowerPoint</Application>
  <PresentationFormat>Экран (4:3)</PresentationFormat>
  <Paragraphs>17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Консультация для родителей  « Обучение детей татарскому языку»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  « Обучение татарскому языку детей»</dc:title>
  <dc:creator>pc</dc:creator>
  <cp:lastModifiedBy>pc</cp:lastModifiedBy>
  <cp:revision>17</cp:revision>
  <dcterms:created xsi:type="dcterms:W3CDTF">2015-09-03T11:23:18Z</dcterms:created>
  <dcterms:modified xsi:type="dcterms:W3CDTF">2015-09-17T08:16:21Z</dcterms:modified>
</cp:coreProperties>
</file>