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64" r:id="rId5"/>
    <p:sldId id="279" r:id="rId6"/>
    <p:sldId id="265" r:id="rId7"/>
    <p:sldId id="275" r:id="rId8"/>
    <p:sldId id="269" r:id="rId9"/>
    <p:sldId id="272" r:id="rId10"/>
    <p:sldId id="261" r:id="rId11"/>
    <p:sldId id="271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C5"/>
    <a:srgbClr val="FFC285"/>
    <a:srgbClr val="990000"/>
    <a:srgbClr val="CC99FF"/>
    <a:srgbClr val="F34FDC"/>
    <a:srgbClr val="F67AE4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>
        <p:scale>
          <a:sx n="60" d="100"/>
          <a:sy n="60" d="100"/>
        </p:scale>
        <p:origin x="-78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443F-4027-49FE-B856-112F73316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5526-74AC-41DD-B8F2-A4C7EE702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AEC9-2BF9-4A5E-8591-2546CF3AE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B694-16CC-4992-9C99-8EA7B96C2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B1E6-B6B9-46AC-9342-E2D3F8885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7FFF-4334-4BB1-9026-12063B4A0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64EB-8A91-49E8-B2E5-BB90A1908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34F-B278-49A1-95D3-472702C8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BF96-F310-44A9-BFF4-FBA0459D4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1FF2-EA1A-49DA-8612-199A7E8E6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2797F-50D9-416B-833D-34C2C806F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931DC8F-9F3F-4AC4-B070-880C1481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96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7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-5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-5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438400"/>
            <a:ext cx="8140700" cy="2030413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ru-RU" b="1" i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«Освоение дошкольниками алгоритма по созданию рифмованных текстов».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5535612"/>
            <a:ext cx="7924800" cy="636587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Воспитатель: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Горина Наталья Владимировна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457200" y="838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Муниципальное Автономное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Дошкольное Образовательное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учреждение «Детский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сад комбинированного вида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«РАДУГА»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Практические  результаты: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pPr algn="just" eaLnBrk="1" hangingPunct="1"/>
            <a:r>
              <a:rPr lang="ru-RU" b="1" i="1" dirty="0" smtClean="0">
                <a:latin typeface="Book Antiqua" pitchFamily="18" charset="0"/>
              </a:rPr>
              <a:t>Многие дети быстро усвоили  модель по составлению рифмовок и научились самостоятельно сочинять стихи.</a:t>
            </a:r>
          </a:p>
          <a:p>
            <a:pPr eaLnBrk="1" hangingPunct="1"/>
            <a:r>
              <a:rPr lang="ru-RU" b="1" i="1" dirty="0" smtClean="0">
                <a:latin typeface="Book Antiqua" pitchFamily="18" charset="0"/>
              </a:rPr>
              <a:t>Изготовили книгу «Мои первые рифмы».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581400"/>
            <a:ext cx="82296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algn="ctr">
              <a:lnSpc>
                <a:spcPct val="9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Вывод по результатам исследования:</a:t>
            </a:r>
            <a:endParaRPr lang="ru-RU" sz="3200" b="1" i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Book Antiqua" pitchFamily="18" charset="0"/>
              </a:rPr>
              <a:t>Дети научились создавать две рифмованные строчки </a:t>
            </a:r>
            <a:r>
              <a:rPr lang="ru-RU" sz="2400" b="1" i="1" dirty="0">
                <a:latin typeface="Book Antiqua" pitchFamily="18" charset="0"/>
              </a:rPr>
              <a:t>об объектах, изображенных на </a:t>
            </a:r>
            <a:r>
              <a:rPr lang="ru-RU" sz="2400" b="1" i="1" dirty="0" smtClean="0">
                <a:latin typeface="Book Antiqua" pitchFamily="18" charset="0"/>
              </a:rPr>
              <a:t>картинке.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Book Antiqua" pitchFamily="18" charset="0"/>
              </a:rPr>
              <a:t>Обогатился   словарный  </a:t>
            </a:r>
            <a:r>
              <a:rPr lang="ru-RU" sz="2400" b="1" i="1" dirty="0">
                <a:latin typeface="Book Antiqua" pitchFamily="18" charset="0"/>
              </a:rPr>
              <a:t>запас </a:t>
            </a:r>
            <a:r>
              <a:rPr lang="ru-RU" sz="2400" b="1" i="1" dirty="0" smtClean="0">
                <a:latin typeface="Book Antiqua" pitchFamily="18" charset="0"/>
              </a:rPr>
              <a:t>детей.</a:t>
            </a:r>
            <a:endParaRPr lang="ru-RU" sz="2400" b="1" i="1" dirty="0">
              <a:latin typeface="Book Antiqua" pitchFamily="18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Book Antiqua" pitchFamily="18" charset="0"/>
              </a:rPr>
              <a:t>Формируется связанная </a:t>
            </a:r>
            <a:r>
              <a:rPr lang="ru-RU" sz="2400" b="1" i="1" dirty="0">
                <a:latin typeface="Book Antiqua" pitchFamily="18" charset="0"/>
              </a:rPr>
              <a:t>и </a:t>
            </a:r>
            <a:r>
              <a:rPr lang="ru-RU" sz="2400" b="1" i="1" dirty="0" smtClean="0">
                <a:latin typeface="Book Antiqua" pitchFamily="18" charset="0"/>
              </a:rPr>
              <a:t>монологическая речь. </a:t>
            </a:r>
            <a:endParaRPr lang="ru-RU" sz="2400" b="1" i="1" dirty="0">
              <a:latin typeface="Book Antiqua" pitchFamily="18" charset="0"/>
            </a:endParaRP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Book Antiqua" pitchFamily="18" charset="0"/>
              </a:rPr>
              <a:t>Развивается мышление </a:t>
            </a:r>
            <a:r>
              <a:rPr lang="ru-RU" sz="2400" b="1" i="1" dirty="0">
                <a:latin typeface="Book Antiqua" pitchFamily="18" charset="0"/>
              </a:rPr>
              <a:t>и </a:t>
            </a:r>
            <a:r>
              <a:rPr lang="ru-RU" sz="2400" b="1" i="1" dirty="0" smtClean="0">
                <a:latin typeface="Book Antiqua" pitchFamily="18" charset="0"/>
              </a:rPr>
              <a:t>воображение.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endParaRPr lang="ru-RU" sz="2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4495800" cy="85648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Перспективы 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2800" b="1" i="1" dirty="0" smtClean="0">
                <a:latin typeface="Book Antiqua" pitchFamily="18" charset="0"/>
              </a:rPr>
              <a:t>  </a:t>
            </a:r>
            <a:r>
              <a:rPr lang="ru-RU" sz="2500" b="1" i="1" dirty="0" smtClean="0">
                <a:latin typeface="Book Antiqua" pitchFamily="18" charset="0"/>
              </a:rPr>
              <a:t>Научиться писать двустрочные рифмовки </a:t>
            </a:r>
            <a:r>
              <a:rPr lang="ru-RU" sz="2500" b="1" i="1" dirty="0">
                <a:latin typeface="Book Antiqua" pitchFamily="18" charset="0"/>
              </a:rPr>
              <a:t>(тематические или по праздникам) без </a:t>
            </a:r>
            <a:r>
              <a:rPr lang="ru-RU" sz="2500" b="1" i="1" dirty="0" smtClean="0">
                <a:latin typeface="Book Antiqua" pitchFamily="18" charset="0"/>
              </a:rPr>
              <a:t>картинок;</a:t>
            </a:r>
            <a:endParaRPr lang="ru-RU" sz="2500" b="1" i="1" dirty="0">
              <a:latin typeface="Book Antiqua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500" b="1" i="1" dirty="0" smtClean="0">
                <a:latin typeface="Book Antiqua" pitchFamily="18" charset="0"/>
              </a:rPr>
              <a:t> Со </a:t>
            </a:r>
            <a:r>
              <a:rPr lang="ru-RU" sz="2500" b="1" i="1" dirty="0">
                <a:latin typeface="Book Antiqua" pitchFamily="18" charset="0"/>
              </a:rPr>
              <a:t>следующего года </a:t>
            </a:r>
            <a:r>
              <a:rPr lang="ru-RU" sz="2500" b="1" i="1" dirty="0" smtClean="0">
                <a:latin typeface="Book Antiqua" pitchFamily="18" charset="0"/>
              </a:rPr>
              <a:t>мы </a:t>
            </a:r>
            <a:r>
              <a:rPr lang="ru-RU" sz="2500" b="1" i="1" dirty="0">
                <a:latin typeface="Book Antiqua" pitchFamily="18" charset="0"/>
              </a:rPr>
              <a:t>с детьми начнем сочинять лимерики (короткие стихотворения, состоящие, как правило, из пяти строк, написанные в жанре нонсенса (узаконенной нелепицы</a:t>
            </a:r>
            <a:endParaRPr lang="ru-RU" sz="2500" b="1" i="1" dirty="0" smtClean="0">
              <a:latin typeface="Book Antiqua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500" b="1" i="1" dirty="0" smtClean="0">
                <a:latin typeface="Book Antiqua" pitchFamily="18" charset="0"/>
              </a:rPr>
              <a:t> Будем привлекать родителей нашей группы к созданию индивидуальных сборников по составлению рифмованных текстов.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500" b="1" i="1" dirty="0" smtClean="0">
                <a:latin typeface="Book Antiqua" pitchFamily="18" charset="0"/>
              </a:rPr>
              <a:t> Планируем выпустить вторую книгу: «Сочиняем лимерики».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6400800" cy="10668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Спасибо за внимание!</a:t>
            </a:r>
            <a:endParaRPr lang="ru-RU" b="1" i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800" b="1" i="1" dirty="0" smtClean="0">
                <a:latin typeface="Book Antiqua" pitchFamily="18" charset="0"/>
              </a:rPr>
              <a:t>  </a:t>
            </a:r>
            <a:endParaRPr lang="ru-RU" sz="2500" b="1" i="1" dirty="0" smtClean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793" y="2139328"/>
            <a:ext cx="4893807" cy="37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6294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Актуальность темы: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229600" cy="3886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b="1" i="1" dirty="0">
                <a:latin typeface="Book Antiqua" pitchFamily="18" charset="0"/>
              </a:rPr>
              <a:t>Дети любят слушать </a:t>
            </a:r>
            <a:r>
              <a:rPr lang="ru-RU" b="1" i="1" dirty="0" err="1">
                <a:latin typeface="Book Antiqua" pitchFamily="18" charset="0"/>
              </a:rPr>
              <a:t>потешки</a:t>
            </a:r>
            <a:r>
              <a:rPr lang="ru-RU" b="1" i="1" dirty="0">
                <a:latin typeface="Book Antiqua" pitchFamily="18" charset="0"/>
              </a:rPr>
              <a:t>, небылицы, считалки, дразнилки и прочие стихотворные «шумихи»; дети трех – четырех лет имеют естественную потребность в стихосложении «стихотворчестве», но в силу физиологических и психологических особенностей и малым словарным запасом они не умеют выявить связь между двумя рифмованными предметными картинками. И поэтому, часто придумывают несуществующие слова. Но мы считаем, способность к рифмовке может служить расширением словарного запаса слов, имеющих реальное значение. </a:t>
            </a:r>
            <a:endParaRPr lang="ru-RU" b="1" i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58674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Цель </a:t>
            </a:r>
            <a:r>
              <a:rPr lang="ru-RU" b="1" i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проекта:</a:t>
            </a:r>
            <a:endParaRPr lang="ru-RU" b="1" i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417638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Book Antiqua" pitchFamily="18" charset="0"/>
              </a:rPr>
              <a:t>Научить детей самостоятельно сочинять стихотворения в стиле нелепицы.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8600" y="4114800"/>
            <a:ext cx="861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600" b="1" i="1" dirty="0">
                <a:latin typeface="Book Antiqua" pitchFamily="18" charset="0"/>
              </a:rPr>
              <a:t>Способствовать освоению детьми второй младшей группы алгоритма по составлению рифмующихся между собой слов и созданию двух рифмованных строчек об </a:t>
            </a:r>
            <a:r>
              <a:rPr lang="ru-RU" sz="2600" b="1" i="1" dirty="0" smtClean="0">
                <a:latin typeface="Book Antiqua" pitchFamily="18" charset="0"/>
              </a:rPr>
              <a:t>объектах, изображенных </a:t>
            </a:r>
            <a:r>
              <a:rPr lang="ru-RU" sz="2600" b="1" i="1" dirty="0">
                <a:latin typeface="Book Antiqua" pitchFamily="18" charset="0"/>
              </a:rPr>
              <a:t>на картинке.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28956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Основная задача проекта:</a:t>
            </a:r>
            <a:endParaRPr kumimoji="0" lang="ru-RU" sz="5000" b="1" i="1" u="none" strike="noStrike" kern="1200" cap="none" spc="0" normalizeH="0" baseline="0" noProof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609600"/>
            <a:ext cx="8266096" cy="838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i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Игры для освоения детьми алгоритма по созданию рифмованных текстов.</a:t>
            </a:r>
            <a:endParaRPr lang="ru-RU" sz="3000" b="1" i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828800"/>
            <a:ext cx="5234232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b="1" i="1" dirty="0" smtClean="0">
                <a:latin typeface="Book Antiqua" pitchFamily="18" charset="0"/>
              </a:rPr>
              <a:t>игр </a:t>
            </a:r>
            <a:r>
              <a:rPr lang="ru-RU" b="1" i="1" dirty="0">
                <a:latin typeface="Book Antiqua" pitchFamily="18" charset="0"/>
              </a:rPr>
              <a:t>на </a:t>
            </a:r>
            <a:r>
              <a:rPr lang="ru-RU" b="1" i="1" dirty="0" err="1">
                <a:latin typeface="Book Antiqua" pitchFamily="18" charset="0"/>
              </a:rPr>
              <a:t>договаривание</a:t>
            </a:r>
            <a:r>
              <a:rPr lang="ru-RU" b="1" i="1" dirty="0">
                <a:latin typeface="Book Antiqua" pitchFamily="18" charset="0"/>
              </a:rPr>
              <a:t> последнего слова каждой строчки;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>
                <a:latin typeface="Book Antiqua" pitchFamily="18" charset="0"/>
              </a:rPr>
              <a:t> </a:t>
            </a:r>
            <a:r>
              <a:rPr lang="ru-RU" b="1" i="1" dirty="0" err="1">
                <a:latin typeface="Book Antiqua" pitchFamily="18" charset="0"/>
              </a:rPr>
              <a:t>договаривание</a:t>
            </a:r>
            <a:r>
              <a:rPr lang="ru-RU" b="1" i="1" dirty="0">
                <a:latin typeface="Book Antiqua" pitchFamily="18" charset="0"/>
              </a:rPr>
              <a:t> слова, подбирая отгадки в рифму;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>
                <a:latin typeface="Book Antiqua" pitchFamily="18" charset="0"/>
              </a:rPr>
              <a:t> подбор рифмы к звукосочетанию, к заданному слову;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i="1" dirty="0" err="1">
                <a:latin typeface="Book Antiqua" pitchFamily="18" charset="0"/>
              </a:rPr>
              <a:t>нескладушки</a:t>
            </a:r>
            <a:r>
              <a:rPr lang="ru-RU" b="1" i="1" dirty="0">
                <a:latin typeface="Book Antiqua" pitchFamily="18" charset="0"/>
              </a:rPr>
              <a:t>; подбор картин с изображением предметов, названия которых рифмуются.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b="1" i="1" dirty="0" smtClean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12" y="22860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5105400" cy="838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err="1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Рифмовочки</a:t>
            </a:r>
            <a:endParaRPr lang="ru-RU" b="1" i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•</a:t>
            </a:r>
            <a:r>
              <a:rPr lang="ru-RU" b="1" i="1" dirty="0">
                <a:latin typeface="Book Antiqua" pitchFamily="18" charset="0"/>
              </a:rPr>
              <a:t>	подбор парных рифмованных картинок и создание двустиший об объектах.</a:t>
            </a:r>
            <a:endParaRPr lang="ru-RU" b="1" i="1" dirty="0" smtClean="0"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216818"/>
            <a:ext cx="3308195" cy="2481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048000"/>
            <a:ext cx="3346731" cy="2510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90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229600" cy="1676400"/>
          </a:xfrm>
        </p:spPr>
        <p:txBody>
          <a:bodyPr/>
          <a:lstStyle/>
          <a:p>
            <a:pPr algn="just" eaLnBrk="1" hangingPunct="1"/>
            <a:r>
              <a:rPr lang="ru-RU" b="1" i="1" dirty="0" smtClean="0">
                <a:latin typeface="Book Antiqua" pitchFamily="18" charset="0"/>
              </a:rPr>
              <a:t>Мы сочиняем рифмованные тексты, сначала коллективно (всей группой детей), потом подгруппами.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4267200"/>
            <a:ext cx="2467750" cy="185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75633"/>
            <a:ext cx="2467750" cy="185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362200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981200" y="533400"/>
            <a:ext cx="48768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«Мои первые рифмы»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1066800" y="1447800"/>
            <a:ext cx="7010400" cy="1447800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990000"/>
                </a:solidFill>
                <a:latin typeface="Book Antiqua" pitchFamily="18" charset="0"/>
              </a:rPr>
              <a:t>Дети  научились составлять двустишья</a:t>
            </a:r>
          </a:p>
          <a:p>
            <a:pPr algn="ctr" eaLnBrk="1" hangingPunct="1"/>
            <a:r>
              <a:rPr lang="ru-RU" b="1" i="1" dirty="0" smtClean="0">
                <a:solidFill>
                  <a:srgbClr val="990000"/>
                </a:solidFill>
                <a:latin typeface="Book Antiqua" pitchFamily="18" charset="0"/>
              </a:rPr>
              <a:t>Изготовление  и  выпуск  книги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990000"/>
                </a:solidFill>
                <a:latin typeface="Book Antiqua" pitchFamily="18" charset="0"/>
              </a:rPr>
              <a:t>«Мои первые рифмы»</a:t>
            </a:r>
          </a:p>
        </p:txBody>
      </p:sp>
      <p:pic>
        <p:nvPicPr>
          <p:cNvPr id="10244" name="Рисунок 2" descr="1.jpg"/>
          <p:cNvPicPr>
            <a:picLocks noChangeAspect="1" noChangeArrowheads="1"/>
          </p:cNvPicPr>
          <p:nvPr/>
        </p:nvPicPr>
        <p:blipFill>
          <a:blip r:embed="rId2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182" y="5697344"/>
            <a:ext cx="612775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Рисунок 3" descr="2.jp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65" y="5515672"/>
            <a:ext cx="544513" cy="60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Рисунок 4" descr="1.jpg"/>
          <p:cNvPicPr>
            <a:picLocks noChangeAspect="1" noChangeArrowheads="1"/>
          </p:cNvPicPr>
          <p:nvPr/>
        </p:nvPicPr>
        <p:blipFill>
          <a:blip r:embed="rId4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743200"/>
            <a:ext cx="609600" cy="681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1" name="Рисунок 5" descr="2.jpg"/>
          <p:cNvPicPr>
            <a:picLocks noChangeAspect="1" noChangeArrowheads="1"/>
          </p:cNvPicPr>
          <p:nvPr/>
        </p:nvPicPr>
        <p:blipFill>
          <a:blip r:embed="rId5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509140"/>
            <a:ext cx="620713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1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381000" y="4876800"/>
            <a:ext cx="2057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траве сидит зайчик</a:t>
            </a:r>
            <a:endParaRPr lang="ru-RU" sz="14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рядом лежит мячик.</a:t>
            </a:r>
            <a:endParaRPr lang="ru-RU" sz="14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9" name="Rectangle 8"/>
          <p:cNvSpPr>
            <a:spLocks noChangeArrowheads="1"/>
          </p:cNvSpPr>
          <p:nvPr/>
        </p:nvSpPr>
        <p:spPr bwMode="auto">
          <a:xfrm>
            <a:off x="0" y="9686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600" b="1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30" name="Rectangle 9"/>
          <p:cNvSpPr>
            <a:spLocks noChangeArrowheads="1"/>
          </p:cNvSpPr>
          <p:nvPr/>
        </p:nvSpPr>
        <p:spPr bwMode="auto">
          <a:xfrm>
            <a:off x="6477000" y="3505200"/>
            <a:ext cx="2430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 светит солнышко</a:t>
            </a:r>
            <a:endParaRPr lang="ru-RU" sz="140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Лучи падают на вёдрышко.</a:t>
            </a:r>
            <a:endParaRPr lang="ru-RU" sz="140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4" y="2872716"/>
            <a:ext cx="2660651" cy="1995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463" y="4498471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452" y="3137244"/>
            <a:ext cx="2185735" cy="3026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4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229600" cy="16764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>
                <a:ln/>
                <a:solidFill>
                  <a:srgbClr val="C00000"/>
                </a:solidFill>
                <a:latin typeface="Book Antiqua" pitchFamily="18" charset="0"/>
              </a:rPr>
              <a:t>Организовали встречу с родителями нашей группы и пригласили детей логопедической </a:t>
            </a:r>
            <a:r>
              <a:rPr lang="ru-RU" sz="2800" b="1" i="1" dirty="0" smtClean="0">
                <a:ln/>
                <a:solidFill>
                  <a:srgbClr val="C00000"/>
                </a:solidFill>
                <a:latin typeface="Book Antiqua" pitchFamily="18" charset="0"/>
              </a:rPr>
              <a:t>группы №6. </a:t>
            </a:r>
            <a:endParaRPr lang="ru-RU" sz="2800" b="1" i="1" dirty="0">
              <a:ln/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856" y="2994792"/>
            <a:ext cx="3322144" cy="2491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35" y="2945763"/>
            <a:ext cx="3591665" cy="26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971800" y="228600"/>
            <a:ext cx="6019800" cy="51816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</a:t>
            </a:r>
          </a:p>
          <a:p>
            <a:pPr algn="ctr" eaLnBrk="0" hangingPunct="0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Рождение книги – </a:t>
            </a:r>
          </a:p>
          <a:p>
            <a:pPr algn="ctr" eaLnBrk="0" hangingPunct="0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это награда за труд. </a:t>
            </a:r>
          </a:p>
          <a:p>
            <a:pPr algn="ctr" eaLnBrk="0" hangingPunct="0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Сочинение собственных</a:t>
            </a:r>
          </a:p>
          <a:p>
            <a:pPr algn="ctr" eaLnBrk="0" hangingPunct="0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стихотворений открывает </a:t>
            </a:r>
          </a:p>
          <a:p>
            <a:pPr algn="ctr" eaLnBrk="0" hangingPunct="0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ребенку путь к собственному</a:t>
            </a:r>
          </a:p>
          <a:p>
            <a:pPr algn="ctr" eaLnBrk="0" hangingPunct="0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речевому творчеству.</a:t>
            </a:r>
          </a:p>
          <a:p>
            <a:pPr algn="ctr" eaLnBrk="0" hangingPunct="0"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78" y="1371600"/>
            <a:ext cx="2420322" cy="3255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427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«Освоение дошкольниками алгоритма по созданию рифмованных текстов».</vt:lpstr>
      <vt:lpstr>Актуальность темы:</vt:lpstr>
      <vt:lpstr>Цель проекта:</vt:lpstr>
      <vt:lpstr>Игры для освоения детьми алгоритма по созданию рифмованных текстов.</vt:lpstr>
      <vt:lpstr>Рифмовочки</vt:lpstr>
      <vt:lpstr>Презентация PowerPoint</vt:lpstr>
      <vt:lpstr>«Мои первые рифмы»</vt:lpstr>
      <vt:lpstr>Презентация PowerPoint</vt:lpstr>
      <vt:lpstr>Презентация PowerPoint</vt:lpstr>
      <vt:lpstr>Практические  результаты:</vt:lpstr>
      <vt:lpstr>Перспективы :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Катя</cp:lastModifiedBy>
  <cp:revision>74</cp:revision>
  <cp:lastPrinted>1601-01-01T00:00:00Z</cp:lastPrinted>
  <dcterms:created xsi:type="dcterms:W3CDTF">1601-01-01T00:00:00Z</dcterms:created>
  <dcterms:modified xsi:type="dcterms:W3CDTF">2015-10-22T09:40:15Z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