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9"/>
  </p:notesMasterIdLst>
  <p:sldIdLst>
    <p:sldId id="272" r:id="rId3"/>
    <p:sldId id="264" r:id="rId4"/>
    <p:sldId id="275" r:id="rId5"/>
    <p:sldId id="265" r:id="rId6"/>
    <p:sldId id="269" r:id="rId7"/>
    <p:sldId id="286" r:id="rId8"/>
    <p:sldId id="287" r:id="rId9"/>
    <p:sldId id="270" r:id="rId10"/>
    <p:sldId id="288" r:id="rId11"/>
    <p:sldId id="290" r:id="rId12"/>
    <p:sldId id="271" r:id="rId13"/>
    <p:sldId id="277" r:id="rId14"/>
    <p:sldId id="279" r:id="rId15"/>
    <p:sldId id="278" r:id="rId16"/>
    <p:sldId id="280" r:id="rId17"/>
    <p:sldId id="2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74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A5530-50E5-4F1A-8DA8-6379F295ED0E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5BC05-CC8F-4A34-9E76-15B348B1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2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BC05-CC8F-4A34-9E76-15B348B14F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BC05-CC8F-4A34-9E76-15B348B14F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8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BC05-CC8F-4A34-9E76-15B348B14F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0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BC05-CC8F-4A34-9E76-15B348B14F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59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BC05-CC8F-4A34-9E76-15B348B14F2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BC05-CC8F-4A34-9E76-15B348B14F2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0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D95B-F61B-483D-AF0A-D30F5F770775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19B2-DD5D-4F8C-A1C5-1B04015A1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6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D95B-F61B-483D-AF0A-D30F5F770775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19B2-DD5D-4F8C-A1C5-1B04015A1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0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D95B-F61B-483D-AF0A-D30F5F770775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19B2-DD5D-4F8C-A1C5-1B04015A1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0608-60A6-4BE8-B6FE-93C40B620F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41900-2330-4B7C-80C0-ED8BEC83EB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6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4E8CD-E94B-4235-8084-8CF74DA0BC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D5F4F-0FFD-499A-8593-0BE7160362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61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6A40-511F-4DE2-A068-F3FDBC16DB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F8295-D976-4C1F-82A0-98D95E75FA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55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9517-DAF4-4B36-BC67-00B21BADEF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57DEB-3C45-4635-85EC-E7B667A485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9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B8144-8532-441D-9F0E-7F03FC8C59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E9B77-2F61-4257-8B6F-46089D128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70C5A-D023-4146-889F-FA55DA23AB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60564-402F-4D13-9EAC-8F887ADB0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5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9E98-6E25-4E50-BB97-D92BBA4C03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0FE60-FEEC-4E9B-B6D9-CFE05D2391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27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0E90-2038-499F-93C8-FF494E2CD6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9E3B1-23A3-47FE-B7FB-8B76741F6C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6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D95B-F61B-483D-AF0A-D30F5F770775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19B2-DD5D-4F8C-A1C5-1B04015A1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28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4B1E-74B7-49C2-9C06-6778BFD7EB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A593B-C084-4346-B569-56672DD169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6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4C0B-59B8-455E-A079-A47C42D5BF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D7593-0CD1-46F4-B71A-2253901681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9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4486-55E7-474D-BA70-AB0D002D91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06664-A149-4E1E-BF72-53559EE5EA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3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D95B-F61B-483D-AF0A-D30F5F770775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19B2-DD5D-4F8C-A1C5-1B04015A1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7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D95B-F61B-483D-AF0A-D30F5F770775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19B2-DD5D-4F8C-A1C5-1B04015A1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0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D95B-F61B-483D-AF0A-D30F5F770775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19B2-DD5D-4F8C-A1C5-1B04015A1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4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D95B-F61B-483D-AF0A-D30F5F770775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19B2-DD5D-4F8C-A1C5-1B04015A1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0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D95B-F61B-483D-AF0A-D30F5F770775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19B2-DD5D-4F8C-A1C5-1B04015A1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3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D95B-F61B-483D-AF0A-D30F5F770775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19B2-DD5D-4F8C-A1C5-1B04015A1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8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D95B-F61B-483D-AF0A-D30F5F770775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19B2-DD5D-4F8C-A1C5-1B04015A1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9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0D95B-F61B-483D-AF0A-D30F5F770775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C19B2-DD5D-4F8C-A1C5-1B04015A1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0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4798D3-E7B4-4351-9BDC-A430A70B8F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C13143-DC37-4863-8F9D-6CB1B6D1A2B0}" type="slidenum">
              <a:rPr 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6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334" y="1150374"/>
            <a:ext cx="9849465" cy="540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235974"/>
            <a:ext cx="11621729" cy="6282813"/>
          </a:xfrm>
          <a:effectLst>
            <a:glow rad="584200">
              <a:srgbClr val="7030A0"/>
            </a:glow>
          </a:effectLst>
        </p:spPr>
      </p:pic>
      <p:pic>
        <p:nvPicPr>
          <p:cNvPr id="1026" name="Picture 2" descr="http://www.peoples.ru/science/linguist/mihail_bahtin/bahtin_55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5046">
            <a:off x="1000430" y="1420531"/>
            <a:ext cx="3562782" cy="35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9656" y="1643286"/>
            <a:ext cx="55069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«Где </a:t>
            </a:r>
            <a:r>
              <a:rPr lang="ru-RU" sz="4000" b="1" dirty="0">
                <a:solidFill>
                  <a:srgbClr val="00B05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начинается сознание, там начинается и… диалог»  </a:t>
            </a:r>
            <a:endParaRPr lang="ru-RU" sz="4000" b="1" dirty="0" smtClean="0">
              <a:solidFill>
                <a:srgbClr val="00B050"/>
              </a:solidFill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М. Бахтин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1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318" y="-466165"/>
            <a:ext cx="10972800" cy="215153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64261"/>
              </p:ext>
            </p:extLst>
          </p:nvPr>
        </p:nvGraphicFramePr>
        <p:xfrm>
          <a:off x="304801" y="197223"/>
          <a:ext cx="11618258" cy="7101576"/>
        </p:xfrm>
        <a:graphic>
          <a:graphicData uri="http://schemas.openxmlformats.org/drawingml/2006/table">
            <a:tbl>
              <a:tblPr firstRow="1" firstCol="1" bandRow="1"/>
              <a:tblGrid>
                <a:gridCol w="1398493"/>
                <a:gridCol w="5245755"/>
                <a:gridCol w="4974010"/>
              </a:tblGrid>
              <a:tr h="15990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Обоще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-Можете ли сформулировать общее правило?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0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-Какие слова записаны?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Печём, печёшь, 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печёт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-Какой буквой обозначается ударный звук?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Буквой ё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0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урока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-Сформулируйте тему урока.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Правописание Ё после шипящих в окончаниях глаголов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-Сравните наш вывод с выводом учебника.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Читают по учебнику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4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334" y="1150374"/>
            <a:ext cx="9849465" cy="540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12192000" cy="7959436"/>
          </a:xfrm>
        </p:spPr>
      </p:pic>
      <p:sp>
        <p:nvSpPr>
          <p:cNvPr id="6" name="Прямоугольник 5"/>
          <p:cNvSpPr/>
          <p:nvPr/>
        </p:nvSpPr>
        <p:spPr>
          <a:xfrm>
            <a:off x="391886" y="1074510"/>
            <a:ext cx="53122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Побуждающий диалог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учителя, побуждающие детей высказывать различные версии решения проблемы</a:t>
            </a:r>
          </a:p>
          <a:p>
            <a:pPr marL="174625" lvl="0" indent="-1746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Развивает творческое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мышление.</a:t>
            </a:r>
          </a:p>
          <a:p>
            <a:pPr marL="174625" lvl="0" indent="-1746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Подлинный творческий процесс.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0" indent="-1746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Максимально близок к жизненным ситуациям.</a:t>
            </a:r>
          </a:p>
          <a:p>
            <a:pPr marL="174625" lvl="0" indent="-1746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703D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Ученики могут увести в сторону от темы.</a:t>
            </a:r>
          </a:p>
          <a:p>
            <a:pPr marL="174625" lvl="0" indent="-1746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703D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Невозможно рассчитать время на уроке.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0286" y="1074510"/>
            <a:ext cx="5203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Подводящий диалог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Цепочка вопросов, последовательно приводящих к правильному ответу, запланированному учителем</a:t>
            </a:r>
          </a:p>
          <a:p>
            <a:pPr marL="174625" lvl="0" indent="-1746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Развивает логическое мышление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4625" lvl="0" indent="-1746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Имитирует творческий процесс.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lvl="0" indent="-1746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Просчитывается по времени.</a:t>
            </a:r>
          </a:p>
          <a:p>
            <a:pPr marL="174625" lvl="0" indent="-1746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Ведет к нужному результату коротким путем.</a:t>
            </a:r>
          </a:p>
          <a:p>
            <a:pPr marL="174625" lvl="0" indent="-1746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703DD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меньшей степени развивает творчество и инициативу.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5545" y="353291"/>
            <a:ext cx="596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диалогов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334" y="1150374"/>
            <a:ext cx="9849465" cy="540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6" y="298319"/>
            <a:ext cx="11621729" cy="6282813"/>
          </a:xfrm>
          <a:effectLst>
            <a:glow rad="584200">
              <a:srgbClr val="7030A0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4423" y="831273"/>
            <a:ext cx="1017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Сообщение темы с мотивирующим приёмом</a:t>
            </a:r>
            <a:r>
              <a:rPr lang="ru-RU" sz="11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4423" y="3387436"/>
            <a:ext cx="4211844" cy="1911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1.»Я 1. Учит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59758" y="1477604"/>
            <a:ext cx="99169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предваряет сообщение новой темы.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647671" y="2517314"/>
            <a:ext cx="831273" cy="56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303237" y="2509559"/>
            <a:ext cx="914400" cy="56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266" y="1420531"/>
            <a:ext cx="877900" cy="57917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982691" y="3387436"/>
            <a:ext cx="3865418" cy="1911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«»»»»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59759" y="3387437"/>
            <a:ext cx="44826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«Яркое пятно»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Сказки, легенды, фрагменты из художественной литературы, случаи из науки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760437" y="38895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82690" y="3306093"/>
            <a:ext cx="3553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«Актуальность»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смысла, значимости темы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334" y="1150374"/>
            <a:ext cx="9849465" cy="540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6" y="339883"/>
            <a:ext cx="11621729" cy="6282813"/>
          </a:xfrm>
          <a:effectLst>
            <a:glow rad="584200">
              <a:srgbClr val="7030A0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29540" y="957486"/>
            <a:ext cx="987616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 с формами 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рупповая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Фронтальная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334" y="1150374"/>
            <a:ext cx="9849465" cy="540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6" y="339883"/>
            <a:ext cx="11621729" cy="6282813"/>
          </a:xfrm>
          <a:effectLst>
            <a:glow rad="584200">
              <a:srgbClr val="7030A0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29540" y="957486"/>
            <a:ext cx="98761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проблемного диалога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Общепедагогическая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Результативная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endParaRPr lang="ru-RU" sz="4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334" y="1150374"/>
            <a:ext cx="9849465" cy="540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" y="304024"/>
            <a:ext cx="11621729" cy="6282813"/>
          </a:xfrm>
          <a:effectLst>
            <a:glow rad="584200">
              <a:srgbClr val="7030A0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65018" y="561109"/>
            <a:ext cx="11014364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образовательные результаты обеспечивает проблемно-диалогическая технология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>
                <a:solidFill>
                  <a:srgbClr val="FF9900"/>
                </a:solidFill>
                <a:latin typeface="Calibri" panose="020F0502020204030204" pitchFamily="34" charset="0"/>
              </a:rPr>
              <a:t>Регулятивные: умение решать проблемы.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>
                <a:solidFill>
                  <a:srgbClr val="00CC00"/>
                </a:solidFill>
                <a:latin typeface="Calibri" panose="020F0502020204030204" pitchFamily="34" charset="0"/>
              </a:rPr>
              <a:t>Коммуникативные: умение вести диалог.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>
                <a:solidFill>
                  <a:srgbClr val="2B03F5"/>
                </a:solidFill>
                <a:latin typeface="Calibri" panose="020F0502020204030204" pitchFamily="34" charset="0"/>
              </a:rPr>
              <a:t>Познавательные: извлекать информацию, делать выводы и т.п.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Личностные: </a:t>
            </a: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формулировать своё мнение и</a:t>
            </a: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позицию, умение работать в сотрудничестве.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334" y="1150374"/>
            <a:ext cx="9849465" cy="540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235974"/>
            <a:ext cx="11621729" cy="6282813"/>
          </a:xfrm>
          <a:effectLst>
            <a:glow rad="584200">
              <a:srgbClr val="7030A0"/>
            </a:glow>
          </a:effec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685800" y="1392382"/>
            <a:ext cx="9621982" cy="285100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Спасибо за внимание 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792" y="3147429"/>
            <a:ext cx="2148605" cy="21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1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6" y="332660"/>
            <a:ext cx="11461404" cy="6184872"/>
          </a:xfrm>
          <a:effectLst>
            <a:glow rad="1028700">
              <a:srgbClr val="7030A0">
                <a:alpha val="69000"/>
              </a:srgb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908" y="1087590"/>
            <a:ext cx="9089924" cy="1176630"/>
          </a:xfrm>
          <a:prstGeom prst="rect">
            <a:avLst/>
          </a:prstGeom>
          <a:solidFill>
            <a:srgbClr val="92D050"/>
          </a:solidFill>
          <a:effectLst>
            <a:glow rad="330200">
              <a:srgbClr val="7030A0">
                <a:alpha val="40000"/>
              </a:srgb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232" y="2518048"/>
            <a:ext cx="1905000" cy="2857500"/>
          </a:xfrm>
          <a:prstGeom prst="rect">
            <a:avLst/>
          </a:prstGeom>
          <a:effectLst>
            <a:glow rad="228600">
              <a:srgbClr val="7030A0">
                <a:alpha val="40000"/>
              </a:srgb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3573">
            <a:off x="9663397" y="3590417"/>
            <a:ext cx="1447936" cy="1570206"/>
          </a:xfrm>
          <a:prstGeom prst="rect">
            <a:avLst/>
          </a:prstGeom>
          <a:effectLst>
            <a:glow rad="228600">
              <a:srgbClr val="7030A0">
                <a:alpha val="40000"/>
              </a:srgb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4883727" y="2986684"/>
            <a:ext cx="2992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Мельникова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Елена </a:t>
            </a:r>
            <a:endParaRPr lang="ru-RU" sz="4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Леонидовна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288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334" y="1150374"/>
            <a:ext cx="9849465" cy="540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9" y="306183"/>
            <a:ext cx="11621729" cy="6282813"/>
          </a:xfrm>
          <a:effectLst>
            <a:glow rad="584200">
              <a:srgbClr val="7030A0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69656" y="1643286"/>
            <a:ext cx="55069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43" y="934436"/>
            <a:ext cx="8717448" cy="12132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334" y="2397808"/>
            <a:ext cx="8887661" cy="13584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641" y="4023172"/>
            <a:ext cx="7133304" cy="9021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452" y="932458"/>
            <a:ext cx="8553429" cy="11811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16" name="Прямоугольник 15"/>
          <p:cNvSpPr/>
          <p:nvPr/>
        </p:nvSpPr>
        <p:spPr>
          <a:xfrm>
            <a:off x="1504334" y="2476855"/>
            <a:ext cx="913595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2. Мощное развитие интеллекта и творческих способностей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4274" y="4023173"/>
            <a:ext cx="920634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Воспитание </a:t>
            </a:r>
            <a:r>
              <a:rPr lang="ru-RU" sz="4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активной</a:t>
            </a:r>
          </a:p>
          <a:p>
            <a:r>
              <a:rPr lang="ru-RU" sz="4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326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334" y="1150374"/>
            <a:ext cx="9849465" cy="540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5" y="286742"/>
            <a:ext cx="11621729" cy="6282813"/>
          </a:xfrm>
          <a:effectLst>
            <a:glow rad="825500">
              <a:srgbClr val="7030A0">
                <a:alpha val="41000"/>
              </a:srgb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5" y="516866"/>
            <a:ext cx="7872211" cy="1176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829" y="1186370"/>
            <a:ext cx="6039898" cy="731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000" y="1802431"/>
            <a:ext cx="1127543" cy="10719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79" y="1887916"/>
            <a:ext cx="780356" cy="9565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892" y="2780824"/>
            <a:ext cx="8650974" cy="1088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8653" y="2747044"/>
            <a:ext cx="1010696" cy="6951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3756" y="2257375"/>
            <a:ext cx="1420491" cy="5364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2982" y="3428148"/>
            <a:ext cx="2322616" cy="6765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6060" y="4156944"/>
            <a:ext cx="684112" cy="4718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1287" y="4333238"/>
            <a:ext cx="3477913" cy="12620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27032" y="4365360"/>
            <a:ext cx="3724979" cy="11827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1227" y="3693103"/>
            <a:ext cx="2237426" cy="640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088" y="1708158"/>
            <a:ext cx="142049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334" y="1150374"/>
            <a:ext cx="9849465" cy="540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12192000" cy="7924801"/>
          </a:xfrm>
        </p:spPr>
      </p:pic>
      <p:sp>
        <p:nvSpPr>
          <p:cNvPr id="3" name="Прямоугольник 2"/>
          <p:cNvSpPr/>
          <p:nvPr/>
        </p:nvSpPr>
        <p:spPr>
          <a:xfrm>
            <a:off x="283029" y="391886"/>
            <a:ext cx="1190897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Побуждающий диалог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подводит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де­тей к той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 мыслительной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работе, которую выполняет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Задачи учителя: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проблемную ситуацию;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Произнести специальные реплики для осознания противоречия;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Побудить учеников: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сфор­мулировать проблему;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выдвинуть и проверить гипотезы.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i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3600" i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побуждающем диалоге </a:t>
            </a:r>
            <a:r>
              <a:rPr lang="ru-RU" sz="3600" i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появляется  </a:t>
            </a:r>
            <a:r>
              <a:rPr lang="ru-RU" sz="3600" i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</a:t>
            </a:r>
            <a:r>
              <a:rPr lang="ru-RU" sz="3600" i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урока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i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i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и </a:t>
            </a:r>
            <a:r>
              <a:rPr lang="ru-RU" sz="3600" i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для исследования. </a:t>
            </a:r>
            <a:endParaRPr lang="ru-RU" sz="3600" b="1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57" y="3892258"/>
            <a:ext cx="3069771" cy="16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209862"/>
            <a:ext cx="8534400" cy="59960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Урок русского языка «Перенос слова»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75564"/>
              </p:ext>
            </p:extLst>
          </p:nvPr>
        </p:nvGraphicFramePr>
        <p:xfrm>
          <a:off x="329785" y="809466"/>
          <a:ext cx="11422504" cy="5950140"/>
        </p:xfrm>
        <a:graphic>
          <a:graphicData uri="http://schemas.openxmlformats.org/drawingml/2006/table">
            <a:tbl>
              <a:tblPr firstRow="1" firstCol="1" bandRow="1"/>
              <a:tblGrid>
                <a:gridCol w="589750"/>
                <a:gridCol w="1388950"/>
                <a:gridCol w="4886794"/>
                <a:gridCol w="4557010"/>
              </a:tblGrid>
              <a:tr h="2614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05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   проблемы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изучен-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ного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-Прочитайте слова на доске?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-Соль, Анна, майка, объявил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-Объясните орфограммы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Объясняют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-Что это? (Читает загадку о березе)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-Это береза!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-Напишу слово «береза» на строке (продолжает запись).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Наблюдают, что новое слово на строке не помещается.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-Что же мне делать, ребята?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-Надо перенести.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-А что значит перенести?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-Одну часть слова оставить на строке, а другую перенести на следующую строку.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-Какой знак нам нужен?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-Знак переноса.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на новый материал.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-Помогите мне перенести слово «береза». Работайте в парах.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Пары добавляют знак переноса в слово «береза» на своем листе.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54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73963"/>
              </p:ext>
            </p:extLst>
          </p:nvPr>
        </p:nvGraphicFramePr>
        <p:xfrm>
          <a:off x="1139251" y="299802"/>
          <a:ext cx="10178322" cy="6337370"/>
        </p:xfrm>
        <a:graphic>
          <a:graphicData uri="http://schemas.openxmlformats.org/drawingml/2006/table">
            <a:tbl>
              <a:tblPr firstRow="1" firstCol="1" bandRow="1"/>
              <a:tblGrid>
                <a:gridCol w="2143595"/>
                <a:gridCol w="4407108"/>
                <a:gridCol w="3627619"/>
              </a:tblGrid>
              <a:tr h="1184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задания.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-Посмотрим, что вы предлагаете (фиксирует работу пар на заготовленном шаблоне).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Видят варианты: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Бер-еза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-за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-реза      берез-а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(ПРОБЛЕМНАЯ СИТУАЦИЯ)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721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Побуждение к осознанию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-Задание было одно?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-Да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-А выполнили его как?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-Мы выполнили по-разному.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(Осознание противоречия)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6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Побуждение к проблеме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-Почему так получилось?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Чего мы пока не знаем?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-Как переносятся слова.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(Неточная формулировка темы)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1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-Верно. Тема урока сегодня «Правила переноса слов»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(Фиксирует тему на доске).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20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334" y="1150374"/>
            <a:ext cx="9849465" cy="540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87" y="-5626"/>
            <a:ext cx="12328187" cy="6863626"/>
          </a:xfrm>
        </p:spPr>
      </p:pic>
      <p:sp>
        <p:nvSpPr>
          <p:cNvPr id="3" name="Прямоугольник 2"/>
          <p:cNvSpPr/>
          <p:nvPr/>
        </p:nvSpPr>
        <p:spPr>
          <a:xfrm>
            <a:off x="239486" y="466928"/>
            <a:ext cx="1176444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Подводящий диалог опирается на логическое мышление учеников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 постановке проблемы: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пошагово подводит их к теме урока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на этапе поиска решения: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выстраивает логическую цепочку к новому зна­нию.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подводящем диалоге </a:t>
            </a:r>
            <a:r>
              <a:rPr lang="ru-RU" sz="3600" i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обычно формулируется тема урока.</a:t>
            </a:r>
            <a:endParaRPr lang="ru-RU" sz="3600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468" y="1690688"/>
            <a:ext cx="2402398" cy="23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47963"/>
              </p:ext>
            </p:extLst>
          </p:nvPr>
        </p:nvGraphicFramePr>
        <p:xfrm>
          <a:off x="286871" y="1342483"/>
          <a:ext cx="11707905" cy="7113142"/>
        </p:xfrm>
        <a:graphic>
          <a:graphicData uri="http://schemas.openxmlformats.org/drawingml/2006/table">
            <a:tbl>
              <a:tblPr firstRow="1" firstCol="1" bandRow="1"/>
              <a:tblGrid>
                <a:gridCol w="609600"/>
                <a:gridCol w="1057835"/>
                <a:gridCol w="5389519"/>
                <a:gridCol w="4650951"/>
              </a:tblGrid>
              <a:tr h="2891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61">
                <a:tc row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изученного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-Прочитайте слова? Что объединяет слова в данной группе?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Свечой – тучей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Карандашом-душем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-Поставьте знак ударения в словах?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часть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-Какая буква пишется в окончаниях имён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сущ-ых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 шипящих?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-В окончаниях имён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сущ-ых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 шипящих под ударением пишется О, без ударения Е.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-Прочитайте слова.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Большого- хорошего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Чужого-лучшего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-От чего зависит выбор буквы О и Е в окончаниях имён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прил-ых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-Зависит от ударения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-Совпадает ли выбор буквы О и Е в окончаниях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им.сущ-ых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им.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прилаг-ых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Совпадает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50358" marR="503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2359511" y="145090"/>
            <a:ext cx="1649761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 русского языка по теме: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«Правописание глаголов. Буква Ё после шипящих в окончаниях  глаголов»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546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763</Words>
  <Application>Microsoft Office PowerPoint</Application>
  <PresentationFormat>Широкоэкранный</PresentationFormat>
  <Paragraphs>169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Lucida Console</vt:lpstr>
      <vt:lpstr>Times New Roman</vt:lpstr>
      <vt:lpstr>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Admin</cp:lastModifiedBy>
  <cp:revision>55</cp:revision>
  <dcterms:created xsi:type="dcterms:W3CDTF">2014-02-01T07:22:00Z</dcterms:created>
  <dcterms:modified xsi:type="dcterms:W3CDTF">2015-10-23T21:52:05Z</dcterms:modified>
</cp:coreProperties>
</file>