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4" r:id="rId6"/>
    <p:sldId id="265" r:id="rId7"/>
    <p:sldId id="268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10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59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5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2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4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30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33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9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62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6686-5A6D-438D-85FE-A0FAC5E0D524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3894E-B134-4E21-AA17-FDC1E96ED7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09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17032"/>
            <a:ext cx="1744399" cy="19476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20561150">
            <a:off x="1691680" y="714763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i="1" u="sng" dirty="0" smtClean="0"/>
          </a:p>
          <a:p>
            <a:endParaRPr lang="ru-RU" sz="2400" i="1" u="sng" dirty="0"/>
          </a:p>
          <a:p>
            <a:endParaRPr lang="ru-RU" sz="2400" i="1" u="sng" dirty="0" smtClean="0"/>
          </a:p>
          <a:p>
            <a:endParaRPr lang="ru-RU" sz="2400" i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20769223">
            <a:off x="1281630" y="1390535"/>
            <a:ext cx="53580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             Эстетическое </a:t>
            </a:r>
          </a:p>
          <a:p>
            <a:r>
              <a:rPr lang="ru-RU" sz="2800" b="1" i="1" dirty="0" smtClean="0"/>
              <a:t>      воспитание      детей</a:t>
            </a:r>
          </a:p>
          <a:p>
            <a:r>
              <a:rPr lang="ru-RU" sz="2800" b="1" i="1" dirty="0"/>
              <a:t> </a:t>
            </a:r>
            <a:r>
              <a:rPr lang="ru-RU" sz="2800" b="1" i="1" dirty="0" smtClean="0"/>
              <a:t>       в художественном</a:t>
            </a:r>
            <a:endParaRPr lang="ru-RU" sz="2800" b="1" i="1" dirty="0"/>
          </a:p>
          <a:p>
            <a:r>
              <a:rPr lang="ru-RU" sz="2800" b="1" i="1" dirty="0" smtClean="0"/>
              <a:t>               творчестве .</a:t>
            </a:r>
            <a:endParaRPr lang="ru-RU" sz="2800" b="1" u="sng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2180">
            <a:off x="4083337" y="3249282"/>
            <a:ext cx="1162050" cy="9354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51903" y="4690864"/>
            <a:ext cx="3384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 :</a:t>
            </a:r>
          </a:p>
          <a:p>
            <a:r>
              <a:rPr lang="ru-RU" dirty="0" smtClean="0"/>
              <a:t>                             Подгорная Е.С.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12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59432"/>
            <a:ext cx="9361040" cy="73174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81128"/>
            <a:ext cx="1979712" cy="1368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980728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Художественная деятельность выступает как ведущий способ эстетического  воспитания и развития  детей  дошкольного </a:t>
            </a:r>
          </a:p>
          <a:p>
            <a:r>
              <a:rPr lang="ru-RU" sz="2400" u="sng" dirty="0" smtClean="0"/>
              <a:t>возраста.</a:t>
            </a:r>
          </a:p>
          <a:p>
            <a:endParaRPr lang="ru-RU" sz="2400" u="sng" dirty="0"/>
          </a:p>
          <a:p>
            <a:r>
              <a:rPr lang="ru-RU" sz="2400" dirty="0" smtClean="0"/>
              <a:t>Изобразительное творчество- специфическая детская активность, </a:t>
            </a:r>
          </a:p>
          <a:p>
            <a:r>
              <a:rPr lang="ru-RU" sz="2400" dirty="0" smtClean="0"/>
              <a:t>направленная на эстетическое освоение мира посредством изобразительного искусства.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584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59432"/>
            <a:ext cx="9361040" cy="73174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566" y="5067922"/>
            <a:ext cx="2160239" cy="10368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692696"/>
            <a:ext cx="919746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Образы детского изобразительного творчества  рассматриваются,</a:t>
            </a:r>
          </a:p>
          <a:p>
            <a:r>
              <a:rPr lang="ru-RU" sz="2400" dirty="0" smtClean="0"/>
              <a:t>  как художественные</a:t>
            </a:r>
            <a:r>
              <a:rPr lang="ru-RU" dirty="0" smtClean="0"/>
              <a:t>.. </a:t>
            </a:r>
            <a:r>
              <a:rPr lang="ru-RU" sz="2400" u="sng" dirty="0" smtClean="0"/>
              <a:t>Основу художественного образа составляют     «три кита» - эмоциональность, интерес , активность.</a:t>
            </a:r>
            <a:endParaRPr lang="ru-RU" sz="2400" u="sng" dirty="0"/>
          </a:p>
          <a:p>
            <a:r>
              <a:rPr lang="ru-RU" sz="2400" dirty="0" smtClean="0"/>
              <a:t>       Художественный образ лежит в основе передаваемого детям эстетического опыта и является центральным связующим понятием в системе эстетического воспитания , развития детей . </a:t>
            </a:r>
          </a:p>
          <a:p>
            <a:r>
              <a:rPr lang="ru-RU" sz="2400" dirty="0" smtClean="0"/>
              <a:t>Эстетическое отношение может быть сформировано только  в установке  на восприятие художественных образов и выразительность явлений. </a:t>
            </a:r>
            <a:endParaRPr lang="ru-RU" sz="2400" dirty="0"/>
          </a:p>
          <a:p>
            <a:r>
              <a:rPr lang="ru-RU" sz="2400" b="1" i="1" dirty="0" smtClean="0"/>
              <a:t>Становление художественного образа у детей происходит на основе практического интереса в развивающей деятельности.</a:t>
            </a:r>
          </a:p>
          <a:p>
            <a:endParaRPr lang="ru-RU" sz="2400" b="1" i="1" u="sng" dirty="0"/>
          </a:p>
          <a:p>
            <a:r>
              <a:rPr lang="ru-RU" sz="2400" u="sng" dirty="0" smtClean="0"/>
              <a:t>   </a:t>
            </a: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val="18601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59432"/>
            <a:ext cx="9361040" cy="73174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953" y="4653136"/>
            <a:ext cx="1674046" cy="13652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1124743"/>
            <a:ext cx="89644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Овладение детьми навыками рисования, аппликации и лепки, понимается </a:t>
            </a:r>
            <a:r>
              <a:rPr lang="ru-RU" sz="2400" u="sng" dirty="0" smtClean="0"/>
              <a:t>не только как основа возникновения   художественного  образа , но и средство обобщения ребенком своего  представления о том или ином эстетическом объекте и способах передачи впечатления о нем в конкретном продукте</a:t>
            </a:r>
          </a:p>
          <a:p>
            <a:r>
              <a:rPr lang="ru-RU" sz="2400" dirty="0" smtClean="0"/>
              <a:t>(рисунке, лепке.  аппликации, коллаже, конструкции).</a:t>
            </a:r>
          </a:p>
          <a:p>
            <a:endParaRPr lang="ru-RU" sz="2400" dirty="0" smtClean="0"/>
          </a:p>
          <a:p>
            <a:r>
              <a:rPr lang="ru-RU" sz="2400" b="1" dirty="0" smtClean="0"/>
              <a:t>Исходя из этого , воспитатель ставит перед собой  и творчески реализует  целый комплекс взаимосвязанных задач: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/>
              <a:t>Знакомить детей  с произведениями разных видов </a:t>
            </a:r>
          </a:p>
          <a:p>
            <a:r>
              <a:rPr lang="ru-RU" sz="2400" dirty="0" smtClean="0"/>
              <a:t>искусства(живопись, графика, народное  и декоративно-прикладное  искусство, архитектура).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0284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59432"/>
            <a:ext cx="9361040" cy="73174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348" y="5229200"/>
            <a:ext cx="1868132" cy="10088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1124744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Поддерживать стремление детей видеть в окружающем мире красивые предметы и   явления.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Расширять, систематизировать и обогащать содержание изобразительной деятельности детей.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Инициировать самостоятельный выбор детьми художественных образов, сюжетов(тематика) , композиций , а также материалов, инструментов, технических способов и приемов реализации замыслов.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Развивать умение детей самостоятельно определять замысел и сохранять его на протяжении всей работы; передавая впечатление об окружающем; отражая свои эстетические </a:t>
            </a:r>
          </a:p>
          <a:p>
            <a:r>
              <a:rPr lang="ru-RU" sz="2400" dirty="0" smtClean="0"/>
              <a:t>    чувства ,свои представления, переживания, мысли,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поддерживать личностное творческое начало.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69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59432"/>
            <a:ext cx="9361040" cy="73174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928408"/>
            <a:ext cx="1897757" cy="29295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052736"/>
            <a:ext cx="80283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Развивать и совершенствовать  умения и навыки во всех видах изобразительной деятельности.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Способствовать сотрудничеству детей при выполнении коллективных работ, в основу которых  могут быть положены как сюжетные, так и декоративные образы, поощрять использовать различные материалы и техники.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Создавать условия для самостоятельной художественной деятельности вне занятий; организовывать вместе с детьми выставки детских работ.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Консультировать родителей  на тему того, как организовать дома изобразительную деятельность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ребенка.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72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59432"/>
            <a:ext cx="9361040" cy="73174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445224"/>
            <a:ext cx="1809750" cy="76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1124744"/>
            <a:ext cx="86764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Сегодня  вопрос о детском художественном творчестве</a:t>
            </a:r>
          </a:p>
          <a:p>
            <a:r>
              <a:rPr lang="ru-RU" sz="2400" u="sng" dirty="0" smtClean="0"/>
              <a:t>Решается с тоски зрения необычайной педагогической ценности.</a:t>
            </a:r>
          </a:p>
          <a:p>
            <a:endParaRPr lang="ru-RU" sz="2400" u="sng" dirty="0"/>
          </a:p>
          <a:p>
            <a:endParaRPr lang="ru-RU" sz="2400" dirty="0" smtClean="0"/>
          </a:p>
          <a:p>
            <a:r>
              <a:rPr lang="ru-RU" sz="2400" dirty="0" smtClean="0"/>
              <a:t>Как справедливо заметил выдающийся ученый-педагог</a:t>
            </a:r>
          </a:p>
          <a:p>
            <a:r>
              <a:rPr lang="ru-RU" sz="2400" dirty="0" err="1" smtClean="0"/>
              <a:t>Л.С.Выготский</a:t>
            </a:r>
            <a:r>
              <a:rPr lang="ru-RU" sz="2400" dirty="0" smtClean="0"/>
              <a:t> : </a:t>
            </a:r>
            <a:r>
              <a:rPr lang="ru-RU" sz="2400" b="1" i="1" dirty="0" smtClean="0"/>
              <a:t>«Детское творчество научает ребенка овладевать системой переживаний, побеждать и преодолевать их и учит психику восхождению</a:t>
            </a:r>
            <a:r>
              <a:rPr lang="ru-RU" sz="2400" dirty="0" smtClean="0"/>
              <a:t>», -следовательно оказывает самое непосредственное влияние на эстетическое развитие.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944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59432"/>
            <a:ext cx="9361040" cy="73174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157192"/>
            <a:ext cx="1307579" cy="7920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648" y="1052736"/>
            <a:ext cx="7740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Ничто не  бывает  вечно даже эта презентация))))))</a:t>
            </a:r>
            <a:endParaRPr lang="ru-RU" sz="4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54" y="2622395"/>
            <a:ext cx="3702738" cy="332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59432"/>
            <a:ext cx="9361040" cy="73174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42950"/>
            <a:ext cx="7056784" cy="5372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91880" y="116632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Спасибо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47438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425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Росток</dc:creator>
  <cp:lastModifiedBy>Росток</cp:lastModifiedBy>
  <cp:revision>56</cp:revision>
  <dcterms:created xsi:type="dcterms:W3CDTF">2014-03-22T19:31:20Z</dcterms:created>
  <dcterms:modified xsi:type="dcterms:W3CDTF">2014-03-31T06:10:35Z</dcterms:modified>
</cp:coreProperties>
</file>