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9" r:id="rId5"/>
    <p:sldId id="260" r:id="rId6"/>
    <p:sldId id="270" r:id="rId7"/>
    <p:sldId id="266" r:id="rId8"/>
    <p:sldId id="271" r:id="rId9"/>
    <p:sldId id="273" r:id="rId10"/>
    <p:sldId id="274" r:id="rId11"/>
    <p:sldId id="272" r:id="rId12"/>
    <p:sldId id="26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ECF1F5-3BAD-48F4-A79F-91C30C97E99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404DDE-A995-4920-AFE7-7D439E254999}" type="datetimeFigureOut">
              <a:rPr lang="ru-RU" smtClean="0"/>
              <a:t>20.11.2015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agadochki.ru/zagadka-nosit-domik-na-sebe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6336704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урока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по Русскому языку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в 3  «А» классе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00" b="1" i="1" dirty="0" smtClean="0">
                <a:solidFill>
                  <a:schemeClr val="accent1">
                    <a:lumMod val="50000"/>
                  </a:schemeClr>
                </a:solidFill>
              </a:rPr>
              <a:t>Тема: «Определение» </a:t>
            </a:r>
            <a:endParaRPr lang="ru-RU" sz="5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013176"/>
            <a:ext cx="3744416" cy="165618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Учитель 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ГБОУ школа № 483</a:t>
            </a:r>
          </a:p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Лаврентьева Мария Георгиевна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://school16.ucoz.com/images/4jun1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7444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8460432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Рубрика: «Работа в </a:t>
            </a:r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паре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33272"/>
            <a:ext cx="8460432" cy="582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</a:rPr>
              <a:t>Росла берёзка. У неё был ствол. На ветвях шелестели листочки. Весной прилетали птицы. Они строили гнёзда. Появлялись птенцы.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344" y="0"/>
            <a:ext cx="8166600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</a:rPr>
              <a:t>Рубрика: «Давай подумаем»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44" y="1033272"/>
            <a:ext cx="8450088" cy="58247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Звучит мелодия.</a:t>
            </a:r>
          </a:p>
          <a:p>
            <a:pPr algn="just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Звучит нежная мелодия.</a:t>
            </a:r>
          </a:p>
          <a:p>
            <a:pPr algn="just"/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Я вижу дворец.</a:t>
            </a:r>
          </a:p>
          <a:p>
            <a:pPr algn="just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Я вижу великолепный дворец.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http://pavlyutina.ucoz.ru/risuno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33272"/>
            <a:ext cx="2884864" cy="19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440"/>
            <a:ext cx="8532440" cy="6833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5400" b="1" i="1" dirty="0">
              <a:solidFill>
                <a:schemeClr val="tx1"/>
              </a:solidFill>
            </a:endParaRPr>
          </a:p>
          <a:p>
            <a:endParaRPr lang="ru-RU" sz="5400" b="1" i="1" dirty="0" smtClean="0">
              <a:solidFill>
                <a:schemeClr val="tx1"/>
              </a:solidFill>
            </a:endParaRPr>
          </a:p>
          <a:p>
            <a:r>
              <a:rPr lang="ru-RU" sz="5400" b="1" i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5400" b="1" i="1" dirty="0" smtClean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127840"/>
            <a:ext cx="8528992" cy="57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69292" y="203568"/>
            <a:ext cx="297767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КАКОЙ?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news.cc.ua/uploads/posts/2015-02/1424647103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" y="1127840"/>
            <a:ext cx="8518336" cy="57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9292" y="213440"/>
            <a:ext cx="29003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КАКАЯ?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crosti.ru/patterns/00/03/7e/8e34e264ce/%D0%BA%D1%80%D0%B0%D1%81%D0%BD%D0%BE%D0%B5%20%D1%8F%D0%B1%D0%BB%D0%BE%D0%BA%D0%B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117968"/>
            <a:ext cx="8528208" cy="57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51976" y="203568"/>
            <a:ext cx="326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КАКОЕ?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www.detdom.info/sites/default/files/gallery/13848/dorosli_di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68"/>
            <a:ext cx="8547680" cy="57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8538" y="47320"/>
            <a:ext cx="31191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КАКИЕ?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hel.yapokupayu.ru/system/images/product/002/021/284_z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9962"/>
            <a:ext cx="3960440" cy="58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88024" y="125562"/>
            <a:ext cx="266429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Чьё?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cs625421.vk.me/v625421919/17b0c/fREc_goGJU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2740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59684"/>
            <a:ext cx="201622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Чья?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9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chemeClr val="tx1"/>
                </a:solidFill>
              </a:rPr>
              <a:t>                </a:t>
            </a:r>
          </a:p>
        </p:txBody>
      </p:sp>
      <p:sp>
        <p:nvSpPr>
          <p:cNvPr id="3" name="AutoShape 6" descr="http://s7.imgsource.ru/sCpkdrpqKCRysSH3bf76KOovxuU=/fit-in/540x599/filters:filters:format(webp):fill(fff,true)/https:/32931.selcdn.ru/aggregator/images/offers/fa/b0/fab09da0-4f31-4be6-a234-23af2b8be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s7.imgsource.ru/sCpkdrpqKCRysSH3bf76KOovxuU=/fit-in/540x599/filters:filters:format(webp):fill(fff,true)/https:/32931.selcdn.ru/aggregator/images/offers/fa/b0/fab09da0-4f31-4be6-a234-23af2b8be8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img2.wbstatic.net/big/new/770000/77858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4"/>
            <a:ext cx="399821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60032" y="160338"/>
            <a:ext cx="252028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Чьи?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  <p:pic>
        <p:nvPicPr>
          <p:cNvPr id="8" name="Picture 7" descr="http://gek-on.ru/125-large_default/deuter-cross-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1" y="1412776"/>
            <a:ext cx="392443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53035"/>
            <a:ext cx="17784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Чей?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chool70.tgl.ru/sp/pic/Image/2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96" y="2708920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28800"/>
            <a:ext cx="4824536" cy="4968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Домашнее задание:</a:t>
            </a:r>
          </a:p>
          <a:p>
            <a:pPr algn="ctr"/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Учебник </a:t>
            </a:r>
          </a:p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стр. 96, упр. 2.</a:t>
            </a:r>
          </a:p>
          <a:p>
            <a:pPr algn="ctr"/>
            <a:endParaRPr lang="ru-RU" sz="4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Выучить правило.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0"/>
            <a:ext cx="8136904" cy="143793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Всем  СПАСИБО!  МОЛОДЦЫ!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136904" cy="6408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</a:rPr>
              <a:t>27 октября.</a:t>
            </a:r>
          </a:p>
          <a:p>
            <a:pPr algn="ctr"/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</a:rPr>
              <a:t>Классная работа.</a:t>
            </a:r>
          </a:p>
          <a:p>
            <a:pPr algn="ctr"/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</a:rPr>
              <a:t>Вторник.</a:t>
            </a:r>
            <a:endParaRPr lang="ru-RU" sz="7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8460432" cy="17656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Минутка  чистописания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772816"/>
            <a:ext cx="8460432" cy="5085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6600" b="1" i="1" dirty="0" err="1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Хх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 // </a:t>
            </a:r>
            <a:r>
              <a:rPr lang="ru-RU" sz="6600" b="1" i="1" dirty="0" err="1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Хх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// </a:t>
            </a:r>
            <a:r>
              <a:rPr lang="ru-RU" sz="6600" b="1" i="1" dirty="0" err="1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Хх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// </a:t>
            </a:r>
            <a:r>
              <a:rPr lang="ru-RU" sz="6600" b="1" i="1" dirty="0" err="1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Хх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// </a:t>
            </a:r>
            <a:r>
              <a:rPr lang="ru-RU" sz="6600" b="1" i="1" dirty="0" err="1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Хх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//</a:t>
            </a:r>
          </a:p>
          <a:p>
            <a:pPr algn="just"/>
            <a:endParaRPr lang="ru-RU" sz="6600" b="1" i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        </a:t>
            </a: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Хороший друг – это </a:t>
            </a: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настоящий  клад</a:t>
            </a: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.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46016" y="79020"/>
            <a:ext cx="8506448" cy="685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i="1" dirty="0">
              <a:solidFill>
                <a:schemeClr val="tx2">
                  <a:lumMod val="50000"/>
                </a:schemeClr>
              </a:solidFill>
              <a:hlinkClick r:id="rId2"/>
            </a:endParaRPr>
          </a:p>
        </p:txBody>
      </p:sp>
      <p:pic>
        <p:nvPicPr>
          <p:cNvPr id="2050" name="Picture 2" descr="http://1.bp.blogspot.com/-rk9GDXAXf2Y/UI5ENw4MoiI/AAAAAAAABk8/ExC6yf2Pz-M/s1600/post-70-1321006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60" y="1844824"/>
            <a:ext cx="1900312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1201" y="194360"/>
            <a:ext cx="6340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Словарная работа</a:t>
            </a:r>
            <a:endParaRPr lang="ru-RU" sz="5400" b="1" i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232" y="1699354"/>
            <a:ext cx="616245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Носит  домик  на  себе</a:t>
            </a:r>
          </a:p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 на  суше  и  в  воде,</a:t>
            </a:r>
          </a:p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Домик  крепкий, без  калитки</a:t>
            </a:r>
          </a:p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Ходит  чуть  быстрей  улитки.</a:t>
            </a:r>
          </a:p>
          <a:p>
            <a:pPr algn="ctr"/>
            <a:endParaRPr lang="ru-RU" sz="4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01" y="4429044"/>
            <a:ext cx="7919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Как </a:t>
            </a:r>
            <a:r>
              <a:rPr lang="ru-RU" sz="4000" b="1" i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i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передвигается черепаха?</a:t>
            </a:r>
            <a:endParaRPr lang="ru-RU" sz="4000" b="1" i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0535" y="5589240"/>
            <a:ext cx="448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медленно</a:t>
            </a:r>
            <a:endParaRPr lang="ru-RU" sz="66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3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772" y="980728"/>
            <a:ext cx="8136904" cy="20162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Зелёная   листва шелестит   на  ветках.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874" y="2996952"/>
            <a:ext cx="8264700" cy="23042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Пушистые   снежинки ложатся   на  землю.</a:t>
            </a:r>
          </a:p>
          <a:p>
            <a:pPr algn="ctr"/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5013176"/>
            <a:ext cx="8136904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Красный   шар   летит  по  небу.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0874" y="0"/>
            <a:ext cx="8389558" cy="980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Рубрика: «Давай подумаем»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880" y="579240"/>
            <a:ext cx="7848872" cy="14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i="1" dirty="0" smtClean="0">
                <a:solidFill>
                  <a:schemeClr val="tx1"/>
                </a:solidFill>
              </a:rPr>
              <a:t>(</a:t>
            </a:r>
            <a:r>
              <a:rPr lang="ru-RU" sz="5400" b="1" i="1" dirty="0">
                <a:solidFill>
                  <a:schemeClr val="tx1"/>
                </a:solidFill>
              </a:rPr>
              <a:t>какая?) </a:t>
            </a:r>
            <a:r>
              <a:rPr lang="ru-RU" sz="5400" b="1" i="1" dirty="0" smtClean="0">
                <a:solidFill>
                  <a:srgbClr val="00B050"/>
                </a:solidFill>
              </a:rPr>
              <a:t>зелёная  </a:t>
            </a:r>
            <a:r>
              <a:rPr lang="ru-RU" sz="5400" b="1" i="1" u="sng" dirty="0" smtClean="0">
                <a:solidFill>
                  <a:srgbClr val="00B050"/>
                </a:solidFill>
              </a:rPr>
              <a:t>листва</a:t>
            </a:r>
            <a:endParaRPr lang="ru-RU" sz="5400" b="1" i="1" u="sng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808472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i="1" dirty="0" smtClean="0">
                <a:solidFill>
                  <a:srgbClr val="0070C0"/>
                </a:solidFill>
              </a:rPr>
              <a:t> </a:t>
            </a:r>
            <a:r>
              <a:rPr lang="ru-RU" sz="5400" b="1" i="1" dirty="0">
                <a:solidFill>
                  <a:srgbClr val="2F2B20"/>
                </a:solidFill>
              </a:rPr>
              <a:t>(какие?) </a:t>
            </a:r>
            <a:r>
              <a:rPr lang="ru-RU" sz="5400" b="1" i="1" dirty="0" smtClean="0">
                <a:solidFill>
                  <a:srgbClr val="002060"/>
                </a:solidFill>
              </a:rPr>
              <a:t>пушистые </a:t>
            </a:r>
            <a:r>
              <a:rPr lang="ru-RU" sz="5400" b="1" i="1" u="sng" dirty="0" smtClean="0">
                <a:solidFill>
                  <a:srgbClr val="002060"/>
                </a:solidFill>
              </a:rPr>
              <a:t>снежинки</a:t>
            </a:r>
            <a:endParaRPr lang="ru-RU" sz="5400" b="1" i="1" u="sng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360" y="4797152"/>
            <a:ext cx="78488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5400" b="1" i="1" dirty="0" smtClean="0">
                <a:solidFill>
                  <a:schemeClr val="tx1"/>
                </a:solidFill>
              </a:rPr>
              <a:t> </a:t>
            </a:r>
            <a:r>
              <a:rPr lang="ru-RU" sz="5400" b="1" i="1" dirty="0">
                <a:solidFill>
                  <a:schemeClr val="tx1"/>
                </a:solidFill>
              </a:rPr>
              <a:t>(какой?)</a:t>
            </a:r>
            <a:r>
              <a:rPr lang="ru-RU" sz="5400" b="1" i="1" dirty="0">
                <a:solidFill>
                  <a:srgbClr val="C00000"/>
                </a:solidFill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</a:rPr>
              <a:t>красный  </a:t>
            </a:r>
            <a:r>
              <a:rPr lang="ru-RU" sz="5400" b="1" i="1" u="sng" dirty="0" smtClean="0">
                <a:solidFill>
                  <a:srgbClr val="C00000"/>
                </a:solidFill>
              </a:rPr>
              <a:t>шар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547664" y="41568"/>
            <a:ext cx="5760640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Делаем вывод: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268760"/>
            <a:ext cx="8460432" cy="5589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Второстепенный член предложения, который обозначает  </a:t>
            </a:r>
            <a:r>
              <a:rPr lang="ru-RU" sz="5400" b="1" i="1" dirty="0" smtClean="0">
                <a:solidFill>
                  <a:schemeClr val="bg2">
                    <a:lumMod val="50000"/>
                  </a:schemeClr>
                </a:solidFill>
              </a:rPr>
              <a:t>признак предмета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и  отвечает на вопросы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какой?  какая?  какое?  какие?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чей?   чья?   чьё?  чьи?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называется определением.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06489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(какие?)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лесные  </a:t>
            </a:r>
            <a:r>
              <a:rPr lang="ru-RU" sz="5400" b="1" i="1" u="sng" dirty="0" smtClean="0">
                <a:solidFill>
                  <a:schemeClr val="accent5">
                    <a:lumMod val="50000"/>
                  </a:schemeClr>
                </a:solidFill>
              </a:rPr>
              <a:t>орехи</a:t>
            </a:r>
            <a:endParaRPr lang="ru-RU" sz="5400" b="1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5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(какая?)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рыжая  </a:t>
            </a:r>
            <a:r>
              <a:rPr lang="ru-RU" sz="5400" b="1" i="1" u="sng" dirty="0" smtClean="0">
                <a:solidFill>
                  <a:schemeClr val="accent5">
                    <a:lumMod val="50000"/>
                  </a:schemeClr>
                </a:solidFill>
              </a:rPr>
              <a:t>белка</a:t>
            </a:r>
            <a:endParaRPr lang="ru-RU" sz="5400" b="1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5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(какая?)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зелёная  </a:t>
            </a:r>
            <a:r>
              <a:rPr lang="ru-RU" sz="5400" b="1" i="1" u="sng" dirty="0" smtClean="0">
                <a:solidFill>
                  <a:schemeClr val="accent5">
                    <a:lumMod val="50000"/>
                  </a:schemeClr>
                </a:solidFill>
              </a:rPr>
              <a:t>листва</a:t>
            </a:r>
            <a:endParaRPr lang="ru-RU" sz="5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5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 (чьё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?)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беличье  </a:t>
            </a:r>
            <a:r>
              <a:rPr lang="ru-RU" sz="5400" b="1" i="1" u="sng" dirty="0" smtClean="0">
                <a:solidFill>
                  <a:schemeClr val="accent5">
                    <a:lumMod val="50000"/>
                  </a:schemeClr>
                </a:solidFill>
              </a:rPr>
              <a:t>дупло</a:t>
            </a:r>
            <a:endParaRPr lang="ru-RU" sz="5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5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460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6000" b="1" i="1" u="sng" dirty="0" smtClean="0">
                <a:solidFill>
                  <a:schemeClr val="accent6">
                    <a:lumMod val="50000"/>
                  </a:schemeClr>
                </a:solidFill>
              </a:rPr>
              <a:t>Какой</a:t>
            </a:r>
            <a:r>
              <a:rPr lang="ru-RU" sz="6000" b="1" i="1" u="sng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 Красивый</a:t>
            </a: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, гладкий, смешной, каменный, волшебный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6000" b="1" i="1" u="sng" dirty="0" smtClean="0">
                <a:solidFill>
                  <a:schemeClr val="accent6">
                    <a:lumMod val="50000"/>
                  </a:schemeClr>
                </a:solidFill>
              </a:rPr>
              <a:t>Чей</a:t>
            </a:r>
            <a:r>
              <a:rPr lang="ru-RU" sz="6000" b="1" i="1" u="sng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  Бабушкин</a:t>
            </a:r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, заячий.</a:t>
            </a:r>
          </a:p>
        </p:txBody>
      </p:sp>
    </p:spTree>
    <p:extLst>
      <p:ext uri="{BB962C8B-B14F-4D97-AF65-F5344CB8AC3E}">
        <p14:creationId xmlns:p14="http://schemas.microsoft.com/office/powerpoint/2010/main" val="27268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653</TotalTime>
  <Words>280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Презентация урока  по Русскому языку в 3  «А» классе  Тема: «Определение»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  по Русскому языку  Тема: «Определение»</dc:title>
  <dc:creator>Алекс</dc:creator>
  <cp:lastModifiedBy>Алекс</cp:lastModifiedBy>
  <cp:revision>39</cp:revision>
  <dcterms:created xsi:type="dcterms:W3CDTF">2015-10-16T15:36:55Z</dcterms:created>
  <dcterms:modified xsi:type="dcterms:W3CDTF">2015-11-20T18:50:00Z</dcterms:modified>
</cp:coreProperties>
</file>