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0000FF"/>
    <a:srgbClr val="3333FF"/>
    <a:srgbClr val="FF99FF"/>
    <a:srgbClr val="FFFF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8799B23B-EC83-4686-B30A-512413B5E67A}" styleName="Светлый стиль 3 -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CCB5D4-FC68-487F-8791-8EBC802B0B68}" type="datetimeFigureOut">
              <a:rPr lang="ru-RU" smtClean="0"/>
              <a:t>23.11.2009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C7B614-9995-4F4E-9EAA-3E8C767DED29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C7B614-9995-4F4E-9EAA-3E8C767DED29}" type="slidenum">
              <a:rPr lang="ru-RU" smtClean="0"/>
              <a:t>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BBDB6-4478-42EB-B34D-756DCC31D3AD}" type="datetimeFigureOut">
              <a:rPr lang="ru-RU" smtClean="0"/>
              <a:pPr/>
              <a:t>23.11.2009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CDBA8-05E7-4C6E-8250-4D0B853C66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ndAc>
      <p:stSnd>
        <p:snd r:embed="rId1" name="cashreg.wav" builtIn="1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BBDB6-4478-42EB-B34D-756DCC31D3AD}" type="datetimeFigureOut">
              <a:rPr lang="ru-RU" smtClean="0"/>
              <a:pPr/>
              <a:t>23.11.2009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CDBA8-05E7-4C6E-8250-4D0B853C66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ndAc>
      <p:stSnd>
        <p:snd r:embed="rId1" name="cashreg.wav" builtIn="1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BBDB6-4478-42EB-B34D-756DCC31D3AD}" type="datetimeFigureOut">
              <a:rPr lang="ru-RU" smtClean="0"/>
              <a:pPr/>
              <a:t>23.11.2009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CDBA8-05E7-4C6E-8250-4D0B853C66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ndAc>
      <p:stSnd>
        <p:snd r:embed="rId1" name="cashreg.wav" builtIn="1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BBDB6-4478-42EB-B34D-756DCC31D3AD}" type="datetimeFigureOut">
              <a:rPr lang="ru-RU" smtClean="0"/>
              <a:pPr/>
              <a:t>23.11.2009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CDBA8-05E7-4C6E-8250-4D0B853C66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ndAc>
      <p:stSnd>
        <p:snd r:embed="rId1" name="cashreg.wav" builtIn="1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BBDB6-4478-42EB-B34D-756DCC31D3AD}" type="datetimeFigureOut">
              <a:rPr lang="ru-RU" smtClean="0"/>
              <a:pPr/>
              <a:t>23.11.2009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CDBA8-05E7-4C6E-8250-4D0B853C66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ndAc>
      <p:stSnd>
        <p:snd r:embed="rId1" name="cashreg.wav" builtIn="1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BBDB6-4478-42EB-B34D-756DCC31D3AD}" type="datetimeFigureOut">
              <a:rPr lang="ru-RU" smtClean="0"/>
              <a:pPr/>
              <a:t>23.11.2009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CDBA8-05E7-4C6E-8250-4D0B853C66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ndAc>
      <p:stSnd>
        <p:snd r:embed="rId1" name="cashreg.wav" builtIn="1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BBDB6-4478-42EB-B34D-756DCC31D3AD}" type="datetimeFigureOut">
              <a:rPr lang="ru-RU" smtClean="0"/>
              <a:pPr/>
              <a:t>23.11.2009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CDBA8-05E7-4C6E-8250-4D0B853C66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ndAc>
      <p:stSnd>
        <p:snd r:embed="rId1" name="cashreg.wav" builtIn="1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BBDB6-4478-42EB-B34D-756DCC31D3AD}" type="datetimeFigureOut">
              <a:rPr lang="ru-RU" smtClean="0"/>
              <a:pPr/>
              <a:t>23.11.2009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CDBA8-05E7-4C6E-8250-4D0B853C66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ndAc>
      <p:stSnd>
        <p:snd r:embed="rId1" name="cashreg.wav" builtIn="1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BBDB6-4478-42EB-B34D-756DCC31D3AD}" type="datetimeFigureOut">
              <a:rPr lang="ru-RU" smtClean="0"/>
              <a:pPr/>
              <a:t>23.11.2009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CDBA8-05E7-4C6E-8250-4D0B853C66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ndAc>
      <p:stSnd>
        <p:snd r:embed="rId1" name="cashreg.wav" builtIn="1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BBDB6-4478-42EB-B34D-756DCC31D3AD}" type="datetimeFigureOut">
              <a:rPr lang="ru-RU" smtClean="0"/>
              <a:pPr/>
              <a:t>23.11.2009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CDBA8-05E7-4C6E-8250-4D0B853C66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ndAc>
      <p:stSnd>
        <p:snd r:embed="rId1" name="cashreg.wav" builtIn="1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BBDB6-4478-42EB-B34D-756DCC31D3AD}" type="datetimeFigureOut">
              <a:rPr lang="ru-RU" smtClean="0"/>
              <a:pPr/>
              <a:t>23.11.2009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CDBA8-05E7-4C6E-8250-4D0B853C66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ndAc>
      <p:stSnd>
        <p:snd r:embed="rId1" name="cashreg.wav" builtIn="1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2BBDB6-4478-42EB-B34D-756DCC31D3AD}" type="datetimeFigureOut">
              <a:rPr lang="ru-RU" smtClean="0"/>
              <a:pPr/>
              <a:t>23.11.2009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5CDBA8-05E7-4C6E-8250-4D0B853C664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sndAc>
      <p:stSnd>
        <p:snd r:embed="rId13" name="cashreg.wav" builtIn="1"/>
      </p:stSnd>
    </p:sndAc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audio" Target="../media/audio3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00166" y="2130425"/>
            <a:ext cx="6500858" cy="1470025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C00000"/>
                </a:solidFill>
                <a:latin typeface="a_ModernoCm" pitchFamily="82" charset="-52"/>
              </a:rPr>
              <a:t/>
            </a:r>
            <a:br>
              <a:rPr lang="ru-RU" dirty="0" smtClean="0">
                <a:solidFill>
                  <a:srgbClr val="C00000"/>
                </a:solidFill>
                <a:latin typeface="a_ModernoCm" pitchFamily="82" charset="-52"/>
              </a:rPr>
            </a:br>
            <a:r>
              <a:rPr lang="ru-RU" dirty="0">
                <a:solidFill>
                  <a:srgbClr val="C00000"/>
                </a:solidFill>
                <a:latin typeface="a_ModernoCm" pitchFamily="82" charset="-52"/>
              </a:rPr>
              <a:t/>
            </a:r>
            <a:br>
              <a:rPr lang="ru-RU" dirty="0">
                <a:solidFill>
                  <a:srgbClr val="C00000"/>
                </a:solidFill>
                <a:latin typeface="a_ModernoCm" pitchFamily="82" charset="-52"/>
              </a:rPr>
            </a:br>
            <a:r>
              <a:rPr lang="ru-RU" dirty="0" smtClean="0">
                <a:solidFill>
                  <a:srgbClr val="C00000"/>
                </a:solidFill>
                <a:latin typeface="a_ModernoCm" pitchFamily="82" charset="-52"/>
              </a:rPr>
              <a:t>Правописание безударных падежных окончаний имён существительных</a:t>
            </a:r>
            <a:endParaRPr lang="ru-RU" dirty="0">
              <a:solidFill>
                <a:srgbClr val="C00000"/>
              </a:solidFill>
              <a:latin typeface="a_ModernoCm" pitchFamily="82" charset="-52"/>
            </a:endParaRPr>
          </a:p>
        </p:txBody>
      </p:sp>
      <p:pic>
        <p:nvPicPr>
          <p:cNvPr id="7" name="Рисунок 6" descr="FRAME-22.WM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092" y="0"/>
            <a:ext cx="9039816" cy="6858000"/>
          </a:xfrm>
          <a:prstGeom prst="rect">
            <a:avLst/>
          </a:prstGeom>
        </p:spPr>
      </p:pic>
    </p:spTree>
  </p:cSld>
  <p:clrMapOvr>
    <a:masterClrMapping/>
  </p:clrMapOvr>
  <p:transition spd="med">
    <p:sndAc>
      <p:stSnd>
        <p:snd r:embed="rId2" name="cashreg.wav" builtIn="1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714348" y="1357298"/>
          <a:ext cx="2357454" cy="2194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43074"/>
                <a:gridCol w="714380"/>
              </a:tblGrid>
              <a:tr h="333377">
                <a:tc rowSpan="6"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r>
                        <a:rPr lang="ru-RU" sz="2000" b="1" dirty="0" smtClean="0">
                          <a:solidFill>
                            <a:srgbClr val="002060"/>
                          </a:solidFill>
                        </a:rPr>
                        <a:t>конфет</a:t>
                      </a:r>
                      <a:endParaRPr lang="ru-RU" sz="20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002060"/>
                          </a:solidFill>
                        </a:rPr>
                        <a:t>а</a:t>
                      </a:r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FFFFCC"/>
                    </a:solidFill>
                  </a:tcPr>
                </a:tc>
              </a:tr>
              <a:tr h="33337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FFFFCC"/>
                    </a:solidFill>
                  </a:tcPr>
                </a:tc>
              </a:tr>
              <a:tr h="33337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FFFFCC"/>
                    </a:solidFill>
                  </a:tcPr>
                </a:tc>
              </a:tr>
              <a:tr h="33337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FFFFCC"/>
                    </a:solidFill>
                  </a:tcPr>
                </a:tc>
              </a:tr>
              <a:tr h="33337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FFFFCC"/>
                    </a:solidFill>
                  </a:tcPr>
                </a:tc>
              </a:tr>
              <a:tr h="333377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FFFFCC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643306" y="1428736"/>
          <a:ext cx="2143140" cy="2194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54827"/>
                <a:gridCol w="488313"/>
              </a:tblGrid>
              <a:tr h="333377">
                <a:tc rowSpan="6"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r>
                        <a:rPr lang="ru-RU" sz="2000" b="1" dirty="0" err="1" smtClean="0">
                          <a:solidFill>
                            <a:srgbClr val="002060"/>
                          </a:solidFill>
                        </a:rPr>
                        <a:t>кастрюл</a:t>
                      </a:r>
                      <a:endParaRPr lang="ru-RU" sz="20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002060"/>
                          </a:solidFill>
                        </a:rPr>
                        <a:t>я</a:t>
                      </a:r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FFFFCC"/>
                    </a:solidFill>
                  </a:tcPr>
                </a:tc>
              </a:tr>
              <a:tr h="33337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FFFFCC"/>
                    </a:solidFill>
                  </a:tcPr>
                </a:tc>
              </a:tr>
              <a:tr h="33337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FFFFCC"/>
                    </a:solidFill>
                  </a:tcPr>
                </a:tc>
              </a:tr>
              <a:tr h="33337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FFFFCC"/>
                    </a:solidFill>
                  </a:tcPr>
                </a:tc>
              </a:tr>
              <a:tr h="33337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FFFFCC"/>
                    </a:solidFill>
                  </a:tcPr>
                </a:tc>
              </a:tr>
              <a:tr h="333377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FFFFCC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6500826" y="1500174"/>
          <a:ext cx="2143140" cy="2194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54827"/>
                <a:gridCol w="488313"/>
              </a:tblGrid>
              <a:tr h="333377">
                <a:tc rowSpan="6"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sz="2000" b="1" dirty="0" smtClean="0">
                        <a:solidFill>
                          <a:srgbClr val="002060"/>
                        </a:solidFill>
                      </a:endParaRPr>
                    </a:p>
                    <a:p>
                      <a:r>
                        <a:rPr lang="ru-RU" sz="2000" b="1" dirty="0" err="1" smtClean="0">
                          <a:solidFill>
                            <a:srgbClr val="002060"/>
                          </a:solidFill>
                        </a:rPr>
                        <a:t>облак</a:t>
                      </a:r>
                      <a:endParaRPr lang="ru-RU" dirty="0" smtClean="0"/>
                    </a:p>
                  </a:txBody>
                  <a:tcP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002060"/>
                          </a:solidFill>
                        </a:rPr>
                        <a:t>о</a:t>
                      </a:r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FFFFCC"/>
                    </a:solidFill>
                  </a:tcPr>
                </a:tc>
              </a:tr>
              <a:tr h="33337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FFFFCC"/>
                    </a:solidFill>
                  </a:tcPr>
                </a:tc>
              </a:tr>
              <a:tr h="33337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FFFFCC"/>
                    </a:solidFill>
                  </a:tcPr>
                </a:tc>
              </a:tr>
              <a:tr h="33337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FFFFCC"/>
                    </a:solidFill>
                  </a:tcPr>
                </a:tc>
              </a:tr>
              <a:tr h="33337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FFFFCC"/>
                    </a:solidFill>
                  </a:tcPr>
                </a:tc>
              </a:tr>
              <a:tr h="333377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FFFFCC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714348" y="4143380"/>
          <a:ext cx="2071702" cy="2194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99666"/>
                <a:gridCol w="472036"/>
              </a:tblGrid>
              <a:tr h="333377">
                <a:tc rowSpan="6"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r>
                        <a:rPr lang="ru-RU" sz="2000" b="1" dirty="0" smtClean="0">
                          <a:solidFill>
                            <a:srgbClr val="002060"/>
                          </a:solidFill>
                        </a:rPr>
                        <a:t>пол</a:t>
                      </a:r>
                      <a:endParaRPr lang="ru-RU" sz="20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2060"/>
                          </a:solidFill>
                        </a:rPr>
                        <a:t>е</a:t>
                      </a:r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FFFFCC"/>
                    </a:solidFill>
                  </a:tcPr>
                </a:tc>
              </a:tr>
              <a:tr h="33337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FFFFCC"/>
                    </a:solidFill>
                  </a:tcPr>
                </a:tc>
              </a:tr>
              <a:tr h="33337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FFFFCC"/>
                    </a:solidFill>
                  </a:tcPr>
                </a:tc>
              </a:tr>
              <a:tr h="33337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FFFFCC"/>
                    </a:solidFill>
                  </a:tcPr>
                </a:tc>
              </a:tr>
              <a:tr h="33337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FFFFCC"/>
                    </a:solidFill>
                  </a:tcPr>
                </a:tc>
              </a:tr>
              <a:tr h="333377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FFFFCC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3714744" y="4143380"/>
          <a:ext cx="1833554" cy="2194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15780"/>
                <a:gridCol w="417774"/>
              </a:tblGrid>
              <a:tr h="333377">
                <a:tc rowSpan="6"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r>
                        <a:rPr lang="ru-RU" sz="1400" dirty="0" smtClean="0"/>
                        <a:t>           </a:t>
                      </a:r>
                      <a:r>
                        <a:rPr lang="ru-RU" sz="1400" b="1" u="sng" dirty="0" err="1" smtClean="0">
                          <a:solidFill>
                            <a:srgbClr val="002060"/>
                          </a:solidFill>
                        </a:rPr>
                        <a:t>ь</a:t>
                      </a:r>
                      <a:endParaRPr lang="ru-RU" sz="1400" b="1" dirty="0" smtClean="0">
                        <a:solidFill>
                          <a:srgbClr val="002060"/>
                        </a:solidFill>
                      </a:endParaRPr>
                    </a:p>
                    <a:p>
                      <a:r>
                        <a:rPr lang="ru-RU" sz="2000" b="1" dirty="0" err="1" smtClean="0">
                          <a:solidFill>
                            <a:srgbClr val="002060"/>
                          </a:solidFill>
                        </a:rPr>
                        <a:t>ноч</a:t>
                      </a:r>
                      <a:endParaRPr lang="ru-RU" sz="20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FFFFCC"/>
                    </a:solidFill>
                  </a:tcPr>
                </a:tc>
              </a:tr>
              <a:tr h="33337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FFFFCC"/>
                    </a:solidFill>
                  </a:tcPr>
                </a:tc>
              </a:tr>
              <a:tr h="33337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FFFFCC"/>
                    </a:solidFill>
                  </a:tcPr>
                </a:tc>
              </a:tr>
              <a:tr h="33337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FFFFCC"/>
                    </a:solidFill>
                  </a:tcPr>
                </a:tc>
              </a:tr>
              <a:tr h="33337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FFFFCC"/>
                    </a:solidFill>
                  </a:tcPr>
                </a:tc>
              </a:tr>
              <a:tr h="333377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FFFFCC"/>
                    </a:solidFill>
                  </a:tcPr>
                </a:tc>
              </a:tr>
            </a:tbl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5214942" y="4286256"/>
            <a:ext cx="214314" cy="14287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6286512" y="4143380"/>
          <a:ext cx="2428892" cy="2194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85950"/>
                <a:gridCol w="642942"/>
              </a:tblGrid>
              <a:tr h="333377">
                <a:tc rowSpan="6">
                  <a:txBody>
                    <a:bodyPr/>
                    <a:lstStyle/>
                    <a:p>
                      <a:endParaRPr lang="ru-RU" dirty="0" smtClean="0">
                        <a:solidFill>
                          <a:srgbClr val="002060"/>
                        </a:solidFill>
                      </a:endParaRPr>
                    </a:p>
                    <a:p>
                      <a:endParaRPr lang="ru-RU" dirty="0" smtClean="0">
                        <a:solidFill>
                          <a:schemeClr val="tx2"/>
                        </a:solidFill>
                      </a:endParaRPr>
                    </a:p>
                    <a:p>
                      <a:r>
                        <a:rPr lang="ru-RU" sz="140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en-US" sz="1400" dirty="0" smtClean="0">
                          <a:solidFill>
                            <a:srgbClr val="002060"/>
                          </a:solidFill>
                        </a:rPr>
                        <a:t>                     </a:t>
                      </a:r>
                      <a:r>
                        <a:rPr lang="ru-RU" sz="1400" b="1" u="sng" dirty="0" err="1" smtClean="0">
                          <a:solidFill>
                            <a:srgbClr val="002060"/>
                          </a:solidFill>
                        </a:rPr>
                        <a:t>ь</a:t>
                      </a:r>
                      <a:r>
                        <a:rPr lang="ru-RU" sz="1400" b="1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ru-RU" sz="1400" dirty="0" smtClean="0">
                          <a:solidFill>
                            <a:srgbClr val="002060"/>
                          </a:solidFill>
                        </a:rPr>
                        <a:t>                        </a:t>
                      </a:r>
                      <a:r>
                        <a:rPr lang="en-US" sz="1400" dirty="0" smtClean="0">
                          <a:solidFill>
                            <a:srgbClr val="002060"/>
                          </a:solidFill>
                        </a:rPr>
                        <a:t>                                        </a:t>
                      </a:r>
                      <a:endParaRPr lang="ru-RU" sz="2000" b="1" u="sng" dirty="0" smtClean="0">
                        <a:solidFill>
                          <a:srgbClr val="002060"/>
                        </a:solidFill>
                      </a:endParaRPr>
                    </a:p>
                    <a:p>
                      <a:r>
                        <a:rPr lang="ru-RU" sz="2000" b="1" u="none" dirty="0" err="1" smtClean="0">
                          <a:solidFill>
                            <a:srgbClr val="002060"/>
                          </a:solidFill>
                        </a:rPr>
                        <a:t>молодёж</a:t>
                      </a:r>
                      <a:endParaRPr lang="ru-RU" sz="1400" b="1" u="none" dirty="0" smtClean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FFFFCC"/>
                    </a:solidFill>
                  </a:tcPr>
                </a:tc>
              </a:tr>
              <a:tr h="33337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FFFFCC"/>
                    </a:solidFill>
                  </a:tcPr>
                </a:tc>
              </a:tr>
              <a:tr h="33337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FFFFCC"/>
                    </a:solidFill>
                  </a:tcPr>
                </a:tc>
              </a:tr>
              <a:tr h="33337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FFCC"/>
                    </a:solidFill>
                  </a:tcPr>
                </a:tc>
              </a:tr>
              <a:tr h="33337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FFFFCC"/>
                    </a:solidFill>
                  </a:tcPr>
                </a:tc>
              </a:tr>
              <a:tr h="333377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FFFFCC"/>
                    </a:solidFill>
                  </a:tcPr>
                </a:tc>
              </a:tr>
            </a:tbl>
          </a:graphicData>
        </a:graphic>
      </p:graphicFrame>
      <p:sp>
        <p:nvSpPr>
          <p:cNvPr id="11" name="Прямоугольник 10"/>
          <p:cNvSpPr/>
          <p:nvPr/>
        </p:nvSpPr>
        <p:spPr>
          <a:xfrm>
            <a:off x="8286776" y="4286256"/>
            <a:ext cx="214314" cy="14287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8286776" y="5357826"/>
            <a:ext cx="214314" cy="14287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1071538" y="428604"/>
            <a:ext cx="70009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2643174" y="500042"/>
            <a:ext cx="3929090" cy="461665"/>
          </a:xfrm>
          <a:prstGeom prst="rect">
            <a:avLst/>
          </a:prstGeom>
          <a:solidFill>
            <a:srgbClr val="FFFFCC"/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C00000"/>
                </a:solidFill>
                <a:latin typeface="a_AlbionicNr" pitchFamily="34" charset="-52"/>
              </a:rPr>
              <a:t>Проверим заполнение карточек</a:t>
            </a:r>
            <a:endParaRPr lang="ru-RU" sz="2400" dirty="0">
              <a:solidFill>
                <a:srgbClr val="C00000"/>
              </a:solidFill>
              <a:latin typeface="a_AlbionicNr" pitchFamily="34" charset="-52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571736" y="1785926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err="1" smtClean="0">
                <a:solidFill>
                  <a:srgbClr val="002060"/>
                </a:solidFill>
              </a:rPr>
              <a:t>ы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571736" y="2143116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е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500298" y="2500306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</a:t>
            </a:r>
            <a:r>
              <a:rPr lang="ru-RU" b="1" dirty="0" smtClean="0">
                <a:solidFill>
                  <a:srgbClr val="002060"/>
                </a:solidFill>
              </a:rPr>
              <a:t>у</a:t>
            </a:r>
            <a:endParaRPr lang="ru-RU" dirty="0"/>
          </a:p>
        </p:txBody>
      </p:sp>
      <p:sp>
        <p:nvSpPr>
          <p:cNvPr id="26" name="TextBox 25"/>
          <p:cNvSpPr txBox="1"/>
          <p:nvPr/>
        </p:nvSpPr>
        <p:spPr>
          <a:xfrm>
            <a:off x="2428860" y="2786058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ой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500298" y="3214686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 е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357818" y="1785926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и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357818" y="2214554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е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357818" y="2571744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err="1" smtClean="0">
                <a:solidFill>
                  <a:srgbClr val="002060"/>
                </a:solidFill>
              </a:rPr>
              <a:t>ю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357818" y="2928934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ей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357818" y="3214686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е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8215338" y="1928802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а</a:t>
            </a:r>
            <a:endParaRPr lang="ru-RU" b="1" dirty="0"/>
          </a:p>
        </p:txBody>
      </p:sp>
      <p:sp>
        <p:nvSpPr>
          <p:cNvPr id="34" name="TextBox 33"/>
          <p:cNvSpPr txBox="1"/>
          <p:nvPr/>
        </p:nvSpPr>
        <p:spPr>
          <a:xfrm>
            <a:off x="8215338" y="2214554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у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8215338" y="2643182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о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8143900" y="3000372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err="1" smtClean="0">
                <a:solidFill>
                  <a:srgbClr val="002060"/>
                </a:solidFill>
              </a:rPr>
              <a:t>ом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8215338" y="3357562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е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2357422" y="4572008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я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2357422" y="4929198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err="1" smtClean="0">
                <a:solidFill>
                  <a:srgbClr val="002060"/>
                </a:solidFill>
              </a:rPr>
              <a:t>ю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2357422" y="5214950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е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2285984" y="5643578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ем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2357422" y="6000768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е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5143504" y="4572008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и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5143504" y="4929198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и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5214942" y="5357826"/>
            <a:ext cx="214314" cy="14287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TextBox 45"/>
          <p:cNvSpPr txBox="1"/>
          <p:nvPr/>
        </p:nvSpPr>
        <p:spPr>
          <a:xfrm>
            <a:off x="5143504" y="5643578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err="1" smtClean="0">
                <a:solidFill>
                  <a:srgbClr val="002060"/>
                </a:solidFill>
              </a:rPr>
              <a:t>ю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143504" y="6000768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и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8215338" y="4500570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и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8215338" y="4857760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и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8215338" y="5643578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err="1" smtClean="0">
                <a:solidFill>
                  <a:srgbClr val="002060"/>
                </a:solidFill>
              </a:rPr>
              <a:t>ю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8215338" y="6000768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и</a:t>
            </a:r>
            <a:endParaRPr lang="ru-RU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22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 animBg="1"/>
      <p:bldP spid="46" grpId="0"/>
      <p:bldP spid="47" grpId="0"/>
      <p:bldP spid="48" grpId="0"/>
      <p:bldP spid="49" grpId="0"/>
      <p:bldP spid="50" grpId="0"/>
      <p:bldP spid="5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1357290" y="285728"/>
            <a:ext cx="67866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graphicFrame>
        <p:nvGraphicFramePr>
          <p:cNvPr id="19" name="Таблица 18"/>
          <p:cNvGraphicFramePr>
            <a:graphicFrameLocks noGrp="1"/>
          </p:cNvGraphicFramePr>
          <p:nvPr/>
        </p:nvGraphicFramePr>
        <p:xfrm>
          <a:off x="526472" y="357166"/>
          <a:ext cx="8260369" cy="6174174"/>
        </p:xfrm>
        <a:graphic>
          <a:graphicData uri="http://schemas.openxmlformats.org/drawingml/2006/table">
            <a:tbl>
              <a:tblPr/>
              <a:tblGrid>
                <a:gridCol w="3045396"/>
                <a:gridCol w="2571768"/>
                <a:gridCol w="2643205"/>
              </a:tblGrid>
              <a:tr h="928694">
                <a:tc gridSpan="3">
                  <a:txBody>
                    <a:bodyPr/>
                    <a:lstStyle/>
                    <a:p>
                      <a:endParaRPr lang="ru-RU" sz="2800" dirty="0" smtClean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mpd="sng">
                      <a:solidFill>
                        <a:srgbClr val="0000FF"/>
                      </a:solidFill>
                      <a:prstDash val="soli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5725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88224">
                <a:tc>
                  <a:txBody>
                    <a:bodyPr/>
                    <a:lstStyle/>
                    <a:p>
                      <a:endParaRPr lang="ru-RU" sz="2400" b="1" dirty="0" smtClean="0">
                        <a:solidFill>
                          <a:srgbClr val="0000FF"/>
                        </a:solidFill>
                      </a:endParaRPr>
                    </a:p>
                    <a:p>
                      <a:endParaRPr lang="ru-RU" sz="2400" b="1" dirty="0" smtClean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mpd="sng">
                      <a:solidFill>
                        <a:srgbClr val="0000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2400" b="1" i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mpd="sng">
                      <a:solidFill>
                        <a:srgbClr val="0000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mpd="sng">
                      <a:solidFill>
                        <a:srgbClr val="0000FF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785786" y="500042"/>
            <a:ext cx="77153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0000FF"/>
                </a:solidFill>
              </a:rPr>
              <a:t>Падежи</a:t>
            </a:r>
            <a:endParaRPr lang="ru-RU" sz="3200" b="1" dirty="0">
              <a:solidFill>
                <a:srgbClr val="0000FF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85786" y="1428736"/>
            <a:ext cx="21431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00FF"/>
                </a:solidFill>
              </a:rPr>
              <a:t>Название падежей</a:t>
            </a:r>
            <a:endParaRPr lang="ru-RU" b="1" dirty="0">
              <a:solidFill>
                <a:srgbClr val="0000FF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357554" y="1428736"/>
            <a:ext cx="2500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00FF"/>
                </a:solidFill>
              </a:rPr>
              <a:t>Падежный вопрос</a:t>
            </a:r>
            <a:endParaRPr lang="ru-RU" b="1" dirty="0">
              <a:solidFill>
                <a:srgbClr val="0000FF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072198" y="1428736"/>
            <a:ext cx="25717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00FF"/>
                </a:solidFill>
              </a:rPr>
              <a:t>Вспомогательное слово</a:t>
            </a:r>
            <a:endParaRPr lang="ru-RU" b="1" dirty="0">
              <a:solidFill>
                <a:srgbClr val="0000FF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71472" y="2285992"/>
            <a:ext cx="30003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00FF"/>
                </a:solidFill>
              </a:rPr>
              <a:t>Именительный</a:t>
            </a:r>
            <a:endParaRPr lang="ru-RU" sz="2400" b="1" dirty="0">
              <a:solidFill>
                <a:srgbClr val="0000FF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571868" y="2285992"/>
            <a:ext cx="25717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dirty="0" smtClean="0">
                <a:solidFill>
                  <a:srgbClr val="0000FF"/>
                </a:solidFill>
              </a:rPr>
              <a:t>Кто</a:t>
            </a:r>
            <a:r>
              <a:rPr lang="ru-RU" sz="2400" b="1" i="1" dirty="0" smtClean="0">
                <a:solidFill>
                  <a:srgbClr val="0000FF"/>
                </a:solidFill>
              </a:rPr>
              <a:t>?  </a:t>
            </a:r>
            <a:r>
              <a:rPr lang="ru-RU" sz="2000" b="1" i="1" dirty="0" smtClean="0">
                <a:solidFill>
                  <a:srgbClr val="0000FF"/>
                </a:solidFill>
              </a:rPr>
              <a:t>Что</a:t>
            </a:r>
            <a:r>
              <a:rPr lang="ru-RU" sz="2400" b="1" i="1" dirty="0" smtClean="0">
                <a:solidFill>
                  <a:srgbClr val="0000FF"/>
                </a:solidFill>
              </a:rPr>
              <a:t>?</a:t>
            </a:r>
            <a:endParaRPr lang="ru-RU" sz="2400" b="1" i="1" dirty="0">
              <a:solidFill>
                <a:srgbClr val="0000FF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286512" y="2285992"/>
            <a:ext cx="25717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00FF"/>
                </a:solidFill>
              </a:rPr>
              <a:t>существует</a:t>
            </a:r>
            <a:endParaRPr lang="ru-RU" sz="2400" b="1" dirty="0">
              <a:solidFill>
                <a:srgbClr val="0000FF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71472" y="2786058"/>
            <a:ext cx="25717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00FF"/>
                </a:solidFill>
              </a:rPr>
              <a:t>Родительный</a:t>
            </a:r>
            <a:endParaRPr lang="ru-RU" sz="2400" b="1" dirty="0">
              <a:solidFill>
                <a:srgbClr val="0000FF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571868" y="2786058"/>
            <a:ext cx="25003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dirty="0" smtClean="0">
                <a:solidFill>
                  <a:srgbClr val="0000FF"/>
                </a:solidFill>
              </a:rPr>
              <a:t>Кого</a:t>
            </a:r>
            <a:r>
              <a:rPr lang="ru-RU" sz="2800" b="1" i="1" dirty="0" smtClean="0">
                <a:solidFill>
                  <a:srgbClr val="0000FF"/>
                </a:solidFill>
              </a:rPr>
              <a:t>? </a:t>
            </a:r>
            <a:r>
              <a:rPr lang="ru-RU" sz="2000" b="1" i="1" dirty="0" smtClean="0">
                <a:solidFill>
                  <a:srgbClr val="0000FF"/>
                </a:solidFill>
              </a:rPr>
              <a:t>Чего</a:t>
            </a:r>
            <a:r>
              <a:rPr lang="ru-RU" sz="2800" b="1" i="1" dirty="0" smtClean="0">
                <a:solidFill>
                  <a:srgbClr val="0000FF"/>
                </a:solidFill>
              </a:rPr>
              <a:t>?</a:t>
            </a:r>
            <a:endParaRPr lang="ru-RU" sz="2800" b="1" i="1" dirty="0">
              <a:solidFill>
                <a:srgbClr val="0000FF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357950" y="2786058"/>
            <a:ext cx="25717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00FF"/>
                </a:solidFill>
              </a:rPr>
              <a:t>нет</a:t>
            </a:r>
            <a:endParaRPr lang="ru-RU" sz="2800" b="1" dirty="0">
              <a:solidFill>
                <a:srgbClr val="0000FF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71472" y="3286124"/>
            <a:ext cx="25717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00FF"/>
                </a:solidFill>
              </a:rPr>
              <a:t>Дательный</a:t>
            </a:r>
            <a:endParaRPr lang="ru-RU" sz="2400" b="1" dirty="0">
              <a:solidFill>
                <a:srgbClr val="0000FF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3643306" y="3286124"/>
            <a:ext cx="25003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dirty="0" smtClean="0">
                <a:solidFill>
                  <a:srgbClr val="0000FF"/>
                </a:solidFill>
              </a:rPr>
              <a:t>Кому</a:t>
            </a:r>
            <a:r>
              <a:rPr lang="ru-RU" sz="2400" b="1" i="1" dirty="0" smtClean="0">
                <a:solidFill>
                  <a:srgbClr val="0000FF"/>
                </a:solidFill>
              </a:rPr>
              <a:t>?  </a:t>
            </a:r>
            <a:r>
              <a:rPr lang="ru-RU" sz="2000" b="1" i="1" dirty="0" smtClean="0">
                <a:solidFill>
                  <a:srgbClr val="0000FF"/>
                </a:solidFill>
              </a:rPr>
              <a:t>Чему</a:t>
            </a:r>
            <a:r>
              <a:rPr lang="ru-RU" sz="2400" b="1" i="1" dirty="0" smtClean="0">
                <a:solidFill>
                  <a:srgbClr val="0000FF"/>
                </a:solidFill>
              </a:rPr>
              <a:t>?</a:t>
            </a:r>
            <a:endParaRPr lang="ru-RU" sz="2400" b="1" i="1" dirty="0">
              <a:solidFill>
                <a:srgbClr val="0000FF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6357950" y="3286124"/>
            <a:ext cx="25717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00FF"/>
                </a:solidFill>
              </a:rPr>
              <a:t>дать</a:t>
            </a:r>
            <a:endParaRPr lang="ru-RU" sz="2400" b="1" dirty="0">
              <a:solidFill>
                <a:srgbClr val="0000FF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71472" y="3786190"/>
            <a:ext cx="29289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00FF"/>
                </a:solidFill>
              </a:rPr>
              <a:t>Винительный</a:t>
            </a:r>
            <a:endParaRPr lang="ru-RU" sz="2400" b="1" dirty="0">
              <a:solidFill>
                <a:srgbClr val="0000FF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571868" y="3786190"/>
            <a:ext cx="25003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dirty="0" smtClean="0">
                <a:solidFill>
                  <a:srgbClr val="0000FF"/>
                </a:solidFill>
              </a:rPr>
              <a:t>Кого</a:t>
            </a:r>
            <a:r>
              <a:rPr lang="ru-RU" sz="2400" b="1" i="1" dirty="0" smtClean="0">
                <a:solidFill>
                  <a:srgbClr val="0000FF"/>
                </a:solidFill>
              </a:rPr>
              <a:t>?  </a:t>
            </a:r>
            <a:r>
              <a:rPr lang="ru-RU" sz="2000" b="1" i="1" dirty="0" smtClean="0">
                <a:solidFill>
                  <a:srgbClr val="0000FF"/>
                </a:solidFill>
              </a:rPr>
              <a:t>Что</a:t>
            </a:r>
            <a:r>
              <a:rPr lang="ru-RU" sz="2400" b="1" i="1" dirty="0" smtClean="0">
                <a:solidFill>
                  <a:srgbClr val="0000FF"/>
                </a:solidFill>
              </a:rPr>
              <a:t>?</a:t>
            </a:r>
            <a:endParaRPr lang="ru-RU" sz="2400" b="1" i="1" dirty="0">
              <a:solidFill>
                <a:srgbClr val="0000FF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6357950" y="3786190"/>
            <a:ext cx="25717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00FF"/>
                </a:solidFill>
              </a:rPr>
              <a:t>вижу</a:t>
            </a:r>
            <a:endParaRPr lang="ru-RU" sz="2400" b="1" dirty="0">
              <a:solidFill>
                <a:srgbClr val="0000FF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571472" y="4286256"/>
            <a:ext cx="30003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00FF"/>
                </a:solidFill>
              </a:rPr>
              <a:t>Творительный</a:t>
            </a:r>
            <a:endParaRPr lang="ru-RU" sz="2400" b="1" dirty="0">
              <a:solidFill>
                <a:srgbClr val="0000FF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3571868" y="4357694"/>
            <a:ext cx="24288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dirty="0" smtClean="0">
                <a:solidFill>
                  <a:srgbClr val="0000FF"/>
                </a:solidFill>
              </a:rPr>
              <a:t>Кем</a:t>
            </a:r>
            <a:r>
              <a:rPr lang="ru-RU" sz="2400" b="1" i="1" dirty="0" smtClean="0">
                <a:solidFill>
                  <a:srgbClr val="0000FF"/>
                </a:solidFill>
              </a:rPr>
              <a:t>?  </a:t>
            </a:r>
            <a:r>
              <a:rPr lang="ru-RU" sz="2000" b="1" i="1" dirty="0" smtClean="0">
                <a:solidFill>
                  <a:srgbClr val="0000FF"/>
                </a:solidFill>
              </a:rPr>
              <a:t>Чем</a:t>
            </a:r>
            <a:r>
              <a:rPr lang="ru-RU" sz="2400" b="1" i="1" dirty="0" smtClean="0">
                <a:solidFill>
                  <a:srgbClr val="0000FF"/>
                </a:solidFill>
              </a:rPr>
              <a:t>?</a:t>
            </a:r>
            <a:endParaRPr lang="ru-RU" sz="2400" b="1" i="1" dirty="0">
              <a:solidFill>
                <a:srgbClr val="0000FF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6357950" y="4286256"/>
            <a:ext cx="25003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00FF"/>
                </a:solidFill>
              </a:rPr>
              <a:t>горжусь</a:t>
            </a:r>
            <a:endParaRPr lang="ru-RU" sz="2400" b="1" dirty="0">
              <a:solidFill>
                <a:srgbClr val="0000FF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642910" y="4786322"/>
            <a:ext cx="27860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00FF"/>
                </a:solidFill>
              </a:rPr>
              <a:t>Предложный</a:t>
            </a:r>
            <a:endParaRPr lang="ru-RU" sz="2400" b="1" dirty="0">
              <a:solidFill>
                <a:srgbClr val="0000FF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3571868" y="4786322"/>
            <a:ext cx="285752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dirty="0" smtClean="0">
                <a:solidFill>
                  <a:srgbClr val="0000FF"/>
                </a:solidFill>
              </a:rPr>
              <a:t>О</a:t>
            </a:r>
            <a:r>
              <a:rPr lang="ru-RU" sz="2800" b="1" i="1" dirty="0" smtClean="0">
                <a:solidFill>
                  <a:srgbClr val="0000FF"/>
                </a:solidFill>
              </a:rPr>
              <a:t> </a:t>
            </a:r>
            <a:r>
              <a:rPr lang="ru-RU" sz="2000" b="1" i="1" dirty="0" smtClean="0">
                <a:solidFill>
                  <a:srgbClr val="0000FF"/>
                </a:solidFill>
              </a:rPr>
              <a:t>ком?</a:t>
            </a:r>
            <a:r>
              <a:rPr lang="ru-RU" sz="2800" b="1" i="1" dirty="0" smtClean="0">
                <a:solidFill>
                  <a:srgbClr val="0000FF"/>
                </a:solidFill>
              </a:rPr>
              <a:t> </a:t>
            </a:r>
            <a:r>
              <a:rPr lang="ru-RU" sz="2000" b="1" i="1" dirty="0" smtClean="0">
                <a:solidFill>
                  <a:srgbClr val="0000FF"/>
                </a:solidFill>
              </a:rPr>
              <a:t>О чём?</a:t>
            </a:r>
          </a:p>
          <a:p>
            <a:endParaRPr lang="ru-RU" sz="2400" b="1" i="1" dirty="0">
              <a:solidFill>
                <a:srgbClr val="0000FF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6286512" y="4786322"/>
            <a:ext cx="26432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00FF"/>
                </a:solidFill>
              </a:rPr>
              <a:t>думаю</a:t>
            </a:r>
            <a:endParaRPr lang="ru-RU" sz="2400" b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ransition spd="med">
    <p:sndAc>
      <p:stSnd>
        <p:snd r:embed="rId2" name="cashreg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мешки.bmp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" y="1357298"/>
            <a:ext cx="9144000" cy="492922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714480" y="214290"/>
            <a:ext cx="5429288" cy="369332"/>
          </a:xfrm>
          <a:prstGeom prst="rect">
            <a:avLst/>
          </a:prstGeom>
          <a:solidFill>
            <a:srgbClr val="FFFF99"/>
          </a:solidFill>
          <a:ln w="38100"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Три склонения имён существительных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00034" y="857232"/>
            <a:ext cx="2214578" cy="135732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3357554" y="857232"/>
            <a:ext cx="2214578" cy="135732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6072198" y="857232"/>
            <a:ext cx="2214578" cy="135732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500034" y="1000108"/>
            <a:ext cx="221457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ж</a:t>
            </a:r>
            <a:r>
              <a:rPr lang="ru-RU" b="1" dirty="0" smtClean="0">
                <a:solidFill>
                  <a:srgbClr val="C00000"/>
                </a:solidFill>
              </a:rPr>
              <a:t>енский род,</a:t>
            </a:r>
          </a:p>
          <a:p>
            <a:r>
              <a:rPr lang="ru-RU" b="1" dirty="0" smtClean="0">
                <a:solidFill>
                  <a:srgbClr val="C00000"/>
                </a:solidFill>
              </a:rPr>
              <a:t>м</a:t>
            </a:r>
            <a:r>
              <a:rPr lang="ru-RU" b="1" dirty="0" smtClean="0">
                <a:solidFill>
                  <a:srgbClr val="C00000"/>
                </a:solidFill>
              </a:rPr>
              <a:t>ужской род,</a:t>
            </a:r>
          </a:p>
          <a:p>
            <a:r>
              <a:rPr lang="ru-RU" b="1" dirty="0" smtClean="0">
                <a:solidFill>
                  <a:srgbClr val="C00000"/>
                </a:solidFill>
              </a:rPr>
              <a:t>в</a:t>
            </a:r>
            <a:r>
              <a:rPr lang="ru-RU" b="1" dirty="0" smtClean="0">
                <a:solidFill>
                  <a:srgbClr val="C00000"/>
                </a:solidFill>
              </a:rPr>
              <a:t> начальной форме  а   я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571604" y="1928802"/>
            <a:ext cx="285752" cy="21431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1928794" y="1928802"/>
            <a:ext cx="285752" cy="21431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3357554" y="1000108"/>
            <a:ext cx="221457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м</a:t>
            </a:r>
            <a:r>
              <a:rPr lang="ru-RU" b="1" dirty="0" smtClean="0">
                <a:solidFill>
                  <a:srgbClr val="C00000"/>
                </a:solidFill>
              </a:rPr>
              <a:t>ужской род,</a:t>
            </a:r>
          </a:p>
          <a:p>
            <a:r>
              <a:rPr lang="ru-RU" b="1" dirty="0" smtClean="0">
                <a:solidFill>
                  <a:srgbClr val="C00000"/>
                </a:solidFill>
              </a:rPr>
              <a:t>с</a:t>
            </a:r>
            <a:r>
              <a:rPr lang="ru-RU" b="1" dirty="0" smtClean="0">
                <a:solidFill>
                  <a:srgbClr val="C00000"/>
                </a:solidFill>
              </a:rPr>
              <a:t>редний род,</a:t>
            </a:r>
          </a:p>
          <a:p>
            <a:r>
              <a:rPr lang="ru-RU" b="1" dirty="0" smtClean="0">
                <a:solidFill>
                  <a:srgbClr val="C00000"/>
                </a:solidFill>
              </a:rPr>
              <a:t>в</a:t>
            </a:r>
            <a:r>
              <a:rPr lang="ru-RU" b="1" dirty="0" smtClean="0">
                <a:solidFill>
                  <a:srgbClr val="C00000"/>
                </a:solidFill>
              </a:rPr>
              <a:t> начальной форме      , о  е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429124" y="1928802"/>
            <a:ext cx="285752" cy="21431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4857752" y="1928802"/>
            <a:ext cx="285752" cy="21431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5214942" y="1928802"/>
            <a:ext cx="285752" cy="21431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6072198" y="928670"/>
            <a:ext cx="221457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ж</a:t>
            </a:r>
            <a:r>
              <a:rPr lang="ru-RU" b="1" dirty="0" smtClean="0">
                <a:solidFill>
                  <a:srgbClr val="C00000"/>
                </a:solidFill>
              </a:rPr>
              <a:t>енский род, в начальной форме  </a:t>
            </a:r>
            <a:r>
              <a:rPr lang="ru-RU" b="1" dirty="0" err="1" smtClean="0">
                <a:solidFill>
                  <a:srgbClr val="C00000"/>
                </a:solidFill>
              </a:rPr>
              <a:t>ь</a:t>
            </a:r>
            <a:r>
              <a:rPr lang="ru-RU" b="1" dirty="0" smtClean="0">
                <a:solidFill>
                  <a:srgbClr val="C00000"/>
                </a:solidFill>
              </a:rPr>
              <a:t>  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7572396" y="1571612"/>
            <a:ext cx="285752" cy="21431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357158" y="3357562"/>
            <a:ext cx="271461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И.п.- земля вода</a:t>
            </a:r>
          </a:p>
          <a:p>
            <a:r>
              <a:rPr lang="ru-RU" dirty="0" smtClean="0">
                <a:solidFill>
                  <a:srgbClr val="C00000"/>
                </a:solidFill>
              </a:rPr>
              <a:t>Р.п.- земли воды</a:t>
            </a:r>
          </a:p>
          <a:p>
            <a:r>
              <a:rPr lang="ru-RU" dirty="0" smtClean="0">
                <a:solidFill>
                  <a:srgbClr val="C00000"/>
                </a:solidFill>
              </a:rPr>
              <a:t>Д.п.- земле воде</a:t>
            </a:r>
          </a:p>
          <a:p>
            <a:r>
              <a:rPr lang="ru-RU" dirty="0" smtClean="0">
                <a:solidFill>
                  <a:srgbClr val="C00000"/>
                </a:solidFill>
              </a:rPr>
              <a:t>В.п.- землю воду</a:t>
            </a:r>
          </a:p>
          <a:p>
            <a:r>
              <a:rPr lang="ru-RU" dirty="0" smtClean="0">
                <a:solidFill>
                  <a:srgbClr val="C00000"/>
                </a:solidFill>
              </a:rPr>
              <a:t>Т.п.- землёй водой</a:t>
            </a:r>
          </a:p>
          <a:p>
            <a:r>
              <a:rPr lang="ru-RU" dirty="0" smtClean="0">
                <a:solidFill>
                  <a:srgbClr val="C00000"/>
                </a:solidFill>
              </a:rPr>
              <a:t>П.п.- о земле о воде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571868" y="3429000"/>
            <a:ext cx="271464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И.п.- конь окно</a:t>
            </a:r>
          </a:p>
          <a:p>
            <a:r>
              <a:rPr lang="ru-RU" dirty="0" smtClean="0">
                <a:solidFill>
                  <a:srgbClr val="C00000"/>
                </a:solidFill>
              </a:rPr>
              <a:t>Р.п.- коня окна</a:t>
            </a:r>
          </a:p>
          <a:p>
            <a:r>
              <a:rPr lang="ru-RU" dirty="0" smtClean="0">
                <a:solidFill>
                  <a:srgbClr val="C00000"/>
                </a:solidFill>
              </a:rPr>
              <a:t>Д.п.- коню окну</a:t>
            </a:r>
          </a:p>
          <a:p>
            <a:r>
              <a:rPr lang="ru-RU" dirty="0" smtClean="0">
                <a:solidFill>
                  <a:srgbClr val="C00000"/>
                </a:solidFill>
              </a:rPr>
              <a:t>В.п.- коня окно</a:t>
            </a:r>
          </a:p>
          <a:p>
            <a:r>
              <a:rPr lang="ru-RU" dirty="0" smtClean="0">
                <a:solidFill>
                  <a:srgbClr val="C00000"/>
                </a:solidFill>
              </a:rPr>
              <a:t>Т.п.- конём окном</a:t>
            </a:r>
          </a:p>
          <a:p>
            <a:r>
              <a:rPr lang="ru-RU" dirty="0" smtClean="0">
                <a:solidFill>
                  <a:srgbClr val="C00000"/>
                </a:solidFill>
              </a:rPr>
              <a:t>П.п.- о коне об окне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286512" y="3429000"/>
            <a:ext cx="264320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И.п.- печь степь</a:t>
            </a:r>
          </a:p>
          <a:p>
            <a:r>
              <a:rPr lang="ru-RU" dirty="0" smtClean="0">
                <a:solidFill>
                  <a:srgbClr val="C00000"/>
                </a:solidFill>
              </a:rPr>
              <a:t>Р.п.- печи степи</a:t>
            </a:r>
          </a:p>
          <a:p>
            <a:r>
              <a:rPr lang="ru-RU" dirty="0" smtClean="0">
                <a:solidFill>
                  <a:srgbClr val="C00000"/>
                </a:solidFill>
              </a:rPr>
              <a:t>Д.п.- печи степи</a:t>
            </a:r>
          </a:p>
          <a:p>
            <a:r>
              <a:rPr lang="ru-RU" dirty="0" smtClean="0">
                <a:solidFill>
                  <a:srgbClr val="C00000"/>
                </a:solidFill>
              </a:rPr>
              <a:t>В.п.- печь степь</a:t>
            </a:r>
          </a:p>
          <a:p>
            <a:r>
              <a:rPr lang="ru-RU" dirty="0" smtClean="0">
                <a:solidFill>
                  <a:srgbClr val="C00000"/>
                </a:solidFill>
              </a:rPr>
              <a:t>Т.п.- печью степью</a:t>
            </a:r>
          </a:p>
          <a:p>
            <a:r>
              <a:rPr lang="ru-RU" dirty="0" smtClean="0">
                <a:solidFill>
                  <a:srgbClr val="C00000"/>
                </a:solidFill>
              </a:rPr>
              <a:t>П.п.- о печи о степи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6215074" y="5715016"/>
            <a:ext cx="2143140" cy="92869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6286512" y="5572140"/>
            <a:ext cx="2143140" cy="92869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2" name="Арка 21"/>
          <p:cNvSpPr/>
          <p:nvPr/>
        </p:nvSpPr>
        <p:spPr>
          <a:xfrm>
            <a:off x="7000892" y="5500702"/>
            <a:ext cx="500066" cy="142876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6500826" y="5786454"/>
            <a:ext cx="1714512" cy="428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6500826" y="5857892"/>
            <a:ext cx="17145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rgbClr val="C00000"/>
                </a:solidFill>
              </a:rPr>
              <a:t>несклоняемые</a:t>
            </a:r>
            <a:endParaRPr lang="ru-RU" sz="1600" dirty="0">
              <a:solidFill>
                <a:srgbClr val="C0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429388" y="6215082"/>
            <a:ext cx="221457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Кофе  шоссе пальто </a:t>
            </a:r>
            <a:endParaRPr lang="ru-RU" sz="1400" dirty="0"/>
          </a:p>
        </p:txBody>
      </p:sp>
    </p:spTree>
  </p:cSld>
  <p:clrMapOvr>
    <a:masterClrMapping/>
  </p:clrMapOvr>
  <p:transition spd="med">
    <p:sndAc>
      <p:stSnd>
        <p:snd r:embed="rId2" name="cashreg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  <p:bldP spid="14" grpId="0"/>
      <p:bldP spid="16" grpId="0"/>
      <p:bldP spid="18" grpId="0"/>
      <p:bldP spid="19" grpId="0"/>
      <p:bldP spid="24" grpId="0"/>
      <p:bldP spid="2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1214422"/>
            <a:ext cx="850112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Уча … </a:t>
            </a:r>
            <a:r>
              <a:rPr lang="ru-RU" sz="2400" b="1" dirty="0" err="1" smtClean="0"/>
              <a:t>вовать</a:t>
            </a:r>
            <a:r>
              <a:rPr lang="ru-RU" sz="2400" b="1" dirty="0" smtClean="0"/>
              <a:t>                               </a:t>
            </a:r>
            <a:r>
              <a:rPr lang="ru-RU" sz="2400" b="1" dirty="0" err="1" smtClean="0"/>
              <a:t>пов</a:t>
            </a:r>
            <a:r>
              <a:rPr lang="ru-RU" sz="2400" b="1" dirty="0" smtClean="0"/>
              <a:t> … </a:t>
            </a:r>
            <a:r>
              <a:rPr lang="ru-RU" sz="2400" b="1" dirty="0" err="1" smtClean="0"/>
              <a:t>сть</a:t>
            </a:r>
            <a:endParaRPr lang="ru-RU" sz="2400" b="1" dirty="0" smtClean="0"/>
          </a:p>
          <a:p>
            <a:r>
              <a:rPr lang="ru-RU" sz="2400" b="1" dirty="0" smtClean="0"/>
              <a:t>Узнал из                                       мать</a:t>
            </a:r>
          </a:p>
          <a:p>
            <a:r>
              <a:rPr lang="ru-RU" sz="2400" b="1" dirty="0" err="1" smtClean="0"/>
              <a:t>Прие</a:t>
            </a:r>
            <a:r>
              <a:rPr lang="ru-RU" sz="2400" b="1" dirty="0" smtClean="0"/>
              <a:t> … жал  к                             бумага</a:t>
            </a:r>
          </a:p>
          <a:p>
            <a:r>
              <a:rPr lang="ru-RU" sz="2400" b="1" dirty="0" smtClean="0"/>
              <a:t>Выр … зал из                               картина</a:t>
            </a:r>
          </a:p>
          <a:p>
            <a:r>
              <a:rPr lang="ru-RU" sz="2400" b="1" dirty="0" smtClean="0"/>
              <a:t>Увидел на                                    </a:t>
            </a:r>
            <a:r>
              <a:rPr lang="ru-RU" sz="2400" b="1" dirty="0" err="1" smtClean="0"/>
              <a:t>праз</a:t>
            </a:r>
            <a:r>
              <a:rPr lang="ru-RU" sz="2400" b="1" dirty="0" smtClean="0"/>
              <a:t> … ник</a:t>
            </a:r>
          </a:p>
          <a:p>
            <a:r>
              <a:rPr lang="ru-RU" sz="2400" b="1" dirty="0" err="1" smtClean="0"/>
              <a:t>Возвр</a:t>
            </a:r>
            <a:r>
              <a:rPr lang="ru-RU" sz="2400" b="1" dirty="0" smtClean="0"/>
              <a:t> … </a:t>
            </a:r>
            <a:r>
              <a:rPr lang="ru-RU" sz="2400" b="1" dirty="0" err="1" smtClean="0"/>
              <a:t>тился</a:t>
            </a:r>
            <a:r>
              <a:rPr lang="ru-RU" sz="2400" b="1" dirty="0" smtClean="0"/>
              <a:t> из                        </a:t>
            </a:r>
            <a:r>
              <a:rPr lang="ru-RU" sz="2400" b="1" dirty="0" err="1" smtClean="0"/>
              <a:t>роскош</a:t>
            </a:r>
            <a:r>
              <a:rPr lang="ru-RU" sz="2400" b="1" dirty="0" smtClean="0"/>
              <a:t> …</a:t>
            </a:r>
          </a:p>
          <a:p>
            <a:r>
              <a:rPr lang="ru-RU" sz="2400" b="1" dirty="0" smtClean="0"/>
              <a:t>Ж… </a:t>
            </a:r>
            <a:r>
              <a:rPr lang="ru-RU" sz="2400" b="1" dirty="0" err="1" smtClean="0"/>
              <a:t>вёт</a:t>
            </a:r>
            <a:r>
              <a:rPr lang="ru-RU" sz="2400" b="1" dirty="0" smtClean="0"/>
              <a:t> в                                      </a:t>
            </a:r>
            <a:r>
              <a:rPr lang="ru-RU" sz="2400" b="1" dirty="0" err="1" smtClean="0"/>
              <a:t>дрож</a:t>
            </a:r>
            <a:r>
              <a:rPr lang="ru-RU" sz="2400" b="1" dirty="0" smtClean="0"/>
              <a:t> …</a:t>
            </a:r>
          </a:p>
          <a:p>
            <a:r>
              <a:rPr lang="ru-RU" sz="2400" b="1" dirty="0" smtClean="0"/>
              <a:t>В … </a:t>
            </a:r>
            <a:r>
              <a:rPr lang="ru-RU" sz="2400" b="1" dirty="0" err="1" smtClean="0"/>
              <a:t>лновался</a:t>
            </a:r>
            <a:r>
              <a:rPr lang="ru-RU" sz="2400" b="1" dirty="0" smtClean="0"/>
              <a:t> до                         </a:t>
            </a:r>
            <a:r>
              <a:rPr lang="ru-RU" sz="2400" b="1" dirty="0" err="1" smtClean="0"/>
              <a:t>пое</a:t>
            </a:r>
            <a:r>
              <a:rPr lang="ru-RU" sz="2400" b="1" dirty="0" smtClean="0"/>
              <a:t> … </a:t>
            </a:r>
            <a:r>
              <a:rPr lang="ru-RU" sz="2400" b="1" dirty="0" err="1" smtClean="0"/>
              <a:t>ка</a:t>
            </a:r>
            <a:endParaRPr lang="ru-RU" sz="2400" b="1" dirty="0" smtClean="0"/>
          </a:p>
          <a:p>
            <a:r>
              <a:rPr lang="ru-RU" sz="2400" b="1" dirty="0" smtClean="0"/>
              <a:t>Вырос на                                      сов … </a:t>
            </a:r>
            <a:r>
              <a:rPr lang="ru-RU" sz="2400" b="1" dirty="0" err="1" smtClean="0"/>
              <a:t>сть</a:t>
            </a:r>
            <a:endParaRPr lang="ru-RU" sz="2400" b="1" dirty="0" smtClean="0"/>
          </a:p>
          <a:p>
            <a:r>
              <a:rPr lang="ru-RU" sz="2400" b="1" dirty="0" smtClean="0"/>
              <a:t>П … ступил по                             </a:t>
            </a:r>
            <a:r>
              <a:rPr lang="ru-RU" sz="2400" b="1" dirty="0" err="1" smtClean="0"/>
              <a:t>пустош</a:t>
            </a:r>
            <a:r>
              <a:rPr lang="ru-RU" sz="2400" b="1" dirty="0" smtClean="0"/>
              <a:t> …</a:t>
            </a:r>
            <a:endParaRPr lang="ru-RU" sz="2400" b="1" dirty="0"/>
          </a:p>
        </p:txBody>
      </p:sp>
    </p:spTree>
  </p:cSld>
  <p:clrMapOvr>
    <a:masterClrMapping/>
  </p:clrMapOvr>
  <p:transition spd="med">
    <p:sndAc>
      <p:stSnd>
        <p:snd r:embed="rId2" name="cashreg.wav" builtIn="1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642918"/>
            <a:ext cx="6500858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Уча</a:t>
            </a:r>
            <a:r>
              <a:rPr lang="ru-RU" sz="3200" b="1" u="sng" dirty="0" smtClean="0"/>
              <a:t>ст</a:t>
            </a:r>
            <a:r>
              <a:rPr lang="ru-RU" sz="3200" b="1" dirty="0" smtClean="0"/>
              <a:t>вовать в праз</a:t>
            </a:r>
            <a:r>
              <a:rPr lang="ru-RU" sz="3200" b="1" u="sng" dirty="0" smtClean="0"/>
              <a:t>д</a:t>
            </a:r>
            <a:r>
              <a:rPr lang="ru-RU" sz="3200" b="1" dirty="0" smtClean="0"/>
              <a:t>нике. </a:t>
            </a:r>
          </a:p>
          <a:p>
            <a:r>
              <a:rPr lang="ru-RU" sz="3200" b="1" dirty="0" smtClean="0"/>
              <a:t>Узнал из пов</a:t>
            </a:r>
            <a:r>
              <a:rPr lang="ru-RU" sz="3200" b="1" u="sng" dirty="0" smtClean="0"/>
              <a:t>е</a:t>
            </a:r>
            <a:r>
              <a:rPr lang="ru-RU" sz="3200" b="1" dirty="0" smtClean="0"/>
              <a:t>сти.</a:t>
            </a:r>
          </a:p>
          <a:p>
            <a:r>
              <a:rPr lang="ru-RU" sz="3200" b="1" dirty="0" smtClean="0"/>
              <a:t>Прие</a:t>
            </a:r>
            <a:r>
              <a:rPr lang="ru-RU" sz="3200" b="1" u="sng" dirty="0" smtClean="0"/>
              <a:t>з</a:t>
            </a:r>
            <a:r>
              <a:rPr lang="ru-RU" sz="3200" b="1" dirty="0" smtClean="0"/>
              <a:t>жал к матери.</a:t>
            </a:r>
          </a:p>
          <a:p>
            <a:r>
              <a:rPr lang="ru-RU" sz="3200" b="1" dirty="0" smtClean="0"/>
              <a:t>Выр</a:t>
            </a:r>
            <a:r>
              <a:rPr lang="ru-RU" sz="3200" b="1" u="sng" dirty="0" smtClean="0"/>
              <a:t>е</a:t>
            </a:r>
            <a:r>
              <a:rPr lang="ru-RU" sz="3200" b="1" dirty="0" smtClean="0"/>
              <a:t>зал из бумаги.</a:t>
            </a:r>
          </a:p>
          <a:p>
            <a:r>
              <a:rPr lang="ru-RU" sz="3200" b="1" dirty="0" smtClean="0"/>
              <a:t>Увидел на к</a:t>
            </a:r>
            <a:r>
              <a:rPr lang="ru-RU" sz="3200" b="1" u="sng" dirty="0" smtClean="0"/>
              <a:t>а</a:t>
            </a:r>
            <a:r>
              <a:rPr lang="ru-RU" sz="3200" b="1" dirty="0" smtClean="0"/>
              <a:t>ртине.</a:t>
            </a:r>
          </a:p>
          <a:p>
            <a:r>
              <a:rPr lang="ru-RU" sz="3200" b="1" dirty="0" smtClean="0"/>
              <a:t>Возвр</a:t>
            </a:r>
            <a:r>
              <a:rPr lang="ru-RU" sz="3200" b="1" u="sng" dirty="0" smtClean="0"/>
              <a:t>а</a:t>
            </a:r>
            <a:r>
              <a:rPr lang="ru-RU" sz="3200" b="1" dirty="0" smtClean="0"/>
              <a:t>тился из пое</a:t>
            </a:r>
            <a:r>
              <a:rPr lang="ru-RU" sz="3200" b="1" u="sng" dirty="0" smtClean="0"/>
              <a:t>зд</a:t>
            </a:r>
            <a:r>
              <a:rPr lang="ru-RU" sz="3200" b="1" dirty="0" smtClean="0"/>
              <a:t>ки.</a:t>
            </a:r>
          </a:p>
          <a:p>
            <a:r>
              <a:rPr lang="ru-RU" sz="3200" b="1" dirty="0" smtClean="0"/>
              <a:t>Ж</a:t>
            </a:r>
            <a:r>
              <a:rPr lang="ru-RU" sz="3200" b="1" u="sng" dirty="0" smtClean="0"/>
              <a:t>и</a:t>
            </a:r>
            <a:r>
              <a:rPr lang="ru-RU" sz="3200" b="1" dirty="0" smtClean="0"/>
              <a:t>вёт в роскош</a:t>
            </a:r>
            <a:r>
              <a:rPr lang="ru-RU" sz="3200" b="1" u="sng" dirty="0" smtClean="0"/>
              <a:t>и.</a:t>
            </a:r>
          </a:p>
          <a:p>
            <a:r>
              <a:rPr lang="ru-RU" sz="3200" b="1" dirty="0" smtClean="0"/>
              <a:t>В</a:t>
            </a:r>
            <a:r>
              <a:rPr lang="ru-RU" sz="3200" b="1" u="sng" dirty="0" smtClean="0"/>
              <a:t>о</a:t>
            </a:r>
            <a:r>
              <a:rPr lang="ru-RU" sz="3200" b="1" dirty="0" smtClean="0"/>
              <a:t>лновался до дрож</a:t>
            </a:r>
            <a:r>
              <a:rPr lang="ru-RU" sz="3200" b="1" u="sng" dirty="0" smtClean="0"/>
              <a:t>и.</a:t>
            </a:r>
          </a:p>
          <a:p>
            <a:r>
              <a:rPr lang="ru-RU" sz="3200" b="1" dirty="0" smtClean="0"/>
              <a:t>Вырос на пустош</a:t>
            </a:r>
            <a:r>
              <a:rPr lang="ru-RU" sz="3200" b="1" u="sng" dirty="0" smtClean="0"/>
              <a:t>и</a:t>
            </a:r>
            <a:r>
              <a:rPr lang="ru-RU" sz="3200" b="1" dirty="0" smtClean="0"/>
              <a:t>.</a:t>
            </a:r>
          </a:p>
          <a:p>
            <a:r>
              <a:rPr lang="ru-RU" sz="3200" b="1" dirty="0" smtClean="0"/>
              <a:t>П</a:t>
            </a:r>
            <a:r>
              <a:rPr lang="ru-RU" sz="3200" b="1" u="sng" dirty="0" smtClean="0"/>
              <a:t>о</a:t>
            </a:r>
            <a:r>
              <a:rPr lang="ru-RU" sz="3200" b="1" dirty="0" smtClean="0"/>
              <a:t>ступил по сов</a:t>
            </a:r>
            <a:r>
              <a:rPr lang="ru-RU" sz="3200" b="1" u="sng" dirty="0" smtClean="0"/>
              <a:t>е</a:t>
            </a:r>
            <a:r>
              <a:rPr lang="ru-RU" sz="3200" b="1" dirty="0" smtClean="0"/>
              <a:t>сти.</a:t>
            </a:r>
            <a:endParaRPr lang="ru-RU" sz="32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7000892" y="714356"/>
            <a:ext cx="15001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П. п.</a:t>
            </a:r>
            <a:endParaRPr lang="ru-RU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7072330" y="1285860"/>
            <a:ext cx="16430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Р. п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7072330" y="1785926"/>
            <a:ext cx="17145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Д.п.</a:t>
            </a:r>
            <a:endParaRPr lang="ru-RU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7072330" y="2285992"/>
            <a:ext cx="15001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Р.п.</a:t>
            </a:r>
            <a:endParaRPr lang="ru-RU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7072330" y="2714620"/>
            <a:ext cx="11430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П.п.</a:t>
            </a:r>
            <a:endParaRPr lang="ru-RU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7072330" y="3143248"/>
            <a:ext cx="12144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Р.п.</a:t>
            </a:r>
            <a:endParaRPr lang="ru-RU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7072330" y="3714752"/>
            <a:ext cx="15001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П.п.</a:t>
            </a:r>
            <a:endParaRPr lang="ru-RU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7072330" y="4143380"/>
            <a:ext cx="11430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Р.п.</a:t>
            </a:r>
            <a:endParaRPr lang="ru-RU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7072330" y="4643446"/>
            <a:ext cx="11430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П.п.</a:t>
            </a:r>
            <a:endParaRPr lang="ru-RU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7072330" y="5143512"/>
            <a:ext cx="12858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Д.п.</a:t>
            </a:r>
            <a:endParaRPr lang="ru-RU" sz="2400" dirty="0"/>
          </a:p>
        </p:txBody>
      </p:sp>
    </p:spTree>
  </p:cSld>
  <p:clrMapOvr>
    <a:masterClrMapping/>
  </p:clrMapOvr>
  <p:transition spd="med">
    <p:sndAc>
      <p:stSnd>
        <p:snd r:embed="rId2" name="cashreg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мешки.bmp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" y="1357298"/>
            <a:ext cx="9144000" cy="492922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714480" y="214290"/>
            <a:ext cx="5429288" cy="369332"/>
          </a:xfrm>
          <a:prstGeom prst="rect">
            <a:avLst/>
          </a:prstGeom>
          <a:solidFill>
            <a:srgbClr val="FFFF99"/>
          </a:solidFill>
          <a:ln w="38100"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Три склонения имён существительных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00034" y="857232"/>
            <a:ext cx="2214578" cy="135732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3357554" y="857232"/>
            <a:ext cx="2214578" cy="135732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6072198" y="857232"/>
            <a:ext cx="2214578" cy="135732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500034" y="1000108"/>
            <a:ext cx="221457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ж</a:t>
            </a:r>
            <a:r>
              <a:rPr lang="ru-RU" b="1" dirty="0" smtClean="0">
                <a:solidFill>
                  <a:srgbClr val="C00000"/>
                </a:solidFill>
              </a:rPr>
              <a:t>енский род,</a:t>
            </a:r>
          </a:p>
          <a:p>
            <a:r>
              <a:rPr lang="ru-RU" b="1" dirty="0" smtClean="0">
                <a:solidFill>
                  <a:srgbClr val="C00000"/>
                </a:solidFill>
              </a:rPr>
              <a:t>м</a:t>
            </a:r>
            <a:r>
              <a:rPr lang="ru-RU" b="1" dirty="0" smtClean="0">
                <a:solidFill>
                  <a:srgbClr val="C00000"/>
                </a:solidFill>
              </a:rPr>
              <a:t>ужской род,</a:t>
            </a:r>
          </a:p>
          <a:p>
            <a:r>
              <a:rPr lang="ru-RU" b="1" dirty="0" smtClean="0">
                <a:solidFill>
                  <a:srgbClr val="C00000"/>
                </a:solidFill>
              </a:rPr>
              <a:t>в</a:t>
            </a:r>
            <a:r>
              <a:rPr lang="ru-RU" b="1" dirty="0" smtClean="0">
                <a:solidFill>
                  <a:srgbClr val="C00000"/>
                </a:solidFill>
              </a:rPr>
              <a:t> начальной форме  а   я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571604" y="1928802"/>
            <a:ext cx="285752" cy="21431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1928794" y="1928802"/>
            <a:ext cx="285752" cy="21431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3357554" y="1000108"/>
            <a:ext cx="221457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м</a:t>
            </a:r>
            <a:r>
              <a:rPr lang="ru-RU" b="1" dirty="0" smtClean="0">
                <a:solidFill>
                  <a:srgbClr val="C00000"/>
                </a:solidFill>
              </a:rPr>
              <a:t>ужской род,</a:t>
            </a:r>
          </a:p>
          <a:p>
            <a:r>
              <a:rPr lang="ru-RU" b="1" dirty="0" smtClean="0">
                <a:solidFill>
                  <a:srgbClr val="C00000"/>
                </a:solidFill>
              </a:rPr>
              <a:t>с</a:t>
            </a:r>
            <a:r>
              <a:rPr lang="ru-RU" b="1" dirty="0" smtClean="0">
                <a:solidFill>
                  <a:srgbClr val="C00000"/>
                </a:solidFill>
              </a:rPr>
              <a:t>редний род,</a:t>
            </a:r>
          </a:p>
          <a:p>
            <a:r>
              <a:rPr lang="ru-RU" b="1" dirty="0" smtClean="0">
                <a:solidFill>
                  <a:srgbClr val="C00000"/>
                </a:solidFill>
              </a:rPr>
              <a:t>в</a:t>
            </a:r>
            <a:r>
              <a:rPr lang="ru-RU" b="1" dirty="0" smtClean="0">
                <a:solidFill>
                  <a:srgbClr val="C00000"/>
                </a:solidFill>
              </a:rPr>
              <a:t> начальной форме      , о  е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429124" y="1928802"/>
            <a:ext cx="285752" cy="21431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4857752" y="1928802"/>
            <a:ext cx="285752" cy="21431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5214942" y="1928802"/>
            <a:ext cx="285752" cy="21431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6072198" y="928670"/>
            <a:ext cx="221457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ж</a:t>
            </a:r>
            <a:r>
              <a:rPr lang="ru-RU" b="1" dirty="0" smtClean="0">
                <a:solidFill>
                  <a:srgbClr val="C00000"/>
                </a:solidFill>
              </a:rPr>
              <a:t>енский род, в начальной форме  </a:t>
            </a:r>
            <a:r>
              <a:rPr lang="ru-RU" b="1" dirty="0" err="1" smtClean="0">
                <a:solidFill>
                  <a:srgbClr val="C00000"/>
                </a:solidFill>
              </a:rPr>
              <a:t>ь</a:t>
            </a:r>
            <a:r>
              <a:rPr lang="ru-RU" b="1" dirty="0" smtClean="0">
                <a:solidFill>
                  <a:srgbClr val="C00000"/>
                </a:solidFill>
              </a:rPr>
              <a:t>  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7572396" y="1571612"/>
            <a:ext cx="285752" cy="21431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357158" y="3357562"/>
            <a:ext cx="271461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И.п.- земля вода</a:t>
            </a:r>
          </a:p>
          <a:p>
            <a:r>
              <a:rPr lang="ru-RU" dirty="0" smtClean="0">
                <a:solidFill>
                  <a:srgbClr val="C00000"/>
                </a:solidFill>
              </a:rPr>
              <a:t>Р.п.- земли воды</a:t>
            </a:r>
          </a:p>
          <a:p>
            <a:r>
              <a:rPr lang="ru-RU" dirty="0" smtClean="0">
                <a:solidFill>
                  <a:srgbClr val="C00000"/>
                </a:solidFill>
              </a:rPr>
              <a:t>Д.п.- земле воде</a:t>
            </a:r>
          </a:p>
          <a:p>
            <a:r>
              <a:rPr lang="ru-RU" dirty="0" smtClean="0">
                <a:solidFill>
                  <a:srgbClr val="C00000"/>
                </a:solidFill>
              </a:rPr>
              <a:t>В.п.- землю воду</a:t>
            </a:r>
          </a:p>
          <a:p>
            <a:r>
              <a:rPr lang="ru-RU" dirty="0" smtClean="0">
                <a:solidFill>
                  <a:srgbClr val="C00000"/>
                </a:solidFill>
              </a:rPr>
              <a:t>Т.п.- землёй водой</a:t>
            </a:r>
          </a:p>
          <a:p>
            <a:r>
              <a:rPr lang="ru-RU" dirty="0" smtClean="0">
                <a:solidFill>
                  <a:srgbClr val="C00000"/>
                </a:solidFill>
              </a:rPr>
              <a:t>П.п.- о земле о воде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571868" y="3429000"/>
            <a:ext cx="271464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И.п.- конь окно</a:t>
            </a:r>
          </a:p>
          <a:p>
            <a:r>
              <a:rPr lang="ru-RU" dirty="0" smtClean="0">
                <a:solidFill>
                  <a:srgbClr val="C00000"/>
                </a:solidFill>
              </a:rPr>
              <a:t>Р.п.- коня окна</a:t>
            </a:r>
          </a:p>
          <a:p>
            <a:r>
              <a:rPr lang="ru-RU" dirty="0" smtClean="0">
                <a:solidFill>
                  <a:srgbClr val="C00000"/>
                </a:solidFill>
              </a:rPr>
              <a:t>Д.п.- коню окну</a:t>
            </a:r>
          </a:p>
          <a:p>
            <a:r>
              <a:rPr lang="ru-RU" dirty="0" smtClean="0">
                <a:solidFill>
                  <a:srgbClr val="C00000"/>
                </a:solidFill>
              </a:rPr>
              <a:t>В.п.- коня окно</a:t>
            </a:r>
          </a:p>
          <a:p>
            <a:r>
              <a:rPr lang="ru-RU" dirty="0" smtClean="0">
                <a:solidFill>
                  <a:srgbClr val="C00000"/>
                </a:solidFill>
              </a:rPr>
              <a:t>Т.п.- конём окном</a:t>
            </a:r>
          </a:p>
          <a:p>
            <a:r>
              <a:rPr lang="ru-RU" dirty="0" smtClean="0">
                <a:solidFill>
                  <a:srgbClr val="C00000"/>
                </a:solidFill>
              </a:rPr>
              <a:t>П.п.- о коне об окне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286512" y="3429000"/>
            <a:ext cx="264320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И.п.- печь степь</a:t>
            </a:r>
          </a:p>
          <a:p>
            <a:r>
              <a:rPr lang="ru-RU" dirty="0" smtClean="0">
                <a:solidFill>
                  <a:srgbClr val="C00000"/>
                </a:solidFill>
              </a:rPr>
              <a:t>Р.п.- печи степи</a:t>
            </a:r>
          </a:p>
          <a:p>
            <a:r>
              <a:rPr lang="ru-RU" dirty="0" smtClean="0">
                <a:solidFill>
                  <a:srgbClr val="C00000"/>
                </a:solidFill>
              </a:rPr>
              <a:t>Д.п.- печи степи</a:t>
            </a:r>
          </a:p>
          <a:p>
            <a:r>
              <a:rPr lang="ru-RU" dirty="0" smtClean="0">
                <a:solidFill>
                  <a:srgbClr val="C00000"/>
                </a:solidFill>
              </a:rPr>
              <a:t>В.п.- печь степь</a:t>
            </a:r>
          </a:p>
          <a:p>
            <a:r>
              <a:rPr lang="ru-RU" dirty="0" smtClean="0">
                <a:solidFill>
                  <a:srgbClr val="C00000"/>
                </a:solidFill>
              </a:rPr>
              <a:t>Т.п.- печью степью</a:t>
            </a:r>
          </a:p>
          <a:p>
            <a:r>
              <a:rPr lang="ru-RU" dirty="0" smtClean="0">
                <a:solidFill>
                  <a:srgbClr val="C00000"/>
                </a:solidFill>
              </a:rPr>
              <a:t>П.п.- о печи о степи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6215074" y="5715016"/>
            <a:ext cx="2143140" cy="92869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6286512" y="5572140"/>
            <a:ext cx="2143140" cy="92869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2" name="Арка 21"/>
          <p:cNvSpPr/>
          <p:nvPr/>
        </p:nvSpPr>
        <p:spPr>
          <a:xfrm>
            <a:off x="7000892" y="5500702"/>
            <a:ext cx="500066" cy="142876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6500826" y="5786454"/>
            <a:ext cx="1714512" cy="428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6500826" y="5857892"/>
            <a:ext cx="17145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rgbClr val="C00000"/>
                </a:solidFill>
              </a:rPr>
              <a:t>несклоняемые</a:t>
            </a:r>
            <a:endParaRPr lang="ru-RU" sz="1600" dirty="0">
              <a:solidFill>
                <a:srgbClr val="C0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429388" y="6215082"/>
            <a:ext cx="221457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Кофе  шоссе пальто </a:t>
            </a:r>
            <a:endParaRPr lang="ru-RU" sz="1400" dirty="0"/>
          </a:p>
        </p:txBody>
      </p:sp>
    </p:spTree>
  </p:cSld>
  <p:clrMapOvr>
    <a:masterClrMapping/>
  </p:clrMapOvr>
  <p:transition spd="med">
    <p:sndAc>
      <p:stSnd>
        <p:snd r:embed="rId3" name="cashreg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  <p:bldP spid="14" grpId="0"/>
      <p:bldP spid="16" grpId="0"/>
      <p:bldP spid="18" grpId="0"/>
      <p:bldP spid="19" grpId="0"/>
      <p:bldP spid="24" grpId="0"/>
      <p:bldP spid="25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323</TotalTime>
  <Words>443</Words>
  <Application>Microsoft Office PowerPoint</Application>
  <PresentationFormat>Экран (4:3)</PresentationFormat>
  <Paragraphs>167</Paragraphs>
  <Slides>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  Правописание безударных падежных окончаний имён существительных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Правописание безударных падежных окончаний имён существительных</dc:title>
  <dc:creator>Admin</dc:creator>
  <cp:lastModifiedBy>Admin</cp:lastModifiedBy>
  <cp:revision>34</cp:revision>
  <dcterms:created xsi:type="dcterms:W3CDTF">2009-11-16T18:17:05Z</dcterms:created>
  <dcterms:modified xsi:type="dcterms:W3CDTF">2009-11-23T17:29:55Z</dcterms:modified>
</cp:coreProperties>
</file>