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2" r:id="rId6"/>
    <p:sldId id="261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00"/>
    <a:srgbClr val="000099"/>
    <a:srgbClr val="00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Documents and Settings\elena\Рабочий стол\1250927565_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00174"/>
            <a:ext cx="7772400" cy="2500329"/>
          </a:xfrm>
        </p:spPr>
        <p:txBody>
          <a:bodyPr>
            <a:normAutofit fontScale="90000"/>
          </a:bodyPr>
          <a:lstStyle/>
          <a:p>
            <a:r>
              <a:rPr lang="ru-RU" sz="4000" dirty="0" smtClean="0"/>
              <a:t> </a:t>
            </a:r>
            <a:br>
              <a:rPr lang="ru-RU" sz="4000" dirty="0" smtClean="0"/>
            </a:br>
            <a:r>
              <a:rPr lang="ru-RU" sz="4000" b="1" i="1" dirty="0" smtClean="0">
                <a:solidFill>
                  <a:srgbClr val="FFFF00"/>
                </a:solidFill>
              </a:rPr>
              <a:t>«В гостях у Лешего»</a:t>
            </a:r>
            <a:br>
              <a:rPr lang="ru-RU" sz="4000" b="1" i="1" dirty="0" smtClean="0">
                <a:solidFill>
                  <a:srgbClr val="FFFF00"/>
                </a:solidFill>
              </a:rPr>
            </a:br>
            <a:r>
              <a:rPr lang="ru-RU" sz="4000" b="1" i="1" dirty="0" smtClean="0">
                <a:solidFill>
                  <a:srgbClr val="FFFF00"/>
                </a:solidFill>
              </a:rPr>
              <a:t>спортивное развлечение  для детей старшей группы</a:t>
            </a:r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4000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elena\Рабочий стол\ФИЗО\50108119_x_2caf32b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571480"/>
            <a:ext cx="6715172" cy="846158"/>
          </a:xfrm>
        </p:spPr>
        <p:txBody>
          <a:bodyPr>
            <a:noAutofit/>
          </a:bodyPr>
          <a:lstStyle/>
          <a:p>
            <a:r>
              <a:rPr lang="ru-RU" sz="5400" b="1" i="1" dirty="0" smtClean="0">
                <a:solidFill>
                  <a:srgbClr val="000099"/>
                </a:solidFill>
                <a:latin typeface="Cambria" pitchFamily="18" charset="0"/>
              </a:rPr>
              <a:t>Леший</a:t>
            </a:r>
            <a:endParaRPr lang="ru-RU" sz="5400" b="1" i="1" dirty="0">
              <a:solidFill>
                <a:srgbClr val="000099"/>
              </a:solidFill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elena\Рабочий стол\ФИЗО\20120217_2357023826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i="1" dirty="0" smtClean="0">
                <a:solidFill>
                  <a:srgbClr val="FF0000"/>
                </a:solidFill>
                <a:latin typeface="Cambria" pitchFamily="18" charset="0"/>
              </a:rPr>
              <a:t>Кощей</a:t>
            </a:r>
            <a:endParaRPr lang="ru-RU" sz="5400" b="1" i="1" dirty="0">
              <a:solidFill>
                <a:srgbClr val="FF0000"/>
              </a:solidFill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504" y="1337111"/>
            <a:ext cx="8928992" cy="53285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720079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mbria" pitchFamily="18" charset="0"/>
              </a:rPr>
              <a:t>Эстафета «По болоту»</a:t>
            </a:r>
            <a:endParaRPr lang="ru-RU" sz="4800" b="1" dirty="0">
              <a:solidFill>
                <a:srgbClr val="00206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mbria" pitchFamily="18" charset="0"/>
            </a:endParaRPr>
          </a:p>
        </p:txBody>
      </p:sp>
      <p:pic>
        <p:nvPicPr>
          <p:cNvPr id="30" name="Picture 2" descr="C:\Users\Аня\Desktop\разное\баскет\683927843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0"/>
            <a:ext cx="1296144" cy="1268270"/>
          </a:xfrm>
          <a:prstGeom prst="rect">
            <a:avLst/>
          </a:prstGeom>
          <a:noFill/>
        </p:spPr>
      </p:pic>
      <p:grpSp>
        <p:nvGrpSpPr>
          <p:cNvPr id="6" name="Группа 7"/>
          <p:cNvGrpSpPr/>
          <p:nvPr/>
        </p:nvGrpSpPr>
        <p:grpSpPr>
          <a:xfrm>
            <a:off x="302607" y="1916832"/>
            <a:ext cx="8071543" cy="1957933"/>
            <a:chOff x="302607" y="1916832"/>
            <a:chExt cx="8071543" cy="1957933"/>
          </a:xfrm>
        </p:grpSpPr>
        <p:pic>
          <p:nvPicPr>
            <p:cNvPr id="5" name="Picture 6" descr="C:\Users\Аня\Desktop\баскет\1279009514_1271822377_pncl-2.jpg"/>
            <p:cNvPicPr>
              <a:picLocks noChangeAspect="1" noChangeArrowheads="1"/>
            </p:cNvPicPr>
            <p:nvPr/>
          </p:nvPicPr>
          <p:blipFill>
            <a:blip r:embed="rId3" cstate="print">
              <a:lum contrast="20000"/>
            </a:blip>
            <a:srcRect l="21272" t="65120" r="57560" b="6153"/>
            <a:stretch>
              <a:fillRect/>
            </a:stretch>
          </p:blipFill>
          <p:spPr bwMode="auto">
            <a:xfrm flipH="1">
              <a:off x="302607" y="1916832"/>
              <a:ext cx="1497698" cy="1944216"/>
            </a:xfrm>
            <a:prstGeom prst="rect">
              <a:avLst/>
            </a:prstGeom>
            <a:noFill/>
            <a:effectLst>
              <a:softEdge rad="317500"/>
            </a:effectLst>
          </p:spPr>
        </p:pic>
        <p:sp>
          <p:nvSpPr>
            <p:cNvPr id="25" name="Выгнутая вверх стрелка 24"/>
            <p:cNvSpPr/>
            <p:nvPr/>
          </p:nvSpPr>
          <p:spPr>
            <a:xfrm>
              <a:off x="3731044" y="2267425"/>
              <a:ext cx="1592914" cy="668062"/>
            </a:xfrm>
            <a:prstGeom prst="curvedDownArrow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26" name="Равнобедренный треугольник 25"/>
            <p:cNvSpPr/>
            <p:nvPr/>
          </p:nvSpPr>
          <p:spPr>
            <a:xfrm>
              <a:off x="7357324" y="2763687"/>
              <a:ext cx="358775" cy="576263"/>
            </a:xfrm>
            <a:prstGeom prst="triangle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8" name="Выгнутая вправо стрелка 27"/>
            <p:cNvSpPr/>
            <p:nvPr/>
          </p:nvSpPr>
          <p:spPr>
            <a:xfrm>
              <a:off x="7642630" y="2576035"/>
              <a:ext cx="731520" cy="1216152"/>
            </a:xfrm>
            <a:prstGeom prst="curvedLeftArrow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3" name="Стрелка влево 2"/>
            <p:cNvSpPr/>
            <p:nvPr/>
          </p:nvSpPr>
          <p:spPr>
            <a:xfrm>
              <a:off x="2123728" y="3753607"/>
              <a:ext cx="4178638" cy="121158"/>
            </a:xfrm>
            <a:prstGeom prst="leftArrow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Выгнутая вверх стрелка 35"/>
            <p:cNvSpPr/>
            <p:nvPr/>
          </p:nvSpPr>
          <p:spPr>
            <a:xfrm>
              <a:off x="2052351" y="2315188"/>
              <a:ext cx="1592914" cy="668062"/>
            </a:xfrm>
            <a:prstGeom prst="curvedDownArrow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37" name="Выгнутая вверх стрелка 36"/>
            <p:cNvSpPr/>
            <p:nvPr/>
          </p:nvSpPr>
          <p:spPr>
            <a:xfrm>
              <a:off x="5334257" y="2262117"/>
              <a:ext cx="1592914" cy="668062"/>
            </a:xfrm>
            <a:prstGeom prst="curvedDownArrow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grpSp>
        <p:nvGrpSpPr>
          <p:cNvPr id="8" name="Группа 37"/>
          <p:cNvGrpSpPr/>
          <p:nvPr/>
        </p:nvGrpSpPr>
        <p:grpSpPr>
          <a:xfrm>
            <a:off x="329675" y="4293096"/>
            <a:ext cx="8071543" cy="1957933"/>
            <a:chOff x="302607" y="1916832"/>
            <a:chExt cx="8071543" cy="1957933"/>
          </a:xfrm>
        </p:grpSpPr>
        <p:pic>
          <p:nvPicPr>
            <p:cNvPr id="39" name="Picture 6" descr="C:\Users\Аня\Desktop\баскет\1279009514_1271822377_pncl-2.jpg"/>
            <p:cNvPicPr>
              <a:picLocks noChangeAspect="1" noChangeArrowheads="1"/>
            </p:cNvPicPr>
            <p:nvPr/>
          </p:nvPicPr>
          <p:blipFill>
            <a:blip r:embed="rId3" cstate="print">
              <a:lum contrast="20000"/>
            </a:blip>
            <a:srcRect l="21272" t="65120" r="57560" b="6153"/>
            <a:stretch>
              <a:fillRect/>
            </a:stretch>
          </p:blipFill>
          <p:spPr bwMode="auto">
            <a:xfrm flipH="1">
              <a:off x="302607" y="1916832"/>
              <a:ext cx="1497698" cy="1944216"/>
            </a:xfrm>
            <a:prstGeom prst="rect">
              <a:avLst/>
            </a:prstGeom>
            <a:noFill/>
            <a:effectLst>
              <a:softEdge rad="317500"/>
            </a:effectLst>
          </p:spPr>
        </p:pic>
        <p:sp>
          <p:nvSpPr>
            <p:cNvPr id="40" name="Выгнутая вверх стрелка 39"/>
            <p:cNvSpPr/>
            <p:nvPr/>
          </p:nvSpPr>
          <p:spPr>
            <a:xfrm>
              <a:off x="3731044" y="2267425"/>
              <a:ext cx="1592914" cy="668062"/>
            </a:xfrm>
            <a:prstGeom prst="curvedDownArrow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41" name="Равнобедренный треугольник 40"/>
            <p:cNvSpPr/>
            <p:nvPr/>
          </p:nvSpPr>
          <p:spPr>
            <a:xfrm>
              <a:off x="7357324" y="2763687"/>
              <a:ext cx="358775" cy="576263"/>
            </a:xfrm>
            <a:prstGeom prst="triangle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42" name="Выгнутая вправо стрелка 41"/>
            <p:cNvSpPr/>
            <p:nvPr/>
          </p:nvSpPr>
          <p:spPr>
            <a:xfrm>
              <a:off x="7642630" y="2576035"/>
              <a:ext cx="731520" cy="1216152"/>
            </a:xfrm>
            <a:prstGeom prst="curvedLeftArrow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43" name="Стрелка влево 42"/>
            <p:cNvSpPr/>
            <p:nvPr/>
          </p:nvSpPr>
          <p:spPr>
            <a:xfrm>
              <a:off x="2123728" y="3753607"/>
              <a:ext cx="4178638" cy="121158"/>
            </a:xfrm>
            <a:prstGeom prst="leftArrow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7" name="Выгнутая вверх стрелка 46"/>
            <p:cNvSpPr/>
            <p:nvPr/>
          </p:nvSpPr>
          <p:spPr>
            <a:xfrm>
              <a:off x="2052351" y="2315188"/>
              <a:ext cx="1592914" cy="668062"/>
            </a:xfrm>
            <a:prstGeom prst="curvedDownArrow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48" name="Выгнутая вверх стрелка 47"/>
            <p:cNvSpPr/>
            <p:nvPr/>
          </p:nvSpPr>
          <p:spPr>
            <a:xfrm>
              <a:off x="5334257" y="2262117"/>
              <a:ext cx="1592914" cy="668062"/>
            </a:xfrm>
            <a:prstGeom prst="curvedDownArrow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pic>
        <p:nvPicPr>
          <p:cNvPr id="1026" name="Picture 2" descr="C:\Documents and Settings\elena\Рабочий стол\b107713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98902" y="3000372"/>
            <a:ext cx="487015" cy="550822"/>
          </a:xfrm>
          <a:prstGeom prst="roundRect">
            <a:avLst>
              <a:gd name="adj" fmla="val 389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2" name="Picture 2" descr="C:\Documents and Settings\elena\Рабочий стол\b107713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14414" y="5357826"/>
            <a:ext cx="487015" cy="550822"/>
          </a:xfrm>
          <a:prstGeom prst="roundRect">
            <a:avLst>
              <a:gd name="adj" fmla="val 389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="" xmlns:p14="http://schemas.microsoft.com/office/powerpoint/2010/main" val="4144948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elena\Рабочий стол\ФИЗО\7084640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-4574" y="0"/>
            <a:ext cx="9148573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7358114" cy="5286412"/>
          </a:xfrm>
        </p:spPr>
        <p:txBody>
          <a:bodyPr>
            <a:noAutofit/>
          </a:bodyPr>
          <a:lstStyle/>
          <a:p>
            <a:pPr algn="l"/>
            <a:r>
              <a:rPr lang="ru-RU" sz="3200" b="1" i="1" dirty="0" smtClean="0">
                <a:solidFill>
                  <a:srgbClr val="000099"/>
                </a:solidFill>
                <a:latin typeface="Cambria" pitchFamily="18" charset="0"/>
              </a:rPr>
              <a:t>  </a:t>
            </a:r>
            <a:br>
              <a:rPr lang="ru-RU" sz="3200" b="1" i="1" dirty="0" smtClean="0">
                <a:solidFill>
                  <a:srgbClr val="000099"/>
                </a:solidFill>
                <a:latin typeface="Cambria" pitchFamily="18" charset="0"/>
              </a:rPr>
            </a:br>
            <a:r>
              <a:rPr lang="ru-RU" sz="3200" b="1" i="1" dirty="0" smtClean="0">
                <a:solidFill>
                  <a:srgbClr val="000099"/>
                </a:solidFill>
                <a:latin typeface="Cambria" pitchFamily="18" charset="0"/>
              </a:rPr>
              <a:t/>
            </a:r>
            <a:br>
              <a:rPr lang="ru-RU" sz="3200" b="1" i="1" dirty="0" smtClean="0">
                <a:solidFill>
                  <a:srgbClr val="000099"/>
                </a:solidFill>
                <a:latin typeface="Cambria" pitchFamily="18" charset="0"/>
              </a:rPr>
            </a:br>
            <a:r>
              <a:rPr lang="ru-RU" sz="3200" b="1" i="1" dirty="0" smtClean="0">
                <a:solidFill>
                  <a:srgbClr val="000099"/>
                </a:solidFill>
                <a:latin typeface="Cambria" pitchFamily="18" charset="0"/>
              </a:rPr>
              <a:t/>
            </a:r>
            <a:br>
              <a:rPr lang="ru-RU" sz="3200" b="1" i="1" dirty="0" smtClean="0">
                <a:solidFill>
                  <a:srgbClr val="000099"/>
                </a:solidFill>
                <a:latin typeface="Cambria" pitchFamily="18" charset="0"/>
              </a:rPr>
            </a:br>
            <a:r>
              <a:rPr lang="ru-RU" sz="3200" b="1" i="1" dirty="0" smtClean="0">
                <a:solidFill>
                  <a:srgbClr val="000099"/>
                </a:solidFill>
                <a:latin typeface="Cambria" pitchFamily="18" charset="0"/>
              </a:rPr>
              <a:t/>
            </a:r>
            <a:br>
              <a:rPr lang="ru-RU" sz="3200" b="1" i="1" dirty="0" smtClean="0">
                <a:solidFill>
                  <a:srgbClr val="000099"/>
                </a:solidFill>
                <a:latin typeface="Cambria" pitchFamily="18" charset="0"/>
              </a:rPr>
            </a:br>
            <a:r>
              <a:rPr lang="ru-RU" sz="3200" b="1" i="1" dirty="0" smtClean="0">
                <a:solidFill>
                  <a:srgbClr val="000099"/>
                </a:solidFill>
                <a:latin typeface="Cambria" pitchFamily="18" charset="0"/>
              </a:rPr>
              <a:t/>
            </a:r>
            <a:br>
              <a:rPr lang="ru-RU" sz="3200" b="1" i="1" dirty="0" smtClean="0">
                <a:solidFill>
                  <a:srgbClr val="000099"/>
                </a:solidFill>
                <a:latin typeface="Cambria" pitchFamily="18" charset="0"/>
              </a:rPr>
            </a:br>
            <a:r>
              <a:rPr lang="ru-RU" sz="3200" b="1" i="1" dirty="0" smtClean="0">
                <a:solidFill>
                  <a:srgbClr val="000099"/>
                </a:solidFill>
                <a:latin typeface="Cambria" pitchFamily="18" charset="0"/>
              </a:rPr>
              <a:t>                    </a:t>
            </a:r>
            <a:r>
              <a:rPr lang="ru-RU" sz="3200" b="1" i="1" dirty="0" smtClean="0">
                <a:solidFill>
                  <a:srgbClr val="000099"/>
                </a:solidFill>
                <a:latin typeface="Cambria" pitchFamily="18" charset="0"/>
              </a:rPr>
              <a:t> Загадки от Леша</a:t>
            </a:r>
            <a:r>
              <a:rPr lang="ru-RU" sz="3200" b="1" i="1" dirty="0" smtClean="0">
                <a:solidFill>
                  <a:srgbClr val="000099"/>
                </a:solidFill>
                <a:latin typeface="Cambria" pitchFamily="18" charset="0"/>
              </a:rPr>
              <a:t/>
            </a:r>
            <a:br>
              <a:rPr lang="ru-RU" sz="3200" b="1" i="1" dirty="0" smtClean="0">
                <a:solidFill>
                  <a:srgbClr val="000099"/>
                </a:solidFill>
                <a:latin typeface="Cambria" pitchFamily="18" charset="0"/>
              </a:rPr>
            </a:br>
            <a:r>
              <a:rPr lang="ru-RU" sz="3200" b="1" i="1" dirty="0" smtClean="0">
                <a:solidFill>
                  <a:srgbClr val="000099"/>
                </a:solidFill>
                <a:latin typeface="Cambria" pitchFamily="18" charset="0"/>
              </a:rPr>
              <a:t/>
            </a:r>
            <a:br>
              <a:rPr lang="ru-RU" sz="3200" b="1" i="1" dirty="0" smtClean="0">
                <a:solidFill>
                  <a:srgbClr val="000099"/>
                </a:solidFill>
                <a:latin typeface="Cambria" pitchFamily="18" charset="0"/>
              </a:rPr>
            </a:br>
            <a:r>
              <a:rPr lang="ru-RU" sz="1600" b="1" dirty="0" smtClean="0">
                <a:solidFill>
                  <a:srgbClr val="000099"/>
                </a:solidFill>
                <a:latin typeface="Cambria" pitchFamily="18" charset="0"/>
              </a:rPr>
              <a:t>Бьют его рукой и палкой,                     Сразу два лихих коня </a:t>
            </a:r>
            <a:br>
              <a:rPr lang="ru-RU" sz="1600" b="1" dirty="0" smtClean="0">
                <a:solidFill>
                  <a:srgbClr val="000099"/>
                </a:solidFill>
                <a:latin typeface="Cambria" pitchFamily="18" charset="0"/>
              </a:rPr>
            </a:br>
            <a:r>
              <a:rPr lang="ru-RU" sz="1600" b="1" dirty="0" smtClean="0">
                <a:solidFill>
                  <a:srgbClr val="000099"/>
                </a:solidFill>
                <a:latin typeface="Cambria" pitchFamily="18" charset="0"/>
              </a:rPr>
              <a:t>Никому его не жалко.                              В зимний лес несут меня!    </a:t>
            </a:r>
            <a:r>
              <a:rPr lang="ru-RU" sz="1600" b="1" i="1" dirty="0" smtClean="0">
                <a:solidFill>
                  <a:srgbClr val="000099"/>
                </a:solidFill>
                <a:latin typeface="Cambria" pitchFamily="18" charset="0"/>
              </a:rPr>
              <a:t>(лыжи) </a:t>
            </a:r>
            <a:r>
              <a:rPr lang="ru-RU" sz="1600" b="1" dirty="0" smtClean="0">
                <a:solidFill>
                  <a:srgbClr val="000099"/>
                </a:solidFill>
                <a:latin typeface="Cambria" pitchFamily="18" charset="0"/>
              </a:rPr>
              <a:t/>
            </a:r>
            <a:br>
              <a:rPr lang="ru-RU" sz="1600" b="1" dirty="0" smtClean="0">
                <a:solidFill>
                  <a:srgbClr val="000099"/>
                </a:solidFill>
                <a:latin typeface="Cambria" pitchFamily="18" charset="0"/>
              </a:rPr>
            </a:br>
            <a:r>
              <a:rPr lang="ru-RU" sz="1600" b="1" dirty="0" smtClean="0">
                <a:solidFill>
                  <a:srgbClr val="000099"/>
                </a:solidFill>
                <a:latin typeface="Cambria" pitchFamily="18" charset="0"/>
              </a:rPr>
              <a:t>От чего беднягу бьют?</a:t>
            </a:r>
            <a:br>
              <a:rPr lang="ru-RU" sz="1600" b="1" dirty="0" smtClean="0">
                <a:solidFill>
                  <a:srgbClr val="000099"/>
                </a:solidFill>
                <a:latin typeface="Cambria" pitchFamily="18" charset="0"/>
              </a:rPr>
            </a:br>
            <a:r>
              <a:rPr lang="ru-RU" sz="1600" b="1" dirty="0" smtClean="0">
                <a:solidFill>
                  <a:srgbClr val="000099"/>
                </a:solidFill>
                <a:latin typeface="Cambria" pitchFamily="18" charset="0"/>
              </a:rPr>
              <a:t>От того, что он надут!</a:t>
            </a:r>
            <a:br>
              <a:rPr lang="ru-RU" sz="1600" b="1" dirty="0" smtClean="0">
                <a:solidFill>
                  <a:srgbClr val="000099"/>
                </a:solidFill>
                <a:latin typeface="Cambria" pitchFamily="18" charset="0"/>
              </a:rPr>
            </a:br>
            <a:r>
              <a:rPr lang="ru-RU" sz="1600" b="1" dirty="0" smtClean="0">
                <a:solidFill>
                  <a:srgbClr val="000099"/>
                </a:solidFill>
                <a:latin typeface="Cambria" pitchFamily="18" charset="0"/>
              </a:rPr>
              <a:t>                                             </a:t>
            </a:r>
            <a:r>
              <a:rPr lang="ru-RU" sz="1600" b="1" i="1" dirty="0" smtClean="0">
                <a:solidFill>
                  <a:srgbClr val="000099"/>
                </a:solidFill>
                <a:latin typeface="Cambria" pitchFamily="18" charset="0"/>
              </a:rPr>
              <a:t>(мяч)</a:t>
            </a:r>
            <a:r>
              <a:rPr lang="ru-RU" sz="1600" b="1" dirty="0" smtClean="0">
                <a:solidFill>
                  <a:srgbClr val="000099"/>
                </a:solidFill>
                <a:latin typeface="Cambria" pitchFamily="18" charset="0"/>
              </a:rPr>
              <a:t/>
            </a:r>
            <a:br>
              <a:rPr lang="ru-RU" sz="1600" b="1" dirty="0" smtClean="0">
                <a:solidFill>
                  <a:srgbClr val="000099"/>
                </a:solidFill>
                <a:latin typeface="Cambria" pitchFamily="18" charset="0"/>
              </a:rPr>
            </a:br>
            <a:r>
              <a:rPr lang="ru-RU" sz="1600" b="1" dirty="0" smtClean="0">
                <a:solidFill>
                  <a:srgbClr val="000099"/>
                </a:solidFill>
                <a:latin typeface="Cambria" pitchFamily="18" charset="0"/>
              </a:rPr>
              <a:t>                                       	</a:t>
            </a:r>
            <a:br>
              <a:rPr lang="ru-RU" sz="1600" b="1" dirty="0" smtClean="0">
                <a:solidFill>
                  <a:srgbClr val="000099"/>
                </a:solidFill>
                <a:latin typeface="Cambria" pitchFamily="18" charset="0"/>
              </a:rPr>
            </a:br>
            <a:r>
              <a:rPr lang="ru-RU" sz="1600" b="1" dirty="0" smtClean="0">
                <a:solidFill>
                  <a:srgbClr val="000099"/>
                </a:solidFill>
                <a:latin typeface="Cambria" pitchFamily="18" charset="0"/>
              </a:rPr>
              <a:t>			Ой, насыпало снежка!</a:t>
            </a:r>
            <a:br>
              <a:rPr lang="ru-RU" sz="1600" b="1" dirty="0" smtClean="0">
                <a:solidFill>
                  <a:srgbClr val="000099"/>
                </a:solidFill>
                <a:latin typeface="Cambria" pitchFamily="18" charset="0"/>
              </a:rPr>
            </a:br>
            <a:r>
              <a:rPr lang="ru-RU" sz="1600" b="1" dirty="0" smtClean="0">
                <a:solidFill>
                  <a:srgbClr val="000099"/>
                </a:solidFill>
                <a:latin typeface="Cambria" pitchFamily="18" charset="0"/>
              </a:rPr>
              <a:t>                                      		Вывожу коня-дружка.</a:t>
            </a:r>
            <a:br>
              <a:rPr lang="ru-RU" sz="1600" b="1" dirty="0" smtClean="0">
                <a:solidFill>
                  <a:srgbClr val="000099"/>
                </a:solidFill>
                <a:latin typeface="Cambria" pitchFamily="18" charset="0"/>
              </a:rPr>
            </a:br>
            <a:r>
              <a:rPr lang="ru-RU" sz="1600" b="1" dirty="0" smtClean="0">
                <a:solidFill>
                  <a:srgbClr val="000099"/>
                </a:solidFill>
                <a:latin typeface="Cambria" pitchFamily="18" charset="0"/>
              </a:rPr>
              <a:t>			За веревочку-узду.</a:t>
            </a:r>
            <a:br>
              <a:rPr lang="ru-RU" sz="1600" b="1" dirty="0" smtClean="0">
                <a:solidFill>
                  <a:srgbClr val="000099"/>
                </a:solidFill>
                <a:latin typeface="Cambria" pitchFamily="18" charset="0"/>
              </a:rPr>
            </a:br>
            <a:r>
              <a:rPr lang="ru-RU" sz="1600" b="1" dirty="0" smtClean="0">
                <a:solidFill>
                  <a:srgbClr val="000099"/>
                </a:solidFill>
                <a:latin typeface="Cambria" pitchFamily="18" charset="0"/>
              </a:rPr>
              <a:t>			Через двор коня веду.</a:t>
            </a:r>
            <a:br>
              <a:rPr lang="ru-RU" sz="1600" b="1" dirty="0" smtClean="0">
                <a:solidFill>
                  <a:srgbClr val="000099"/>
                </a:solidFill>
                <a:latin typeface="Cambria" pitchFamily="18" charset="0"/>
              </a:rPr>
            </a:br>
            <a:r>
              <a:rPr lang="ru-RU" sz="1600" b="1" dirty="0" smtClean="0">
                <a:solidFill>
                  <a:srgbClr val="000099"/>
                </a:solidFill>
                <a:latin typeface="Cambria" pitchFamily="18" charset="0"/>
              </a:rPr>
              <a:t>			С горки вниз на них лечу</a:t>
            </a:r>
            <a:br>
              <a:rPr lang="ru-RU" sz="1600" b="1" dirty="0" smtClean="0">
                <a:solidFill>
                  <a:srgbClr val="000099"/>
                </a:solidFill>
                <a:latin typeface="Cambria" pitchFamily="18" charset="0"/>
              </a:rPr>
            </a:br>
            <a:r>
              <a:rPr lang="ru-RU" sz="1600" b="1" dirty="0" smtClean="0">
                <a:solidFill>
                  <a:srgbClr val="000099"/>
                </a:solidFill>
                <a:latin typeface="Cambria" pitchFamily="18" charset="0"/>
              </a:rPr>
              <a:t>			А назад я их тащу.  </a:t>
            </a:r>
            <a:r>
              <a:rPr lang="ru-RU" sz="1600" b="1" i="1" dirty="0" smtClean="0">
                <a:solidFill>
                  <a:srgbClr val="000099"/>
                </a:solidFill>
                <a:latin typeface="Cambria" pitchFamily="18" charset="0"/>
              </a:rPr>
              <a:t>(санки)</a:t>
            </a:r>
            <a:r>
              <a:rPr lang="ru-RU" sz="1600" b="1" dirty="0" smtClean="0">
                <a:solidFill>
                  <a:srgbClr val="000099"/>
                </a:solidFill>
                <a:latin typeface="Cambria" pitchFamily="18" charset="0"/>
              </a:rPr>
              <a:t/>
            </a:r>
            <a:br>
              <a:rPr lang="ru-RU" sz="1600" b="1" dirty="0" smtClean="0">
                <a:solidFill>
                  <a:srgbClr val="000099"/>
                </a:solidFill>
                <a:latin typeface="Cambria" pitchFamily="18" charset="0"/>
              </a:rPr>
            </a:br>
            <a:r>
              <a:rPr lang="ru-RU" sz="1600" b="1" dirty="0" smtClean="0">
                <a:solidFill>
                  <a:srgbClr val="000099"/>
                </a:solidFill>
                <a:latin typeface="Cambria" pitchFamily="18" charset="0"/>
              </a:rPr>
              <a:t> </a:t>
            </a:r>
            <a:r>
              <a:rPr lang="ru-RU" sz="1600" dirty="0" smtClean="0">
                <a:latin typeface="Cambria" pitchFamily="18" charset="0"/>
              </a:rPr>
              <a:t/>
            </a:r>
            <a:br>
              <a:rPr lang="ru-RU" sz="1600" dirty="0" smtClean="0">
                <a:latin typeface="Cambria" pitchFamily="18" charset="0"/>
              </a:rPr>
            </a:br>
            <a:r>
              <a:rPr lang="ru-RU" sz="1600" dirty="0" smtClean="0">
                <a:latin typeface="Cambria" pitchFamily="18" charset="0"/>
              </a:rPr>
              <a:t/>
            </a:r>
            <a:br>
              <a:rPr lang="ru-RU" sz="1600" dirty="0" smtClean="0">
                <a:latin typeface="Cambria" pitchFamily="18" charset="0"/>
              </a:rPr>
            </a:br>
            <a:r>
              <a:rPr lang="ru-RU" sz="1600" dirty="0" smtClean="0">
                <a:latin typeface="Cambria" pitchFamily="18" charset="0"/>
              </a:rPr>
              <a:t/>
            </a:r>
            <a:br>
              <a:rPr lang="ru-RU" sz="1600" dirty="0" smtClean="0">
                <a:latin typeface="Cambria" pitchFamily="18" charset="0"/>
              </a:rPr>
            </a:br>
            <a:r>
              <a:rPr lang="ru-RU" sz="1600" b="1" i="1" dirty="0" smtClean="0">
                <a:latin typeface="Cambria" pitchFamily="18" charset="0"/>
              </a:rPr>
              <a:t/>
            </a:r>
            <a:br>
              <a:rPr lang="ru-RU" sz="1600" b="1" i="1" dirty="0" smtClean="0">
                <a:latin typeface="Cambria" pitchFamily="18" charset="0"/>
              </a:rPr>
            </a:br>
            <a:r>
              <a:rPr lang="ru-RU" sz="3200" b="1" i="1" dirty="0" smtClean="0"/>
              <a:t> 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b="1" i="1" dirty="0" smtClean="0">
                <a:solidFill>
                  <a:srgbClr val="000099"/>
                </a:solidFill>
                <a:latin typeface="Cambria" pitchFamily="18" charset="0"/>
              </a:rPr>
              <a:t/>
            </a:r>
            <a:br>
              <a:rPr lang="ru-RU" sz="3200" b="1" i="1" dirty="0" smtClean="0">
                <a:solidFill>
                  <a:srgbClr val="000099"/>
                </a:solidFill>
                <a:latin typeface="Cambria" pitchFamily="18" charset="0"/>
              </a:rPr>
            </a:br>
            <a:r>
              <a:rPr lang="ru-RU" sz="3200" b="1" i="1" dirty="0" smtClean="0">
                <a:solidFill>
                  <a:srgbClr val="000099"/>
                </a:solidFill>
                <a:latin typeface="Cambria" pitchFamily="18" charset="0"/>
              </a:rPr>
              <a:t/>
            </a:r>
            <a:br>
              <a:rPr lang="ru-RU" sz="3200" b="1" i="1" dirty="0" smtClean="0">
                <a:solidFill>
                  <a:srgbClr val="000099"/>
                </a:solidFill>
                <a:latin typeface="Cambria" pitchFamily="18" charset="0"/>
              </a:rPr>
            </a:br>
            <a:endParaRPr lang="ru-RU" sz="3200" b="1" i="1" dirty="0">
              <a:solidFill>
                <a:srgbClr val="000099"/>
              </a:solidFill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2976" y="260649"/>
            <a:ext cx="7315224" cy="720079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mbria" pitchFamily="18" charset="0"/>
              </a:rPr>
              <a:t>Эстафета «Под бревном»</a:t>
            </a:r>
            <a:endParaRPr lang="ru-RU" sz="4800" b="1" dirty="0">
              <a:solidFill>
                <a:srgbClr val="00206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mbria" pitchFamily="18" charset="0"/>
            </a:endParaRPr>
          </a:p>
        </p:txBody>
      </p:sp>
      <p:pic>
        <p:nvPicPr>
          <p:cNvPr id="30" name="Picture 2" descr="C:\Users\Аня\Desktop\разное\баскет\683927843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0"/>
            <a:ext cx="1296144" cy="126827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215008" y="1357298"/>
            <a:ext cx="8786148" cy="53285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56" name="Группа 55"/>
          <p:cNvGrpSpPr/>
          <p:nvPr/>
        </p:nvGrpSpPr>
        <p:grpSpPr>
          <a:xfrm>
            <a:off x="302607" y="1916832"/>
            <a:ext cx="8071543" cy="2061954"/>
            <a:chOff x="302607" y="1916832"/>
            <a:chExt cx="8071543" cy="2061954"/>
          </a:xfrm>
        </p:grpSpPr>
        <p:pic>
          <p:nvPicPr>
            <p:cNvPr id="5" name="Picture 6" descr="C:\Users\Аня\Desktop\баскет\1279009514_1271822377_pncl-2.jpg"/>
            <p:cNvPicPr>
              <a:picLocks noChangeAspect="1" noChangeArrowheads="1"/>
            </p:cNvPicPr>
            <p:nvPr/>
          </p:nvPicPr>
          <p:blipFill>
            <a:blip r:embed="rId3" cstate="print">
              <a:lum contrast="20000"/>
            </a:blip>
            <a:srcRect l="21272" t="65120" r="57560" b="6153"/>
            <a:stretch>
              <a:fillRect/>
            </a:stretch>
          </p:blipFill>
          <p:spPr bwMode="auto">
            <a:xfrm flipH="1">
              <a:off x="302607" y="1916832"/>
              <a:ext cx="1497698" cy="1944216"/>
            </a:xfrm>
            <a:prstGeom prst="rect">
              <a:avLst/>
            </a:prstGeom>
            <a:noFill/>
            <a:effectLst>
              <a:softEdge rad="317500"/>
            </a:effectLst>
          </p:spPr>
        </p:pic>
        <p:sp>
          <p:nvSpPr>
            <p:cNvPr id="26" name="Равнобедренный треугольник 25"/>
            <p:cNvSpPr/>
            <p:nvPr/>
          </p:nvSpPr>
          <p:spPr>
            <a:xfrm>
              <a:off x="7357324" y="2763687"/>
              <a:ext cx="358775" cy="576263"/>
            </a:xfrm>
            <a:prstGeom prst="triangle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8" name="Выгнутая вправо стрелка 27"/>
            <p:cNvSpPr/>
            <p:nvPr/>
          </p:nvSpPr>
          <p:spPr>
            <a:xfrm>
              <a:off x="7642630" y="2576035"/>
              <a:ext cx="731520" cy="1216152"/>
            </a:xfrm>
            <a:prstGeom prst="curvedLeftArrow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3" name="Стрелка влево 2"/>
            <p:cNvSpPr/>
            <p:nvPr/>
          </p:nvSpPr>
          <p:spPr>
            <a:xfrm>
              <a:off x="2143108" y="3857628"/>
              <a:ext cx="4178638" cy="121158"/>
            </a:xfrm>
            <a:prstGeom prst="leftArrow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Арка 26"/>
            <p:cNvSpPr/>
            <p:nvPr/>
          </p:nvSpPr>
          <p:spPr>
            <a:xfrm rot="5400000">
              <a:off x="1785918" y="2000240"/>
              <a:ext cx="1785950" cy="1643074"/>
            </a:xfrm>
            <a:prstGeom prst="blockArc">
              <a:avLst>
                <a:gd name="adj1" fmla="val 10800004"/>
                <a:gd name="adj2" fmla="val 0"/>
                <a:gd name="adj3" fmla="val 25000"/>
              </a:avLst>
            </a:prstGeom>
            <a:solidFill>
              <a:srgbClr val="CC66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29" name="Арка 28"/>
            <p:cNvSpPr/>
            <p:nvPr/>
          </p:nvSpPr>
          <p:spPr>
            <a:xfrm rot="5400000">
              <a:off x="3286116" y="2071678"/>
              <a:ext cx="1785950" cy="1643074"/>
            </a:xfrm>
            <a:prstGeom prst="blockArc">
              <a:avLst>
                <a:gd name="adj1" fmla="val 10800004"/>
                <a:gd name="adj2" fmla="val 0"/>
                <a:gd name="adj3" fmla="val 25000"/>
              </a:avLst>
            </a:prstGeom>
            <a:solidFill>
              <a:srgbClr val="CC66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31" name="Арка 30"/>
            <p:cNvSpPr/>
            <p:nvPr/>
          </p:nvSpPr>
          <p:spPr>
            <a:xfrm rot="5400000">
              <a:off x="4857752" y="2071678"/>
              <a:ext cx="1785950" cy="1643074"/>
            </a:xfrm>
            <a:prstGeom prst="blockArc">
              <a:avLst>
                <a:gd name="adj1" fmla="val 10800004"/>
                <a:gd name="adj2" fmla="val 0"/>
                <a:gd name="adj3" fmla="val 25000"/>
              </a:avLst>
            </a:prstGeom>
            <a:solidFill>
              <a:srgbClr val="CC66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32" name="Стрелка вправо 31"/>
            <p:cNvSpPr/>
            <p:nvPr/>
          </p:nvSpPr>
          <p:spPr>
            <a:xfrm>
              <a:off x="1928794" y="2714620"/>
              <a:ext cx="642942" cy="357190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7" name="Группа 56"/>
          <p:cNvGrpSpPr/>
          <p:nvPr/>
        </p:nvGrpSpPr>
        <p:grpSpPr>
          <a:xfrm>
            <a:off x="357158" y="4357694"/>
            <a:ext cx="8071543" cy="2061954"/>
            <a:chOff x="302607" y="1916832"/>
            <a:chExt cx="8071543" cy="2061954"/>
          </a:xfrm>
        </p:grpSpPr>
        <p:pic>
          <p:nvPicPr>
            <p:cNvPr id="58" name="Picture 6" descr="C:\Users\Аня\Desktop\баскет\1279009514_1271822377_pncl-2.jpg"/>
            <p:cNvPicPr>
              <a:picLocks noChangeAspect="1" noChangeArrowheads="1"/>
            </p:cNvPicPr>
            <p:nvPr/>
          </p:nvPicPr>
          <p:blipFill>
            <a:blip r:embed="rId3" cstate="print">
              <a:lum contrast="20000"/>
            </a:blip>
            <a:srcRect l="21272" t="65120" r="57560" b="6153"/>
            <a:stretch>
              <a:fillRect/>
            </a:stretch>
          </p:blipFill>
          <p:spPr bwMode="auto">
            <a:xfrm flipH="1">
              <a:off x="302607" y="1916832"/>
              <a:ext cx="1497698" cy="1944216"/>
            </a:xfrm>
            <a:prstGeom prst="rect">
              <a:avLst/>
            </a:prstGeom>
            <a:noFill/>
            <a:effectLst>
              <a:softEdge rad="317500"/>
            </a:effectLst>
          </p:spPr>
        </p:pic>
        <p:sp>
          <p:nvSpPr>
            <p:cNvPr id="59" name="Равнобедренный треугольник 58"/>
            <p:cNvSpPr/>
            <p:nvPr/>
          </p:nvSpPr>
          <p:spPr>
            <a:xfrm>
              <a:off x="7357324" y="2763687"/>
              <a:ext cx="358775" cy="576263"/>
            </a:xfrm>
            <a:prstGeom prst="triangle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60" name="Выгнутая вправо стрелка 59"/>
            <p:cNvSpPr/>
            <p:nvPr/>
          </p:nvSpPr>
          <p:spPr>
            <a:xfrm>
              <a:off x="7642630" y="2576035"/>
              <a:ext cx="731520" cy="1216152"/>
            </a:xfrm>
            <a:prstGeom prst="curvedLeftArrow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61" name="Стрелка влево 60"/>
            <p:cNvSpPr/>
            <p:nvPr/>
          </p:nvSpPr>
          <p:spPr>
            <a:xfrm>
              <a:off x="2143108" y="3857628"/>
              <a:ext cx="4178638" cy="121158"/>
            </a:xfrm>
            <a:prstGeom prst="leftArrow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2" name="Арка 61"/>
            <p:cNvSpPr/>
            <p:nvPr/>
          </p:nvSpPr>
          <p:spPr>
            <a:xfrm rot="5400000">
              <a:off x="1785918" y="2000240"/>
              <a:ext cx="1785950" cy="1643074"/>
            </a:xfrm>
            <a:prstGeom prst="blockArc">
              <a:avLst>
                <a:gd name="adj1" fmla="val 10800004"/>
                <a:gd name="adj2" fmla="val 0"/>
                <a:gd name="adj3" fmla="val 25000"/>
              </a:avLst>
            </a:prstGeom>
            <a:solidFill>
              <a:srgbClr val="CC66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63" name="Арка 62"/>
            <p:cNvSpPr/>
            <p:nvPr/>
          </p:nvSpPr>
          <p:spPr>
            <a:xfrm rot="5400000">
              <a:off x="3286116" y="2071678"/>
              <a:ext cx="1785950" cy="1643074"/>
            </a:xfrm>
            <a:prstGeom prst="blockArc">
              <a:avLst>
                <a:gd name="adj1" fmla="val 10800004"/>
                <a:gd name="adj2" fmla="val 0"/>
                <a:gd name="adj3" fmla="val 25000"/>
              </a:avLst>
            </a:prstGeom>
            <a:solidFill>
              <a:srgbClr val="CC66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64" name="Арка 63"/>
            <p:cNvSpPr/>
            <p:nvPr/>
          </p:nvSpPr>
          <p:spPr>
            <a:xfrm rot="5400000">
              <a:off x="4857752" y="2071678"/>
              <a:ext cx="1785950" cy="1643074"/>
            </a:xfrm>
            <a:prstGeom prst="blockArc">
              <a:avLst>
                <a:gd name="adj1" fmla="val 10800004"/>
                <a:gd name="adj2" fmla="val 0"/>
                <a:gd name="adj3" fmla="val 25000"/>
              </a:avLst>
            </a:prstGeom>
            <a:solidFill>
              <a:srgbClr val="CC66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65" name="Стрелка вправо 64"/>
            <p:cNvSpPr/>
            <p:nvPr/>
          </p:nvSpPr>
          <p:spPr>
            <a:xfrm>
              <a:off x="1928794" y="2714620"/>
              <a:ext cx="642942" cy="357190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="" xmlns:p14="http://schemas.microsoft.com/office/powerpoint/2010/main" val="4144948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elena\Рабочий стол\ФИЗО\7084640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-4573" y="0"/>
            <a:ext cx="9148573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072494" cy="5286412"/>
          </a:xfrm>
        </p:spPr>
        <p:txBody>
          <a:bodyPr>
            <a:noAutofit/>
          </a:bodyPr>
          <a:lstStyle/>
          <a:p>
            <a:pPr algn="l"/>
            <a:r>
              <a:rPr lang="ru-RU" sz="3200" b="1" i="1" dirty="0" smtClean="0">
                <a:solidFill>
                  <a:srgbClr val="000099"/>
                </a:solidFill>
                <a:latin typeface="Cambria" pitchFamily="18" charset="0"/>
              </a:rPr>
              <a:t>  </a:t>
            </a:r>
            <a:br>
              <a:rPr lang="ru-RU" sz="3200" b="1" i="1" dirty="0" smtClean="0">
                <a:solidFill>
                  <a:srgbClr val="000099"/>
                </a:solidFill>
                <a:latin typeface="Cambria" pitchFamily="18" charset="0"/>
              </a:rPr>
            </a:br>
            <a:r>
              <a:rPr lang="ru-RU" sz="3200" b="1" i="1" dirty="0" smtClean="0">
                <a:solidFill>
                  <a:srgbClr val="000099"/>
                </a:solidFill>
                <a:latin typeface="Cambria" pitchFamily="18" charset="0"/>
              </a:rPr>
              <a:t/>
            </a:r>
            <a:br>
              <a:rPr lang="ru-RU" sz="3200" b="1" i="1" dirty="0" smtClean="0">
                <a:solidFill>
                  <a:srgbClr val="000099"/>
                </a:solidFill>
                <a:latin typeface="Cambria" pitchFamily="18" charset="0"/>
              </a:rPr>
            </a:br>
            <a:r>
              <a:rPr lang="ru-RU" sz="3200" b="1" i="1" dirty="0" smtClean="0">
                <a:solidFill>
                  <a:srgbClr val="000099"/>
                </a:solidFill>
                <a:latin typeface="Cambria" pitchFamily="18" charset="0"/>
              </a:rPr>
              <a:t/>
            </a:r>
            <a:br>
              <a:rPr lang="ru-RU" sz="3200" b="1" i="1" dirty="0" smtClean="0">
                <a:solidFill>
                  <a:srgbClr val="000099"/>
                </a:solidFill>
                <a:latin typeface="Cambria" pitchFamily="18" charset="0"/>
              </a:rPr>
            </a:br>
            <a:r>
              <a:rPr lang="ru-RU" sz="3200" b="1" i="1" dirty="0" smtClean="0">
                <a:solidFill>
                  <a:srgbClr val="000099"/>
                </a:solidFill>
                <a:latin typeface="Cambria" pitchFamily="18" charset="0"/>
              </a:rPr>
              <a:t/>
            </a:r>
            <a:br>
              <a:rPr lang="ru-RU" sz="3200" b="1" i="1" dirty="0" smtClean="0">
                <a:solidFill>
                  <a:srgbClr val="000099"/>
                </a:solidFill>
                <a:latin typeface="Cambria" pitchFamily="18" charset="0"/>
              </a:rPr>
            </a:br>
            <a:r>
              <a:rPr lang="ru-RU" sz="3200" b="1" i="1" dirty="0" smtClean="0">
                <a:solidFill>
                  <a:srgbClr val="000099"/>
                </a:solidFill>
                <a:latin typeface="Cambria" pitchFamily="18" charset="0"/>
              </a:rPr>
              <a:t/>
            </a:r>
            <a:br>
              <a:rPr lang="ru-RU" sz="3200" b="1" i="1" dirty="0" smtClean="0">
                <a:solidFill>
                  <a:srgbClr val="000099"/>
                </a:solidFill>
                <a:latin typeface="Cambria" pitchFamily="18" charset="0"/>
              </a:rPr>
            </a:br>
            <a:r>
              <a:rPr lang="ru-RU" sz="3200" b="1" i="1" dirty="0" smtClean="0">
                <a:solidFill>
                  <a:srgbClr val="000099"/>
                </a:solidFill>
                <a:latin typeface="Cambria" pitchFamily="18" charset="0"/>
              </a:rPr>
              <a:t>                             </a:t>
            </a:r>
            <a:r>
              <a:rPr lang="ru-RU" sz="3200" b="1" i="1" dirty="0" smtClean="0">
                <a:solidFill>
                  <a:srgbClr val="000099"/>
                </a:solidFill>
                <a:latin typeface="Cambria" pitchFamily="18" charset="0"/>
              </a:rPr>
              <a:t>Загадки</a:t>
            </a:r>
            <a:r>
              <a:rPr lang="ru-RU" sz="3200" b="1" i="1" dirty="0" smtClean="0">
                <a:solidFill>
                  <a:srgbClr val="000099"/>
                </a:solidFill>
                <a:latin typeface="Cambria" pitchFamily="18" charset="0"/>
              </a:rPr>
              <a:t> от </a:t>
            </a:r>
            <a:r>
              <a:rPr lang="ru-RU" sz="3200" b="1" i="1" dirty="0" err="1" smtClean="0">
                <a:solidFill>
                  <a:srgbClr val="000099"/>
                </a:solidFill>
                <a:latin typeface="Cambria" pitchFamily="18" charset="0"/>
              </a:rPr>
              <a:t>Кащея</a:t>
            </a:r>
            <a:r>
              <a:rPr lang="ru-RU" sz="3200" b="1" i="1" dirty="0" smtClean="0">
                <a:solidFill>
                  <a:srgbClr val="000099"/>
                </a:solidFill>
                <a:latin typeface="Cambria" pitchFamily="18" charset="0"/>
              </a:rPr>
              <a:t/>
            </a:r>
            <a:br>
              <a:rPr lang="ru-RU" sz="3200" b="1" i="1" dirty="0" smtClean="0">
                <a:solidFill>
                  <a:srgbClr val="000099"/>
                </a:solidFill>
                <a:latin typeface="Cambria" pitchFamily="18" charset="0"/>
              </a:rPr>
            </a:br>
            <a:r>
              <a:rPr lang="ru-RU" sz="1600" b="1" i="1" dirty="0" smtClean="0">
                <a:solidFill>
                  <a:srgbClr val="000099"/>
                </a:solidFill>
                <a:latin typeface="Cambria" pitchFamily="18" charset="0"/>
              </a:rPr>
              <a:t/>
            </a:r>
            <a:br>
              <a:rPr lang="ru-RU" sz="1600" b="1" i="1" dirty="0" smtClean="0">
                <a:solidFill>
                  <a:srgbClr val="000099"/>
                </a:solidFill>
                <a:latin typeface="Cambria" pitchFamily="18" charset="0"/>
              </a:rPr>
            </a:br>
            <a:r>
              <a:rPr lang="ru-RU" sz="1600" b="1" i="1" dirty="0" smtClean="0">
                <a:solidFill>
                  <a:srgbClr val="000099"/>
                </a:solidFill>
                <a:latin typeface="Cambria" pitchFamily="18" charset="0"/>
              </a:rPr>
              <a:t> Под шум трибун У него два колеса, </a:t>
            </a:r>
            <a:r>
              <a:rPr lang="en-US" sz="1600" b="1" i="1" dirty="0" smtClean="0">
                <a:solidFill>
                  <a:srgbClr val="000099"/>
                </a:solidFill>
                <a:latin typeface="Cambria" pitchFamily="18" charset="0"/>
              </a:rPr>
              <a:t>		</a:t>
            </a:r>
            <a:r>
              <a:rPr lang="ru-RU" sz="1600" b="1" i="1" dirty="0" smtClean="0">
                <a:solidFill>
                  <a:srgbClr val="000099"/>
                </a:solidFill>
                <a:latin typeface="Cambria" pitchFamily="18" charset="0"/>
              </a:rPr>
              <a:t>Есть </a:t>
            </a:r>
            <a:r>
              <a:rPr lang="ru-RU" sz="1600" b="1" i="1" dirty="0" smtClean="0">
                <a:solidFill>
                  <a:srgbClr val="000099"/>
                </a:solidFill>
                <a:latin typeface="Cambria" pitchFamily="18" charset="0"/>
              </a:rPr>
              <a:t>ребята у меня </a:t>
            </a:r>
            <a:r>
              <a:rPr lang="ru-RU" sz="1600" b="1" i="1" dirty="0" smtClean="0">
                <a:solidFill>
                  <a:srgbClr val="000099"/>
                </a:solidFill>
                <a:latin typeface="Cambria" pitchFamily="18" charset="0"/>
              </a:rPr>
              <a:t/>
            </a:r>
            <a:br>
              <a:rPr lang="ru-RU" sz="1600" b="1" i="1" dirty="0" smtClean="0">
                <a:solidFill>
                  <a:srgbClr val="000099"/>
                </a:solidFill>
                <a:latin typeface="Cambria" pitchFamily="18" charset="0"/>
              </a:rPr>
            </a:br>
            <a:r>
              <a:rPr lang="ru-RU" sz="1600" b="1" i="1" dirty="0" smtClean="0">
                <a:solidFill>
                  <a:srgbClr val="000099"/>
                </a:solidFill>
                <a:latin typeface="Cambria" pitchFamily="18" charset="0"/>
              </a:rPr>
              <a:t>Под ветра свист И седло на раме. </a:t>
            </a:r>
            <a:r>
              <a:rPr lang="en-US" sz="1600" b="1" i="1" dirty="0" smtClean="0">
                <a:solidFill>
                  <a:srgbClr val="000099"/>
                </a:solidFill>
                <a:latin typeface="Cambria" pitchFamily="18" charset="0"/>
              </a:rPr>
              <a:t>		</a:t>
            </a:r>
            <a:r>
              <a:rPr lang="ru-RU" sz="1600" b="1" i="1" dirty="0" smtClean="0">
                <a:solidFill>
                  <a:srgbClr val="000099"/>
                </a:solidFill>
                <a:latin typeface="Cambria" pitchFamily="18" charset="0"/>
              </a:rPr>
              <a:t>Два </a:t>
            </a:r>
            <a:r>
              <a:rPr lang="ru-RU" sz="1600" b="1" i="1" dirty="0" smtClean="0">
                <a:solidFill>
                  <a:srgbClr val="000099"/>
                </a:solidFill>
                <a:latin typeface="Cambria" pitchFamily="18" charset="0"/>
              </a:rPr>
              <a:t>серебряных коня. </a:t>
            </a:r>
            <a:r>
              <a:rPr lang="ru-RU" sz="1600" b="1" i="1" dirty="0" smtClean="0">
                <a:solidFill>
                  <a:srgbClr val="000099"/>
                </a:solidFill>
                <a:latin typeface="Cambria" pitchFamily="18" charset="0"/>
              </a:rPr>
              <a:t/>
            </a:r>
            <a:br>
              <a:rPr lang="ru-RU" sz="1600" b="1" i="1" dirty="0" smtClean="0">
                <a:solidFill>
                  <a:srgbClr val="000099"/>
                </a:solidFill>
                <a:latin typeface="Cambria" pitchFamily="18" charset="0"/>
              </a:rPr>
            </a:br>
            <a:r>
              <a:rPr lang="ru-RU" sz="1600" b="1" i="1" dirty="0" smtClean="0">
                <a:solidFill>
                  <a:srgbClr val="000099"/>
                </a:solidFill>
                <a:latin typeface="Cambria" pitchFamily="18" charset="0"/>
              </a:rPr>
              <a:t>Гоняет шайбу : (хоккеист</a:t>
            </a:r>
            <a:r>
              <a:rPr lang="ru-RU" sz="1600" b="1" i="1" dirty="0" smtClean="0">
                <a:solidFill>
                  <a:srgbClr val="000099"/>
                </a:solidFill>
                <a:latin typeface="Cambria" pitchFamily="18" charset="0"/>
              </a:rPr>
              <a:t>) </a:t>
            </a:r>
            <a:r>
              <a:rPr lang="en-US" sz="1600" b="1" i="1" dirty="0" smtClean="0">
                <a:solidFill>
                  <a:srgbClr val="000099"/>
                </a:solidFill>
                <a:latin typeface="Cambria" pitchFamily="18" charset="0"/>
              </a:rPr>
              <a:t>			</a:t>
            </a:r>
            <a:r>
              <a:rPr lang="ru-RU" sz="1600" b="1" i="1" dirty="0" smtClean="0">
                <a:solidFill>
                  <a:srgbClr val="000099"/>
                </a:solidFill>
                <a:latin typeface="Cambria" pitchFamily="18" charset="0"/>
              </a:rPr>
              <a:t>Езжу </a:t>
            </a:r>
            <a:r>
              <a:rPr lang="ru-RU" sz="1600" b="1" i="1" dirty="0" smtClean="0">
                <a:solidFill>
                  <a:srgbClr val="000099"/>
                </a:solidFill>
                <a:latin typeface="Cambria" pitchFamily="18" charset="0"/>
              </a:rPr>
              <a:t>сразу на обоих </a:t>
            </a:r>
            <a:r>
              <a:rPr lang="ru-RU" sz="1600" b="1" i="1" dirty="0" smtClean="0">
                <a:solidFill>
                  <a:srgbClr val="000099"/>
                </a:solidFill>
                <a:latin typeface="Cambria" pitchFamily="18" charset="0"/>
              </a:rPr>
              <a:t/>
            </a:r>
            <a:br>
              <a:rPr lang="ru-RU" sz="1600" b="1" i="1" dirty="0" smtClean="0">
                <a:solidFill>
                  <a:srgbClr val="000099"/>
                </a:solidFill>
                <a:latin typeface="Cambria" pitchFamily="18" charset="0"/>
              </a:rPr>
            </a:br>
            <a:r>
              <a:rPr lang="ru-RU" sz="1600" b="1" i="1" dirty="0" smtClean="0">
                <a:solidFill>
                  <a:srgbClr val="000099"/>
                </a:solidFill>
                <a:latin typeface="Cambria" pitchFamily="18" charset="0"/>
              </a:rPr>
              <a:t> </a:t>
            </a:r>
            <a:r>
              <a:rPr lang="en-US" sz="1600" b="1" i="1" dirty="0" smtClean="0">
                <a:solidFill>
                  <a:srgbClr val="000099"/>
                </a:solidFill>
                <a:latin typeface="Cambria" pitchFamily="18" charset="0"/>
              </a:rPr>
              <a:t>					</a:t>
            </a:r>
            <a:r>
              <a:rPr lang="ru-RU" sz="1600" b="1" i="1" dirty="0" smtClean="0">
                <a:solidFill>
                  <a:srgbClr val="000099"/>
                </a:solidFill>
                <a:latin typeface="Cambria" pitchFamily="18" charset="0"/>
              </a:rPr>
              <a:t>Что </a:t>
            </a:r>
            <a:r>
              <a:rPr lang="ru-RU" sz="1600" b="1" i="1" dirty="0" smtClean="0">
                <a:solidFill>
                  <a:srgbClr val="000099"/>
                </a:solidFill>
                <a:latin typeface="Cambria" pitchFamily="18" charset="0"/>
              </a:rPr>
              <a:t>за кони у меня?     (коньки) </a:t>
            </a:r>
            <a:r>
              <a:rPr lang="ru-RU" sz="1600" b="1" i="1" dirty="0" smtClean="0">
                <a:solidFill>
                  <a:srgbClr val="000099"/>
                </a:solidFill>
                <a:latin typeface="Cambria" pitchFamily="18" charset="0"/>
              </a:rPr>
              <a:t/>
            </a:r>
            <a:br>
              <a:rPr lang="ru-RU" sz="1600" b="1" i="1" dirty="0" smtClean="0">
                <a:solidFill>
                  <a:srgbClr val="000099"/>
                </a:solidFill>
                <a:latin typeface="Cambria" pitchFamily="18" charset="0"/>
              </a:rPr>
            </a:br>
            <a:r>
              <a:rPr lang="ru-RU" sz="1600" b="1" i="1" dirty="0" smtClean="0">
                <a:solidFill>
                  <a:srgbClr val="000099"/>
                </a:solidFill>
                <a:latin typeface="Cambria" pitchFamily="18" charset="0"/>
              </a:rPr>
              <a:t/>
            </a:r>
            <a:br>
              <a:rPr lang="ru-RU" sz="1600" b="1" i="1" dirty="0" smtClean="0">
                <a:solidFill>
                  <a:srgbClr val="000099"/>
                </a:solidFill>
                <a:latin typeface="Cambria" pitchFamily="18" charset="0"/>
              </a:rPr>
            </a:br>
            <a:r>
              <a:rPr lang="ru-RU" sz="1600" b="1" i="1" dirty="0" smtClean="0">
                <a:solidFill>
                  <a:srgbClr val="000099"/>
                </a:solidFill>
                <a:latin typeface="Cambria" pitchFamily="18" charset="0"/>
              </a:rPr>
              <a:t>Две педали есть </a:t>
            </a:r>
            <a:r>
              <a:rPr lang="ru-RU" sz="1600" b="1" i="1" dirty="0" smtClean="0">
                <a:solidFill>
                  <a:srgbClr val="000099"/>
                </a:solidFill>
                <a:latin typeface="Cambria" pitchFamily="18" charset="0"/>
              </a:rPr>
              <a:t>внизу </a:t>
            </a:r>
            <a:r>
              <a:rPr lang="en-US" sz="1600" b="1" i="1" dirty="0" smtClean="0">
                <a:solidFill>
                  <a:srgbClr val="000099"/>
                </a:solidFill>
                <a:latin typeface="Cambria" pitchFamily="18" charset="0"/>
              </a:rPr>
              <a:t>			</a:t>
            </a:r>
            <a:r>
              <a:rPr lang="ru-RU" sz="1600" b="1" i="1" dirty="0" smtClean="0">
                <a:solidFill>
                  <a:srgbClr val="000099"/>
                </a:solidFill>
                <a:latin typeface="Cambria" pitchFamily="18" charset="0"/>
              </a:rPr>
              <a:t>Чтобы </a:t>
            </a:r>
            <a:r>
              <a:rPr lang="ru-RU" sz="1600" b="1" i="1" dirty="0" smtClean="0">
                <a:solidFill>
                  <a:srgbClr val="000099"/>
                </a:solidFill>
                <a:latin typeface="Cambria" pitchFamily="18" charset="0"/>
              </a:rPr>
              <a:t>здоровье было в порядке, </a:t>
            </a:r>
            <a:r>
              <a:rPr lang="ru-RU" sz="1600" b="1" i="1" dirty="0" smtClean="0">
                <a:solidFill>
                  <a:srgbClr val="000099"/>
                </a:solidFill>
                <a:latin typeface="Cambria" pitchFamily="18" charset="0"/>
              </a:rPr>
              <a:t/>
            </a:r>
            <a:br>
              <a:rPr lang="ru-RU" sz="1600" b="1" i="1" dirty="0" smtClean="0">
                <a:solidFill>
                  <a:srgbClr val="000099"/>
                </a:solidFill>
                <a:latin typeface="Cambria" pitchFamily="18" charset="0"/>
              </a:rPr>
            </a:br>
            <a:r>
              <a:rPr lang="ru-RU" sz="1600" b="1" i="1" dirty="0" smtClean="0">
                <a:solidFill>
                  <a:srgbClr val="000099"/>
                </a:solidFill>
                <a:latin typeface="Cambria" pitchFamily="18" charset="0"/>
              </a:rPr>
              <a:t>Крутят их ногами.    (велосипед</a:t>
            </a:r>
            <a:r>
              <a:rPr lang="ru-RU" sz="1600" b="1" i="1" dirty="0" smtClean="0">
                <a:solidFill>
                  <a:srgbClr val="000099"/>
                </a:solidFill>
                <a:latin typeface="Cambria" pitchFamily="18" charset="0"/>
              </a:rPr>
              <a:t>) </a:t>
            </a:r>
            <a:r>
              <a:rPr lang="en-US" sz="1600" b="1" i="1" dirty="0" smtClean="0">
                <a:solidFill>
                  <a:srgbClr val="000099"/>
                </a:solidFill>
                <a:latin typeface="Cambria" pitchFamily="18" charset="0"/>
              </a:rPr>
              <a:t>		</a:t>
            </a:r>
            <a:r>
              <a:rPr lang="ru-RU" sz="1600" b="1" i="1" dirty="0" smtClean="0">
                <a:solidFill>
                  <a:srgbClr val="000099"/>
                </a:solidFill>
                <a:latin typeface="Cambria" pitchFamily="18" charset="0"/>
              </a:rPr>
              <a:t>Не </a:t>
            </a:r>
            <a:r>
              <a:rPr lang="ru-RU" sz="1600" b="1" i="1" dirty="0" smtClean="0">
                <a:solidFill>
                  <a:srgbClr val="000099"/>
                </a:solidFill>
                <a:latin typeface="Cambria" pitchFamily="18" charset="0"/>
              </a:rPr>
              <a:t>забывайте вы о  (зарядке) </a:t>
            </a:r>
            <a:r>
              <a:rPr lang="ru-RU" sz="1600" b="1" i="1" dirty="0" smtClean="0">
                <a:solidFill>
                  <a:srgbClr val="000099"/>
                </a:solidFill>
                <a:latin typeface="Cambria" pitchFamily="18" charset="0"/>
              </a:rPr>
              <a:t/>
            </a:r>
            <a:br>
              <a:rPr lang="ru-RU" sz="1600" b="1" i="1" dirty="0" smtClean="0">
                <a:solidFill>
                  <a:srgbClr val="000099"/>
                </a:solidFill>
                <a:latin typeface="Cambria" pitchFamily="18" charset="0"/>
              </a:rPr>
            </a:br>
            <a:r>
              <a:rPr lang="ru-RU" sz="1600" b="1" i="1" dirty="0" smtClean="0">
                <a:solidFill>
                  <a:srgbClr val="000099"/>
                </a:solidFill>
                <a:latin typeface="Cambria" pitchFamily="18" charset="0"/>
              </a:rPr>
              <a:t> </a:t>
            </a:r>
            <a:br>
              <a:rPr lang="ru-RU" sz="1600" b="1" i="1" dirty="0" smtClean="0">
                <a:solidFill>
                  <a:srgbClr val="000099"/>
                </a:solidFill>
                <a:latin typeface="Cambria" pitchFamily="18" charset="0"/>
              </a:rPr>
            </a:br>
            <a:r>
              <a:rPr lang="ru-RU" sz="1600" b="1" i="1" dirty="0" smtClean="0">
                <a:solidFill>
                  <a:srgbClr val="000099"/>
                </a:solidFill>
                <a:latin typeface="Cambria" pitchFamily="18" charset="0"/>
              </a:rPr>
              <a:t/>
            </a:r>
            <a:br>
              <a:rPr lang="ru-RU" sz="1600" b="1" i="1" dirty="0" smtClean="0">
                <a:solidFill>
                  <a:srgbClr val="000099"/>
                </a:solidFill>
                <a:latin typeface="Cambria" pitchFamily="18" charset="0"/>
              </a:rPr>
            </a:br>
            <a:r>
              <a:rPr lang="en-US" sz="1600" b="1" i="1" dirty="0" smtClean="0">
                <a:solidFill>
                  <a:srgbClr val="000099"/>
                </a:solidFill>
                <a:latin typeface="Cambria" pitchFamily="18" charset="0"/>
              </a:rPr>
              <a:t>		</a:t>
            </a:r>
            <a:r>
              <a:rPr lang="ru-RU" sz="1600" b="1" i="1" dirty="0" smtClean="0">
                <a:solidFill>
                  <a:srgbClr val="000099"/>
                </a:solidFill>
                <a:latin typeface="Cambria" pitchFamily="18" charset="0"/>
              </a:rPr>
              <a:t>	Трусит </a:t>
            </a:r>
            <a:r>
              <a:rPr lang="ru-RU" sz="1600" b="1" i="1" dirty="0" smtClean="0">
                <a:solidFill>
                  <a:srgbClr val="000099"/>
                </a:solidFill>
                <a:latin typeface="Cambria" pitchFamily="18" charset="0"/>
              </a:rPr>
              <a:t>ехать вниз Егорка,</a:t>
            </a:r>
            <a:br>
              <a:rPr lang="ru-RU" sz="1600" b="1" i="1" dirty="0" smtClean="0">
                <a:solidFill>
                  <a:srgbClr val="000099"/>
                </a:solidFill>
                <a:latin typeface="Cambria" pitchFamily="18" charset="0"/>
              </a:rPr>
            </a:br>
            <a:r>
              <a:rPr lang="en-US" sz="1600" b="1" i="1" dirty="0" smtClean="0">
                <a:solidFill>
                  <a:srgbClr val="000099"/>
                </a:solidFill>
                <a:latin typeface="Cambria" pitchFamily="18" charset="0"/>
              </a:rPr>
              <a:t>		</a:t>
            </a:r>
            <a:r>
              <a:rPr lang="ru-RU" sz="1600" b="1" i="1" dirty="0" smtClean="0">
                <a:solidFill>
                  <a:srgbClr val="000099"/>
                </a:solidFill>
                <a:latin typeface="Cambria" pitchFamily="18" charset="0"/>
              </a:rPr>
              <a:t>	Высока </a:t>
            </a:r>
            <a:r>
              <a:rPr lang="ru-RU" sz="1600" b="1" i="1" dirty="0" smtClean="0">
                <a:solidFill>
                  <a:srgbClr val="000099"/>
                </a:solidFill>
                <a:latin typeface="Cambria" pitchFamily="18" charset="0"/>
              </a:rPr>
              <a:t>из снега : (горка)</a:t>
            </a:r>
            <a:br>
              <a:rPr lang="ru-RU" sz="1600" b="1" i="1" dirty="0" smtClean="0">
                <a:solidFill>
                  <a:srgbClr val="000099"/>
                </a:solidFill>
                <a:latin typeface="Cambria" pitchFamily="18" charset="0"/>
              </a:rPr>
            </a:br>
            <a:r>
              <a:rPr lang="ru-RU" sz="1600" b="1" i="1" dirty="0" smtClean="0">
                <a:solidFill>
                  <a:srgbClr val="000099"/>
                </a:solidFill>
                <a:latin typeface="Cambria" pitchFamily="18" charset="0"/>
              </a:rPr>
              <a:t/>
            </a:r>
            <a:br>
              <a:rPr lang="ru-RU" sz="1600" b="1" i="1" dirty="0" smtClean="0">
                <a:solidFill>
                  <a:srgbClr val="000099"/>
                </a:solidFill>
                <a:latin typeface="Cambria" pitchFamily="18" charset="0"/>
              </a:rPr>
            </a:br>
            <a:r>
              <a:rPr lang="ru-RU" sz="1600" dirty="0" smtClean="0">
                <a:latin typeface="Cambria" pitchFamily="18" charset="0"/>
              </a:rPr>
              <a:t/>
            </a:r>
            <a:br>
              <a:rPr lang="ru-RU" sz="1600" dirty="0" smtClean="0">
                <a:latin typeface="Cambria" pitchFamily="18" charset="0"/>
              </a:rPr>
            </a:br>
            <a:r>
              <a:rPr lang="ru-RU" sz="1600" b="1" i="1" dirty="0" smtClean="0">
                <a:latin typeface="Cambria" pitchFamily="18" charset="0"/>
              </a:rPr>
              <a:t/>
            </a:r>
            <a:br>
              <a:rPr lang="ru-RU" sz="1600" b="1" i="1" dirty="0" smtClean="0">
                <a:latin typeface="Cambria" pitchFamily="18" charset="0"/>
              </a:rPr>
            </a:br>
            <a:r>
              <a:rPr lang="ru-RU" sz="3200" b="1" i="1" dirty="0" smtClean="0"/>
              <a:t> 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b="1" i="1" dirty="0" smtClean="0">
                <a:solidFill>
                  <a:srgbClr val="000099"/>
                </a:solidFill>
                <a:latin typeface="Cambria" pitchFamily="18" charset="0"/>
              </a:rPr>
              <a:t/>
            </a:r>
            <a:br>
              <a:rPr lang="ru-RU" sz="3200" b="1" i="1" dirty="0" smtClean="0">
                <a:solidFill>
                  <a:srgbClr val="000099"/>
                </a:solidFill>
                <a:latin typeface="Cambria" pitchFamily="18" charset="0"/>
              </a:rPr>
            </a:br>
            <a:r>
              <a:rPr lang="ru-RU" sz="3200" b="1" i="1" dirty="0" smtClean="0">
                <a:solidFill>
                  <a:srgbClr val="000099"/>
                </a:solidFill>
                <a:latin typeface="Cambria" pitchFamily="18" charset="0"/>
              </a:rPr>
              <a:t/>
            </a:r>
            <a:br>
              <a:rPr lang="ru-RU" sz="3200" b="1" i="1" dirty="0" smtClean="0">
                <a:solidFill>
                  <a:srgbClr val="000099"/>
                </a:solidFill>
                <a:latin typeface="Cambria" pitchFamily="18" charset="0"/>
              </a:rPr>
            </a:br>
            <a:endParaRPr lang="ru-RU" sz="3200" b="1" i="1" dirty="0">
              <a:solidFill>
                <a:srgbClr val="000099"/>
              </a:solidFill>
              <a:latin typeface="Cambria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</TotalTime>
  <Words>14</Words>
  <PresentationFormat>Экран (4:3)</PresentationFormat>
  <Paragraphs>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  «В гостях у Лешего» спортивное развлечение  для детей старшей группы </vt:lpstr>
      <vt:lpstr>Леший</vt:lpstr>
      <vt:lpstr>Кощей</vt:lpstr>
      <vt:lpstr>Эстафета «По болоту»</vt:lpstr>
      <vt:lpstr>                            Загадки от Леша  Бьют его рукой и палкой,                     Сразу два лихих коня  Никому его не жалко.                              В зимний лес несут меня!    (лыжи)  От чего беднягу бьют? От того, что он надут!                                              (мяч)                                             Ой, насыпало снежка!                                         Вывожу коня-дружка.    За веревочку-узду.    Через двор коня веду.    С горки вниз на них лечу    А назад я их тащу.  (санки)          </vt:lpstr>
      <vt:lpstr>Эстафета «Под бревном»</vt:lpstr>
      <vt:lpstr>                                    Загадки от Кащея   Под шум трибун У него два колеса,   Есть ребята у меня  Под ветра свист И седло на раме.   Два серебряных коня.  Гоняет шайбу : (хоккеист)    Езжу сразу на обоих        Что за кони у меня?     (коньки)   Две педали есть внизу    Чтобы здоровье было в порядке,  Крутят их ногами.    (велосипед)   Не забывайте вы о  (зарядке)        Трусит ехать вниз Егорка,    Высока из снега : (горка)     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  «В гостях у Лешего» спортивное развлечение  для детей старшей группы </dc:title>
  <cp:lastModifiedBy>User</cp:lastModifiedBy>
  <cp:revision>30</cp:revision>
  <dcterms:modified xsi:type="dcterms:W3CDTF">2014-12-10T08:39:03Z</dcterms:modified>
</cp:coreProperties>
</file>