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69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8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4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6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5326-FDDB-4CDE-B506-E6D884E7C5E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4222-0FB0-4275-86C6-FA1BC22A9BB9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sz="5400" dirty="0" smtClean="0">
                <a:latin typeface="Comic Sans MS" panose="030F0702030302020204" pitchFamily="66" charset="0"/>
              </a:rPr>
              <a:t>Фразеологизмы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D:\Рабочий стол\бить баклуши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"/>
          <a:stretch/>
        </p:blipFill>
        <p:spPr bwMode="auto">
          <a:xfrm>
            <a:off x="4860032" y="2564904"/>
            <a:ext cx="398757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125113" cy="924475"/>
          </a:xfrm>
        </p:spPr>
        <p:txBody>
          <a:bodyPr/>
          <a:lstStyle/>
          <a:p>
            <a:r>
              <a:rPr lang="ru-RU" sz="4400" dirty="0" smtClean="0">
                <a:latin typeface="Comic Sans MS" panose="030F0702030302020204" pitchFamily="66" charset="0"/>
              </a:rPr>
              <a:t>Фразеология-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04454"/>
            <a:ext cx="8818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Comic Sans MS" panose="030F0702030302020204" pitchFamily="66" charset="0"/>
              </a:rPr>
              <a:t>Раздел науки о языке, в котором изучаются устойчивые словосочетания, цельные по своему значению</a:t>
            </a:r>
          </a:p>
        </p:txBody>
      </p:sp>
    </p:spTree>
    <p:extLst>
      <p:ext uri="{BB962C8B-B14F-4D97-AF65-F5344CB8AC3E}">
        <p14:creationId xmlns:p14="http://schemas.microsoft.com/office/powerpoint/2010/main" val="27668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125113" cy="924475"/>
          </a:xfrm>
        </p:spPr>
        <p:txBody>
          <a:bodyPr/>
          <a:lstStyle/>
          <a:p>
            <a:r>
              <a:rPr lang="ru-RU" sz="4400" dirty="0" smtClean="0">
                <a:latin typeface="Comic Sans MS" panose="030F0702030302020204" pitchFamily="66" charset="0"/>
              </a:rPr>
              <a:t>Фразеологизмы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34888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Comic Sans MS" panose="030F0702030302020204" pitchFamily="66" charset="0"/>
              </a:rPr>
              <a:t>Устойчивые сочетания слов, равные по значению либо  одному слову, либо целому предложению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5256584"/>
          </a:xfrm>
        </p:spPr>
        <p:txBody>
          <a:bodyPr/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Какими членами предложения являются выделенные слова и сочетания слов?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1. Петя на уроке работал </a:t>
            </a:r>
            <a:r>
              <a:rPr lang="ru-RU" sz="3600" b="1" dirty="0" smtClean="0">
                <a:latin typeface="Comic Sans MS" panose="030F0702030302020204" pitchFamily="66" charset="0"/>
              </a:rPr>
              <a:t>плохо</a:t>
            </a:r>
            <a:r>
              <a:rPr lang="ru-RU" sz="3600" dirty="0" smtClean="0">
                <a:latin typeface="Comic Sans MS" panose="030F0702030302020204" pitchFamily="66" charset="0"/>
              </a:rPr>
              <a:t>.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Он </a:t>
            </a:r>
            <a:r>
              <a:rPr lang="ru-RU" sz="3600" b="1" dirty="0" smtClean="0">
                <a:latin typeface="Comic Sans MS" panose="030F0702030302020204" pitchFamily="66" charset="0"/>
              </a:rPr>
              <a:t>бездельничал</a:t>
            </a:r>
            <a:r>
              <a:rPr lang="ru-RU" sz="3600" dirty="0" smtClean="0">
                <a:latin typeface="Comic Sans MS" panose="030F0702030302020204" pitchFamily="66" charset="0"/>
              </a:rPr>
              <a:t>.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2. Петя работал </a:t>
            </a:r>
            <a:r>
              <a:rPr lang="ru-RU" sz="3600" b="1" dirty="0" smtClean="0">
                <a:latin typeface="Comic Sans MS" panose="030F0702030302020204" pitchFamily="66" charset="0"/>
              </a:rPr>
              <a:t>спустя рукава</a:t>
            </a:r>
            <a:r>
              <a:rPr lang="ru-RU" sz="3600" dirty="0" smtClean="0">
                <a:latin typeface="Comic Sans MS" panose="030F0702030302020204" pitchFamily="66" charset="0"/>
              </a:rPr>
              <a:t>.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Он </a:t>
            </a:r>
            <a:r>
              <a:rPr lang="ru-RU" sz="3600" b="1" dirty="0" smtClean="0">
                <a:latin typeface="Comic Sans MS" panose="030F0702030302020204" pitchFamily="66" charset="0"/>
              </a:rPr>
              <a:t>бил баклуши.</a:t>
            </a:r>
            <a:r>
              <a:rPr lang="ru-RU" sz="3600" dirty="0">
                <a:latin typeface="Comic Sans MS" panose="030F0702030302020204" pitchFamily="66" charset="0"/>
              </a:rPr>
              <a:t/>
            </a:r>
            <a:br>
              <a:rPr lang="ru-RU" sz="3600" dirty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2996952"/>
            <a:ext cx="248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_._._._._._.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66" y="348503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______________________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______________________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7316" y="52292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______________________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______________________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012" y="45811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_._._._._._._._._._._._.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612068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1.«А теперь, </a:t>
            </a:r>
            <a:r>
              <a:rPr lang="ru-RU" b="1" dirty="0" smtClean="0">
                <a:latin typeface="Comic Sans MS" panose="030F0702030302020204" pitchFamily="66" charset="0"/>
              </a:rPr>
              <a:t>не разгибая спины</a:t>
            </a:r>
            <a:r>
              <a:rPr lang="ru-RU" dirty="0" smtClean="0">
                <a:latin typeface="Comic Sans MS" panose="030F0702030302020204" pitchFamily="66" charset="0"/>
              </a:rPr>
              <a:t>, поднимите руки вверх,- говорил тренер.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Ребята трудились </a:t>
            </a:r>
            <a:r>
              <a:rPr lang="ru-RU" b="1" dirty="0" smtClean="0">
                <a:latin typeface="Comic Sans MS" panose="030F0702030302020204" pitchFamily="66" charset="0"/>
              </a:rPr>
              <a:t>не разгибая спины </a:t>
            </a:r>
            <a:r>
              <a:rPr lang="ru-RU" dirty="0" smtClean="0">
                <a:latin typeface="Comic Sans MS" panose="030F0702030302020204" pitchFamily="66" charset="0"/>
              </a:rPr>
              <a:t>до самого вечера.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2.Витя упал, а старший брат поднял его и </a:t>
            </a:r>
            <a:r>
              <a:rPr lang="ru-RU" b="1" dirty="0" smtClean="0">
                <a:latin typeface="Comic Sans MS" panose="030F0702030302020204" pitchFamily="66" charset="0"/>
              </a:rPr>
              <a:t>поставил на ноги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Родители </a:t>
            </a:r>
            <a:r>
              <a:rPr lang="ru-RU" b="1" dirty="0" smtClean="0">
                <a:latin typeface="Comic Sans MS" panose="030F0702030302020204" pitchFamily="66" charset="0"/>
              </a:rPr>
              <a:t>поставили на ноги </a:t>
            </a:r>
            <a:r>
              <a:rPr lang="ru-RU" dirty="0" smtClean="0">
                <a:latin typeface="Comic Sans MS" panose="030F0702030302020204" pitchFamily="66" charset="0"/>
              </a:rPr>
              <a:t>сына, и теперь он живет самостоятельно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21151637">
            <a:off x="5590652" y="1991971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err="1">
                <a:latin typeface="Monotype Corsiva" panose="03010101010201010101" pitchFamily="66" charset="0"/>
              </a:rPr>
              <a:t>у</a:t>
            </a:r>
            <a:r>
              <a:rPr lang="ru-RU" sz="2800" u="sng" dirty="0" err="1" smtClean="0">
                <a:latin typeface="Monotype Corsiva" panose="03010101010201010101" pitchFamily="66" charset="0"/>
              </a:rPr>
              <a:t>стойч</a:t>
            </a:r>
            <a:r>
              <a:rPr lang="ru-RU" sz="2800" u="sng" dirty="0" smtClean="0">
                <a:latin typeface="Monotype Corsiva" panose="03010101010201010101" pitchFamily="66" charset="0"/>
              </a:rPr>
              <a:t>.</a:t>
            </a:r>
            <a:endParaRPr lang="ru-RU" sz="2800" u="sng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51637">
            <a:off x="4475779" y="3937963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err="1">
                <a:latin typeface="Monotype Corsiva" panose="03010101010201010101" pitchFamily="66" charset="0"/>
              </a:rPr>
              <a:t>у</a:t>
            </a:r>
            <a:r>
              <a:rPr lang="ru-RU" sz="2800" u="sng" dirty="0" err="1" smtClean="0">
                <a:latin typeface="Monotype Corsiva" panose="03010101010201010101" pitchFamily="66" charset="0"/>
              </a:rPr>
              <a:t>стойч</a:t>
            </a:r>
            <a:r>
              <a:rPr lang="ru-RU" sz="2800" u="sng" dirty="0" smtClean="0">
                <a:latin typeface="Monotype Corsiva" panose="03010101010201010101" pitchFamily="66" charset="0"/>
              </a:rPr>
              <a:t>.</a:t>
            </a:r>
            <a:endParaRPr lang="ru-RU" sz="2800" u="sng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5113" cy="5705604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Значение фразеологизмов разъясняется во фразеологических словарях русского языка.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Наиболее употребительные фразеологизмы встречаются в толковых словарях.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581128"/>
            <a:ext cx="4320481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Comic Sans MS" panose="030F0702030302020204" pitchFamily="66" charset="0"/>
              </a:rPr>
              <a:t>Фразеология- от греч. </a:t>
            </a:r>
            <a:r>
              <a:rPr lang="en-US" sz="2800" dirty="0" err="1" smtClean="0">
                <a:latin typeface="Comic Sans MS" panose="030F0702030302020204" pitchFamily="66" charset="0"/>
              </a:rPr>
              <a:t>Phrasis</a:t>
            </a:r>
            <a:r>
              <a:rPr lang="en-US" sz="2800" dirty="0" smtClean="0">
                <a:latin typeface="Comic Sans MS" panose="030F0702030302020204" pitchFamily="66" charset="0"/>
              </a:rPr>
              <a:t>- </a:t>
            </a:r>
            <a:r>
              <a:rPr lang="ru-RU" sz="2800" dirty="0" smtClean="0">
                <a:latin typeface="Comic Sans MS" panose="030F0702030302020204" pitchFamily="66" charset="0"/>
              </a:rPr>
              <a:t>выражение+ </a:t>
            </a:r>
            <a:r>
              <a:rPr lang="en-US" sz="2800" dirty="0" smtClean="0">
                <a:latin typeface="Comic Sans MS" panose="030F0702030302020204" pitchFamily="66" charset="0"/>
              </a:rPr>
              <a:t>logos</a:t>
            </a:r>
            <a:r>
              <a:rPr lang="ru-RU" sz="2800" dirty="0" smtClean="0">
                <a:latin typeface="Comic Sans MS" panose="030F0702030302020204" pitchFamily="66" charset="0"/>
              </a:rPr>
              <a:t>- учение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Фразеологизм может быть синонимом слова.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420888"/>
            <a:ext cx="6263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Comic Sans MS" panose="030F0702030302020204" pitchFamily="66" charset="0"/>
              </a:rPr>
              <a:t>Бездельничать, лентяйничать, </a:t>
            </a:r>
          </a:p>
          <a:p>
            <a:r>
              <a:rPr lang="ru-RU" sz="3200" i="1" dirty="0" smtClean="0">
                <a:latin typeface="Comic Sans MS" panose="030F0702030302020204" pitchFamily="66" charset="0"/>
              </a:rPr>
              <a:t>лодырничать</a:t>
            </a:r>
          </a:p>
          <a:p>
            <a:endParaRPr lang="ru-RU" sz="3200" i="1" dirty="0">
              <a:latin typeface="Comic Sans MS" panose="030F0702030302020204" pitchFamily="66" charset="0"/>
            </a:endParaRPr>
          </a:p>
          <a:p>
            <a:r>
              <a:rPr lang="ru-RU" sz="3200" i="1" dirty="0" smtClean="0">
                <a:latin typeface="Comic Sans MS" panose="030F0702030302020204" pitchFamily="66" charset="0"/>
              </a:rPr>
              <a:t>Задаваться, зазнаваться, </a:t>
            </a:r>
          </a:p>
          <a:p>
            <a:r>
              <a:rPr lang="ru-RU" sz="3200" i="1" dirty="0" smtClean="0">
                <a:latin typeface="Comic Sans MS" panose="030F0702030302020204" pitchFamily="66" charset="0"/>
              </a:rPr>
              <a:t>кичиться</a:t>
            </a:r>
            <a:endParaRPr lang="ru-RU" sz="3200" i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9678" y="2204864"/>
            <a:ext cx="26341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Comic Sans MS" panose="030F0702030302020204" pitchFamily="66" charset="0"/>
              </a:rPr>
              <a:t>Задирать нос</a:t>
            </a:r>
          </a:p>
          <a:p>
            <a:pPr algn="r"/>
            <a:endParaRPr lang="ru-RU" sz="2800" b="1" dirty="0" smtClean="0">
              <a:latin typeface="Comic Sans MS" panose="030F0702030302020204" pitchFamily="66" charset="0"/>
            </a:endParaRPr>
          </a:p>
          <a:p>
            <a:pPr algn="r"/>
            <a:endParaRPr lang="ru-RU" sz="2800" b="1" dirty="0" smtClean="0">
              <a:latin typeface="Comic Sans MS" panose="030F0702030302020204" pitchFamily="66" charset="0"/>
            </a:endParaRPr>
          </a:p>
          <a:p>
            <a:pPr algn="r"/>
            <a:endParaRPr lang="ru-RU" sz="2800" b="1" dirty="0">
              <a:latin typeface="Comic Sans MS" panose="030F0702030302020204" pitchFamily="66" charset="0"/>
            </a:endParaRPr>
          </a:p>
          <a:p>
            <a:pPr algn="r"/>
            <a:endParaRPr lang="ru-RU" sz="2800" b="1" dirty="0">
              <a:latin typeface="Comic Sans MS" panose="030F0702030302020204" pitchFamily="66" charset="0"/>
            </a:endParaRPr>
          </a:p>
          <a:p>
            <a:pPr algn="r"/>
            <a:r>
              <a:rPr lang="ru-RU" sz="2800" b="1" dirty="0" smtClean="0">
                <a:latin typeface="Comic Sans MS" panose="030F0702030302020204" pitchFamily="66" charset="0"/>
              </a:rPr>
              <a:t>Бить баклуши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73960" y="2751604"/>
            <a:ext cx="1368152" cy="158417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572000" y="3068960"/>
            <a:ext cx="1797678" cy="13681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Что значат эти фразеологизмы?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Вставлять палки в колеса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Водить за нос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06038"/>
            <a:ext cx="3643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Перейти Рубикон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15425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Как рыба в воде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303035"/>
            <a:ext cx="387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Авгиевы конюшни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umm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43</TotalTime>
  <Words>127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Summer</vt:lpstr>
      <vt:lpstr>Фразеологизмы</vt:lpstr>
      <vt:lpstr>Фразеология-</vt:lpstr>
      <vt:lpstr>Фразеологизмы-</vt:lpstr>
      <vt:lpstr>Какими членами предложения являются выделенные слова и сочетания слов?  1. Петя на уроке работал плохо. Он бездельничал.  2. Петя работал спустя рукава. Он бил баклуши. </vt:lpstr>
      <vt:lpstr>1.«А теперь, не разгибая спины, поднимите руки вверх,- говорил тренер.  Ребята трудились не разгибая спины до самого вечера. 2.Витя упал, а старший брат поднял его и поставил на ноги. Родители поставили на ноги сына, и теперь он живет самостоятельно.</vt:lpstr>
      <vt:lpstr>Значение фразеологизмов разъясняется во фразеологических словарях русского языка. Наиболее употребительные фразеологизмы встречаются в толковых словарях.</vt:lpstr>
      <vt:lpstr>Фразеологизм может быть синонимом слова.</vt:lpstr>
      <vt:lpstr>Что значат эти фразеологизмы?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Эвелина Сергеевна</dc:creator>
  <cp:lastModifiedBy>user</cp:lastModifiedBy>
  <cp:revision>5</cp:revision>
  <dcterms:created xsi:type="dcterms:W3CDTF">2015-10-01T13:39:35Z</dcterms:created>
  <dcterms:modified xsi:type="dcterms:W3CDTF">2015-10-01T17:38:58Z</dcterms:modified>
</cp:coreProperties>
</file>